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3"/>
  </p:notesMasterIdLst>
  <p:sldIdLst>
    <p:sldId id="256" r:id="rId2"/>
    <p:sldId id="286" r:id="rId3"/>
    <p:sldId id="283" r:id="rId4"/>
    <p:sldId id="257" r:id="rId5"/>
    <p:sldId id="265" r:id="rId6"/>
    <p:sldId id="272" r:id="rId7"/>
    <p:sldId id="287" r:id="rId8"/>
    <p:sldId id="313" r:id="rId9"/>
    <p:sldId id="290" r:id="rId10"/>
    <p:sldId id="291" r:id="rId11"/>
    <p:sldId id="347" r:id="rId12"/>
    <p:sldId id="312" r:id="rId13"/>
    <p:sldId id="314" r:id="rId14"/>
    <p:sldId id="293" r:id="rId15"/>
    <p:sldId id="320" r:id="rId16"/>
    <p:sldId id="321" r:id="rId17"/>
    <p:sldId id="322" r:id="rId18"/>
    <p:sldId id="332" r:id="rId19"/>
    <p:sldId id="342" r:id="rId20"/>
    <p:sldId id="343" r:id="rId21"/>
    <p:sldId id="333" r:id="rId22"/>
    <p:sldId id="345" r:id="rId23"/>
    <p:sldId id="334" r:id="rId24"/>
    <p:sldId id="335" r:id="rId25"/>
    <p:sldId id="336" r:id="rId26"/>
    <p:sldId id="337" r:id="rId27"/>
    <p:sldId id="338" r:id="rId28"/>
    <p:sldId id="339" r:id="rId29"/>
    <p:sldId id="292" r:id="rId30"/>
    <p:sldId id="324" r:id="rId31"/>
    <p:sldId id="323" r:id="rId32"/>
    <p:sldId id="300" r:id="rId33"/>
    <p:sldId id="329" r:id="rId34"/>
    <p:sldId id="349" r:id="rId35"/>
    <p:sldId id="325" r:id="rId36"/>
    <p:sldId id="298" r:id="rId37"/>
    <p:sldId id="326" r:id="rId38"/>
    <p:sldId id="350" r:id="rId39"/>
    <p:sldId id="351" r:id="rId40"/>
    <p:sldId id="353" r:id="rId41"/>
    <p:sldId id="354" r:id="rId42"/>
    <p:sldId id="355" r:id="rId43"/>
    <p:sldId id="357" r:id="rId44"/>
    <p:sldId id="273" r:id="rId45"/>
    <p:sldId id="276" r:id="rId46"/>
    <p:sldId id="277" r:id="rId47"/>
    <p:sldId id="281" r:id="rId48"/>
    <p:sldId id="316" r:id="rId49"/>
    <p:sldId id="282" r:id="rId50"/>
    <p:sldId id="294" r:id="rId51"/>
    <p:sldId id="303" r:id="rId52"/>
    <p:sldId id="318" r:id="rId53"/>
    <p:sldId id="305" r:id="rId54"/>
    <p:sldId id="358" r:id="rId55"/>
    <p:sldId id="359" r:id="rId56"/>
    <p:sldId id="360" r:id="rId57"/>
    <p:sldId id="361" r:id="rId58"/>
    <p:sldId id="362" r:id="rId59"/>
    <p:sldId id="364" r:id="rId60"/>
    <p:sldId id="365" r:id="rId61"/>
    <p:sldId id="263" r:id="rId6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59A6"/>
    <a:srgbClr val="F369F3"/>
    <a:srgbClr val="497DD1"/>
    <a:srgbClr val="B092C8"/>
    <a:srgbClr val="A6BF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02486D-92DA-4689-B098-59E106C8B0FA}" type="doc">
      <dgm:prSet loTypeId="urn:microsoft.com/office/officeart/2005/8/layout/hierarchy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pt-PT"/>
        </a:p>
      </dgm:t>
    </dgm:pt>
    <dgm:pt modelId="{CE2FB212-1354-4B32-AF67-DAB2A7F8C7CD}">
      <dgm:prSet phldrT="[Texto]"/>
      <dgm:spPr/>
      <dgm:t>
        <a:bodyPr/>
        <a:lstStyle/>
        <a:p>
          <a:r>
            <a:rPr lang="pt-PT" dirty="0" smtClean="0"/>
            <a:t>Dízimas</a:t>
          </a:r>
          <a:endParaRPr lang="pt-PT" dirty="0"/>
        </a:p>
      </dgm:t>
    </dgm:pt>
    <dgm:pt modelId="{4D3DD445-0D88-469B-AB29-327B5410A75E}" type="parTrans" cxnId="{2729655E-74E2-4E24-A1C5-A5080694A8F5}">
      <dgm:prSet/>
      <dgm:spPr/>
      <dgm:t>
        <a:bodyPr/>
        <a:lstStyle/>
        <a:p>
          <a:endParaRPr lang="pt-PT"/>
        </a:p>
      </dgm:t>
    </dgm:pt>
    <dgm:pt modelId="{AB692F27-63CB-49D9-B5DC-E4A0713255D8}" type="sibTrans" cxnId="{2729655E-74E2-4E24-A1C5-A5080694A8F5}">
      <dgm:prSet/>
      <dgm:spPr/>
      <dgm:t>
        <a:bodyPr/>
        <a:lstStyle/>
        <a:p>
          <a:endParaRPr lang="pt-PT"/>
        </a:p>
      </dgm:t>
    </dgm:pt>
    <dgm:pt modelId="{41DE3EC7-7C91-4860-BCD6-A96FBD108FC2}">
      <dgm:prSet phldrT="[Texto]"/>
      <dgm:spPr/>
      <dgm:t>
        <a:bodyPr/>
        <a:lstStyle/>
        <a:p>
          <a:r>
            <a:rPr lang="pt-PT" dirty="0" smtClean="0"/>
            <a:t>Infinitas</a:t>
          </a:r>
          <a:endParaRPr lang="pt-PT" dirty="0"/>
        </a:p>
      </dgm:t>
    </dgm:pt>
    <dgm:pt modelId="{ADCCC3BB-F6C8-44AD-8DD5-7F9F8C324733}" type="parTrans" cxnId="{2B9EB24D-E2BD-4746-A20D-5AE320C33299}">
      <dgm:prSet/>
      <dgm:spPr/>
      <dgm:t>
        <a:bodyPr/>
        <a:lstStyle/>
        <a:p>
          <a:endParaRPr lang="pt-PT"/>
        </a:p>
      </dgm:t>
    </dgm:pt>
    <dgm:pt modelId="{FAE6D338-DA74-41B7-89BE-BC0059F0DCF4}" type="sibTrans" cxnId="{2B9EB24D-E2BD-4746-A20D-5AE320C33299}">
      <dgm:prSet/>
      <dgm:spPr/>
      <dgm:t>
        <a:bodyPr/>
        <a:lstStyle/>
        <a:p>
          <a:endParaRPr lang="pt-PT"/>
        </a:p>
      </dgm:t>
    </dgm:pt>
    <dgm:pt modelId="{26E355C8-1CB8-4003-88EB-3521318055D1}">
      <dgm:prSet phldrT="[Texto]"/>
      <dgm:spPr/>
      <dgm:t>
        <a:bodyPr/>
        <a:lstStyle/>
        <a:p>
          <a:r>
            <a:rPr lang="pt-PT" dirty="0" smtClean="0"/>
            <a:t>Não Periódicas</a:t>
          </a:r>
          <a:endParaRPr lang="pt-PT" dirty="0"/>
        </a:p>
      </dgm:t>
    </dgm:pt>
    <dgm:pt modelId="{01039040-29E6-4763-8CCF-C210233FC7C4}" type="parTrans" cxnId="{CC75FBF0-D520-423F-8E39-F452443F9398}">
      <dgm:prSet/>
      <dgm:spPr/>
      <dgm:t>
        <a:bodyPr/>
        <a:lstStyle/>
        <a:p>
          <a:endParaRPr lang="pt-PT"/>
        </a:p>
      </dgm:t>
    </dgm:pt>
    <dgm:pt modelId="{E761CCE6-14B4-45A1-A3CF-9F7975C3822D}" type="sibTrans" cxnId="{CC75FBF0-D520-423F-8E39-F452443F9398}">
      <dgm:prSet/>
      <dgm:spPr/>
      <dgm:t>
        <a:bodyPr/>
        <a:lstStyle/>
        <a:p>
          <a:endParaRPr lang="pt-PT"/>
        </a:p>
      </dgm:t>
    </dgm:pt>
    <dgm:pt modelId="{2D02201A-4D23-47DE-8239-12C28C80BE26}">
      <dgm:prSet phldrT="[Texto]"/>
      <dgm:spPr/>
      <dgm:t>
        <a:bodyPr/>
        <a:lstStyle/>
        <a:p>
          <a:r>
            <a:rPr lang="pt-PT" dirty="0" smtClean="0"/>
            <a:t>Periódicas</a:t>
          </a:r>
          <a:endParaRPr lang="pt-PT" dirty="0"/>
        </a:p>
      </dgm:t>
    </dgm:pt>
    <dgm:pt modelId="{95FCA35C-1F72-437B-9EB1-989A6F6E5CD2}" type="parTrans" cxnId="{A23979B6-5221-40F6-8443-E17CFE35831A}">
      <dgm:prSet/>
      <dgm:spPr/>
      <dgm:t>
        <a:bodyPr/>
        <a:lstStyle/>
        <a:p>
          <a:endParaRPr lang="pt-PT"/>
        </a:p>
      </dgm:t>
    </dgm:pt>
    <dgm:pt modelId="{968F8F5F-DDD4-4151-AB46-8E481B60FB60}" type="sibTrans" cxnId="{A23979B6-5221-40F6-8443-E17CFE35831A}">
      <dgm:prSet/>
      <dgm:spPr/>
      <dgm:t>
        <a:bodyPr/>
        <a:lstStyle/>
        <a:p>
          <a:endParaRPr lang="pt-PT"/>
        </a:p>
      </dgm:t>
    </dgm:pt>
    <dgm:pt modelId="{CD5EC4BB-A25D-4640-8BE0-32AE8AC84095}">
      <dgm:prSet phldrT="[Texto]"/>
      <dgm:spPr/>
      <dgm:t>
        <a:bodyPr/>
        <a:lstStyle/>
        <a:p>
          <a:r>
            <a:rPr lang="pt-PT" dirty="0" smtClean="0"/>
            <a:t>Finitas</a:t>
          </a:r>
          <a:endParaRPr lang="pt-PT" dirty="0"/>
        </a:p>
      </dgm:t>
    </dgm:pt>
    <dgm:pt modelId="{AF38BF9A-D724-451D-9A27-C0DD0EB190B8}" type="parTrans" cxnId="{F4887B9E-8E5A-4B9A-8CB5-C7C734E640D0}">
      <dgm:prSet/>
      <dgm:spPr/>
      <dgm:t>
        <a:bodyPr/>
        <a:lstStyle/>
        <a:p>
          <a:endParaRPr lang="pt-PT"/>
        </a:p>
      </dgm:t>
    </dgm:pt>
    <dgm:pt modelId="{D5C26931-E16E-45C3-AF7E-FDE4A1B01197}" type="sibTrans" cxnId="{F4887B9E-8E5A-4B9A-8CB5-C7C734E640D0}">
      <dgm:prSet/>
      <dgm:spPr/>
      <dgm:t>
        <a:bodyPr/>
        <a:lstStyle/>
        <a:p>
          <a:endParaRPr lang="pt-PT"/>
        </a:p>
      </dgm:t>
    </dgm:pt>
    <dgm:pt modelId="{941E2F32-4A55-4C02-AAA0-8C8159A9B7EB}" type="pres">
      <dgm:prSet presAssocID="{A202486D-92DA-4689-B098-59E106C8B0F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PT"/>
        </a:p>
      </dgm:t>
    </dgm:pt>
    <dgm:pt modelId="{755EF169-5491-4C57-8F54-9580C2C61E2A}" type="pres">
      <dgm:prSet presAssocID="{CE2FB212-1354-4B32-AF67-DAB2A7F8C7CD}" presName="hierRoot1" presStyleCnt="0"/>
      <dgm:spPr/>
    </dgm:pt>
    <dgm:pt modelId="{F8A189C2-FD13-463A-A74F-F6D9A7387499}" type="pres">
      <dgm:prSet presAssocID="{CE2FB212-1354-4B32-AF67-DAB2A7F8C7CD}" presName="composite" presStyleCnt="0"/>
      <dgm:spPr/>
    </dgm:pt>
    <dgm:pt modelId="{478FEC94-7CEC-4409-936D-64F8DEF0AB00}" type="pres">
      <dgm:prSet presAssocID="{CE2FB212-1354-4B32-AF67-DAB2A7F8C7CD}" presName="background" presStyleLbl="node0" presStyleIdx="0" presStyleCnt="1"/>
      <dgm:spPr/>
    </dgm:pt>
    <dgm:pt modelId="{15A56F4A-7BE4-4648-9D4D-8CFA48CB112D}" type="pres">
      <dgm:prSet presAssocID="{CE2FB212-1354-4B32-AF67-DAB2A7F8C7C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FA956D55-821C-4F32-ADFA-8532BD1F583B}" type="pres">
      <dgm:prSet presAssocID="{CE2FB212-1354-4B32-AF67-DAB2A7F8C7CD}" presName="hierChild2" presStyleCnt="0"/>
      <dgm:spPr/>
    </dgm:pt>
    <dgm:pt modelId="{F8A5D360-BDCC-4267-938D-8DF2443D77FA}" type="pres">
      <dgm:prSet presAssocID="{ADCCC3BB-F6C8-44AD-8DD5-7F9F8C324733}" presName="Name10" presStyleLbl="parChTrans1D2" presStyleIdx="0" presStyleCnt="2"/>
      <dgm:spPr/>
      <dgm:t>
        <a:bodyPr/>
        <a:lstStyle/>
        <a:p>
          <a:endParaRPr lang="pt-PT"/>
        </a:p>
      </dgm:t>
    </dgm:pt>
    <dgm:pt modelId="{C33F8E0F-8A03-44E8-8EA7-24F08DD39A95}" type="pres">
      <dgm:prSet presAssocID="{41DE3EC7-7C91-4860-BCD6-A96FBD108FC2}" presName="hierRoot2" presStyleCnt="0"/>
      <dgm:spPr/>
    </dgm:pt>
    <dgm:pt modelId="{C9235213-8D82-4544-A194-792C6685A5F7}" type="pres">
      <dgm:prSet presAssocID="{41DE3EC7-7C91-4860-BCD6-A96FBD108FC2}" presName="composite2" presStyleCnt="0"/>
      <dgm:spPr/>
    </dgm:pt>
    <dgm:pt modelId="{A2692FD4-8934-4A3E-82D5-ACBF92437423}" type="pres">
      <dgm:prSet presAssocID="{41DE3EC7-7C91-4860-BCD6-A96FBD108FC2}" presName="background2" presStyleLbl="node2" presStyleIdx="0" presStyleCnt="2"/>
      <dgm:spPr/>
    </dgm:pt>
    <dgm:pt modelId="{A9E7773E-C70E-4DB8-9A2F-86A14AE28C8D}" type="pres">
      <dgm:prSet presAssocID="{41DE3EC7-7C91-4860-BCD6-A96FBD108FC2}" presName="text2" presStyleLbl="fgAcc2" presStyleIdx="0" presStyleCnt="2" custLinFactNeighborX="-56574" custLinFactNeighborY="-1429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7484AC2F-80F6-4EF9-83A3-17AFC625676D}" type="pres">
      <dgm:prSet presAssocID="{41DE3EC7-7C91-4860-BCD6-A96FBD108FC2}" presName="hierChild3" presStyleCnt="0"/>
      <dgm:spPr/>
    </dgm:pt>
    <dgm:pt modelId="{163454F1-A73F-408C-8710-C5040D636305}" type="pres">
      <dgm:prSet presAssocID="{01039040-29E6-4763-8CCF-C210233FC7C4}" presName="Name17" presStyleLbl="parChTrans1D3" presStyleIdx="0" presStyleCnt="2"/>
      <dgm:spPr/>
      <dgm:t>
        <a:bodyPr/>
        <a:lstStyle/>
        <a:p>
          <a:endParaRPr lang="pt-PT"/>
        </a:p>
      </dgm:t>
    </dgm:pt>
    <dgm:pt modelId="{5467EC08-7CD5-4C7A-AE6B-7D3C77CA8CDB}" type="pres">
      <dgm:prSet presAssocID="{26E355C8-1CB8-4003-88EB-3521318055D1}" presName="hierRoot3" presStyleCnt="0"/>
      <dgm:spPr/>
    </dgm:pt>
    <dgm:pt modelId="{3E2D1252-6DF1-40C8-A3DC-3DF058011630}" type="pres">
      <dgm:prSet presAssocID="{26E355C8-1CB8-4003-88EB-3521318055D1}" presName="composite3" presStyleCnt="0"/>
      <dgm:spPr/>
    </dgm:pt>
    <dgm:pt modelId="{20D355BE-8A13-4DDF-ACCD-B5F46317EE20}" type="pres">
      <dgm:prSet presAssocID="{26E355C8-1CB8-4003-88EB-3521318055D1}" presName="background3" presStyleLbl="node3" presStyleIdx="0" presStyleCnt="2"/>
      <dgm:spPr/>
    </dgm:pt>
    <dgm:pt modelId="{79EA8FAE-5BBF-40B9-A5BF-16FA46B03DF4}" type="pres">
      <dgm:prSet presAssocID="{26E355C8-1CB8-4003-88EB-3521318055D1}" presName="text3" presStyleLbl="fgAcc3" presStyleIdx="0" presStyleCnt="2" custLinFactNeighborX="-44137" custLinFactNeighborY="3682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1B0E0169-0315-4E8C-B884-203F1E45B0D8}" type="pres">
      <dgm:prSet presAssocID="{26E355C8-1CB8-4003-88EB-3521318055D1}" presName="hierChild4" presStyleCnt="0"/>
      <dgm:spPr/>
    </dgm:pt>
    <dgm:pt modelId="{7B0EB25F-C6F5-4889-861B-437F922A9105}" type="pres">
      <dgm:prSet presAssocID="{95FCA35C-1F72-437B-9EB1-989A6F6E5CD2}" presName="Name17" presStyleLbl="parChTrans1D3" presStyleIdx="1" presStyleCnt="2"/>
      <dgm:spPr/>
      <dgm:t>
        <a:bodyPr/>
        <a:lstStyle/>
        <a:p>
          <a:endParaRPr lang="pt-PT"/>
        </a:p>
      </dgm:t>
    </dgm:pt>
    <dgm:pt modelId="{B9632107-1F74-4CC3-B7A4-728293711D6D}" type="pres">
      <dgm:prSet presAssocID="{2D02201A-4D23-47DE-8239-12C28C80BE26}" presName="hierRoot3" presStyleCnt="0"/>
      <dgm:spPr/>
    </dgm:pt>
    <dgm:pt modelId="{29F0ABF8-7B6C-4E96-96D4-F20D8ADB6ECB}" type="pres">
      <dgm:prSet presAssocID="{2D02201A-4D23-47DE-8239-12C28C80BE26}" presName="composite3" presStyleCnt="0"/>
      <dgm:spPr/>
    </dgm:pt>
    <dgm:pt modelId="{BF187EF0-A36A-4FEE-B0A2-B439C6346C0A}" type="pres">
      <dgm:prSet presAssocID="{2D02201A-4D23-47DE-8239-12C28C80BE26}" presName="background3" presStyleLbl="node3" presStyleIdx="1" presStyleCnt="2"/>
      <dgm:spPr/>
    </dgm:pt>
    <dgm:pt modelId="{28555264-9E2B-4407-BBAB-46371BA7CEF2}" type="pres">
      <dgm:prSet presAssocID="{2D02201A-4D23-47DE-8239-12C28C80BE2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1E131F47-C6BD-4AC7-A6BE-F98AEFB9E02E}" type="pres">
      <dgm:prSet presAssocID="{2D02201A-4D23-47DE-8239-12C28C80BE26}" presName="hierChild4" presStyleCnt="0"/>
      <dgm:spPr/>
    </dgm:pt>
    <dgm:pt modelId="{8A6E56B1-ED67-4CEF-8993-CFBE75C8CC86}" type="pres">
      <dgm:prSet presAssocID="{AF38BF9A-D724-451D-9A27-C0DD0EB190B8}" presName="Name10" presStyleLbl="parChTrans1D2" presStyleIdx="1" presStyleCnt="2"/>
      <dgm:spPr/>
      <dgm:t>
        <a:bodyPr/>
        <a:lstStyle/>
        <a:p>
          <a:endParaRPr lang="pt-PT"/>
        </a:p>
      </dgm:t>
    </dgm:pt>
    <dgm:pt modelId="{D2BC6F49-4CBB-4944-AF5B-A0CD60337C69}" type="pres">
      <dgm:prSet presAssocID="{CD5EC4BB-A25D-4640-8BE0-32AE8AC84095}" presName="hierRoot2" presStyleCnt="0"/>
      <dgm:spPr/>
    </dgm:pt>
    <dgm:pt modelId="{EAFEBEFD-34F1-4F13-9348-E90F2784F880}" type="pres">
      <dgm:prSet presAssocID="{CD5EC4BB-A25D-4640-8BE0-32AE8AC84095}" presName="composite2" presStyleCnt="0"/>
      <dgm:spPr/>
    </dgm:pt>
    <dgm:pt modelId="{DDEC1A53-7220-470E-8185-1BEC1CFE336D}" type="pres">
      <dgm:prSet presAssocID="{CD5EC4BB-A25D-4640-8BE0-32AE8AC84095}" presName="background2" presStyleLbl="node2" presStyleIdx="1" presStyleCnt="2"/>
      <dgm:spPr/>
    </dgm:pt>
    <dgm:pt modelId="{FC835379-E1AB-4A76-8710-9FC04114EF5C}" type="pres">
      <dgm:prSet presAssocID="{CD5EC4BB-A25D-4640-8BE0-32AE8AC84095}" presName="text2" presStyleLbl="fgAcc2" presStyleIdx="1" presStyleCnt="2" custLinFactNeighborX="44805" custLinFactNeighborY="-1429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D2C3E876-D9B4-4FDA-B2AD-0D81E37C3C09}" type="pres">
      <dgm:prSet presAssocID="{CD5EC4BB-A25D-4640-8BE0-32AE8AC84095}" presName="hierChild3" presStyleCnt="0"/>
      <dgm:spPr/>
    </dgm:pt>
  </dgm:ptLst>
  <dgm:cxnLst>
    <dgm:cxn modelId="{4F7A8A7B-29FB-4536-8E83-86909D2D7FC0}" type="presOf" srcId="{AF38BF9A-D724-451D-9A27-C0DD0EB190B8}" destId="{8A6E56B1-ED67-4CEF-8993-CFBE75C8CC86}" srcOrd="0" destOrd="0" presId="urn:microsoft.com/office/officeart/2005/8/layout/hierarchy1"/>
    <dgm:cxn modelId="{E49791B8-7726-4E27-959B-BC6A60C71A8F}" type="presOf" srcId="{01039040-29E6-4763-8CCF-C210233FC7C4}" destId="{163454F1-A73F-408C-8710-C5040D636305}" srcOrd="0" destOrd="0" presId="urn:microsoft.com/office/officeart/2005/8/layout/hierarchy1"/>
    <dgm:cxn modelId="{2729655E-74E2-4E24-A1C5-A5080694A8F5}" srcId="{A202486D-92DA-4689-B098-59E106C8B0FA}" destId="{CE2FB212-1354-4B32-AF67-DAB2A7F8C7CD}" srcOrd="0" destOrd="0" parTransId="{4D3DD445-0D88-469B-AB29-327B5410A75E}" sibTransId="{AB692F27-63CB-49D9-B5DC-E4A0713255D8}"/>
    <dgm:cxn modelId="{A3275DD9-97E2-4AE6-AB1B-77266E83BF57}" type="presOf" srcId="{26E355C8-1CB8-4003-88EB-3521318055D1}" destId="{79EA8FAE-5BBF-40B9-A5BF-16FA46B03DF4}" srcOrd="0" destOrd="0" presId="urn:microsoft.com/office/officeart/2005/8/layout/hierarchy1"/>
    <dgm:cxn modelId="{63918192-5E4C-44CB-9E73-BF7C49830E11}" type="presOf" srcId="{ADCCC3BB-F6C8-44AD-8DD5-7F9F8C324733}" destId="{F8A5D360-BDCC-4267-938D-8DF2443D77FA}" srcOrd="0" destOrd="0" presId="urn:microsoft.com/office/officeart/2005/8/layout/hierarchy1"/>
    <dgm:cxn modelId="{218A60A5-D49D-4CB5-8443-17410A4AE171}" type="presOf" srcId="{CE2FB212-1354-4B32-AF67-DAB2A7F8C7CD}" destId="{15A56F4A-7BE4-4648-9D4D-8CFA48CB112D}" srcOrd="0" destOrd="0" presId="urn:microsoft.com/office/officeart/2005/8/layout/hierarchy1"/>
    <dgm:cxn modelId="{0DD2805B-1AF1-4356-A8BA-F4E9ED05352D}" type="presOf" srcId="{41DE3EC7-7C91-4860-BCD6-A96FBD108FC2}" destId="{A9E7773E-C70E-4DB8-9A2F-86A14AE28C8D}" srcOrd="0" destOrd="0" presId="urn:microsoft.com/office/officeart/2005/8/layout/hierarchy1"/>
    <dgm:cxn modelId="{BCD32183-4E82-4076-8661-EDA08A6EB5B4}" type="presOf" srcId="{A202486D-92DA-4689-B098-59E106C8B0FA}" destId="{941E2F32-4A55-4C02-AAA0-8C8159A9B7EB}" srcOrd="0" destOrd="0" presId="urn:microsoft.com/office/officeart/2005/8/layout/hierarchy1"/>
    <dgm:cxn modelId="{7807FEE7-8D5B-4295-83CC-26786CE82812}" type="presOf" srcId="{2D02201A-4D23-47DE-8239-12C28C80BE26}" destId="{28555264-9E2B-4407-BBAB-46371BA7CEF2}" srcOrd="0" destOrd="0" presId="urn:microsoft.com/office/officeart/2005/8/layout/hierarchy1"/>
    <dgm:cxn modelId="{43DE2D51-66D8-4F02-9E25-E480E76FAC7F}" type="presOf" srcId="{95FCA35C-1F72-437B-9EB1-989A6F6E5CD2}" destId="{7B0EB25F-C6F5-4889-861B-437F922A9105}" srcOrd="0" destOrd="0" presId="urn:microsoft.com/office/officeart/2005/8/layout/hierarchy1"/>
    <dgm:cxn modelId="{0B537BB9-8784-4227-94BB-9774E769B32B}" type="presOf" srcId="{CD5EC4BB-A25D-4640-8BE0-32AE8AC84095}" destId="{FC835379-E1AB-4A76-8710-9FC04114EF5C}" srcOrd="0" destOrd="0" presId="urn:microsoft.com/office/officeart/2005/8/layout/hierarchy1"/>
    <dgm:cxn modelId="{A23979B6-5221-40F6-8443-E17CFE35831A}" srcId="{41DE3EC7-7C91-4860-BCD6-A96FBD108FC2}" destId="{2D02201A-4D23-47DE-8239-12C28C80BE26}" srcOrd="1" destOrd="0" parTransId="{95FCA35C-1F72-437B-9EB1-989A6F6E5CD2}" sibTransId="{968F8F5F-DDD4-4151-AB46-8E481B60FB60}"/>
    <dgm:cxn modelId="{2B9EB24D-E2BD-4746-A20D-5AE320C33299}" srcId="{CE2FB212-1354-4B32-AF67-DAB2A7F8C7CD}" destId="{41DE3EC7-7C91-4860-BCD6-A96FBD108FC2}" srcOrd="0" destOrd="0" parTransId="{ADCCC3BB-F6C8-44AD-8DD5-7F9F8C324733}" sibTransId="{FAE6D338-DA74-41B7-89BE-BC0059F0DCF4}"/>
    <dgm:cxn modelId="{F4887B9E-8E5A-4B9A-8CB5-C7C734E640D0}" srcId="{CE2FB212-1354-4B32-AF67-DAB2A7F8C7CD}" destId="{CD5EC4BB-A25D-4640-8BE0-32AE8AC84095}" srcOrd="1" destOrd="0" parTransId="{AF38BF9A-D724-451D-9A27-C0DD0EB190B8}" sibTransId="{D5C26931-E16E-45C3-AF7E-FDE4A1B01197}"/>
    <dgm:cxn modelId="{CC75FBF0-D520-423F-8E39-F452443F9398}" srcId="{41DE3EC7-7C91-4860-BCD6-A96FBD108FC2}" destId="{26E355C8-1CB8-4003-88EB-3521318055D1}" srcOrd="0" destOrd="0" parTransId="{01039040-29E6-4763-8CCF-C210233FC7C4}" sibTransId="{E761CCE6-14B4-45A1-A3CF-9F7975C3822D}"/>
    <dgm:cxn modelId="{D55C7642-5DA4-4558-B720-FEF767C07BAF}" type="presParOf" srcId="{941E2F32-4A55-4C02-AAA0-8C8159A9B7EB}" destId="{755EF169-5491-4C57-8F54-9580C2C61E2A}" srcOrd="0" destOrd="0" presId="urn:microsoft.com/office/officeart/2005/8/layout/hierarchy1"/>
    <dgm:cxn modelId="{97235B8C-9F02-432A-896F-5B28AA2CBD9E}" type="presParOf" srcId="{755EF169-5491-4C57-8F54-9580C2C61E2A}" destId="{F8A189C2-FD13-463A-A74F-F6D9A7387499}" srcOrd="0" destOrd="0" presId="urn:microsoft.com/office/officeart/2005/8/layout/hierarchy1"/>
    <dgm:cxn modelId="{F767BFAD-A28E-4C5A-BBAF-BC920D2B0407}" type="presParOf" srcId="{F8A189C2-FD13-463A-A74F-F6D9A7387499}" destId="{478FEC94-7CEC-4409-936D-64F8DEF0AB00}" srcOrd="0" destOrd="0" presId="urn:microsoft.com/office/officeart/2005/8/layout/hierarchy1"/>
    <dgm:cxn modelId="{A3EEA8E4-942B-446E-A94E-DF840BDC2B37}" type="presParOf" srcId="{F8A189C2-FD13-463A-A74F-F6D9A7387499}" destId="{15A56F4A-7BE4-4648-9D4D-8CFA48CB112D}" srcOrd="1" destOrd="0" presId="urn:microsoft.com/office/officeart/2005/8/layout/hierarchy1"/>
    <dgm:cxn modelId="{1512D4A8-E912-4212-991E-8A5AAD346B14}" type="presParOf" srcId="{755EF169-5491-4C57-8F54-9580C2C61E2A}" destId="{FA956D55-821C-4F32-ADFA-8532BD1F583B}" srcOrd="1" destOrd="0" presId="urn:microsoft.com/office/officeart/2005/8/layout/hierarchy1"/>
    <dgm:cxn modelId="{96FAA66B-25BE-423C-AD02-83E295DB7455}" type="presParOf" srcId="{FA956D55-821C-4F32-ADFA-8532BD1F583B}" destId="{F8A5D360-BDCC-4267-938D-8DF2443D77FA}" srcOrd="0" destOrd="0" presId="urn:microsoft.com/office/officeart/2005/8/layout/hierarchy1"/>
    <dgm:cxn modelId="{0CECF8EB-A101-4C18-90BF-6BD939926CA0}" type="presParOf" srcId="{FA956D55-821C-4F32-ADFA-8532BD1F583B}" destId="{C33F8E0F-8A03-44E8-8EA7-24F08DD39A95}" srcOrd="1" destOrd="0" presId="urn:microsoft.com/office/officeart/2005/8/layout/hierarchy1"/>
    <dgm:cxn modelId="{AD8C4B0C-6567-4F9E-AD19-44CC52E74779}" type="presParOf" srcId="{C33F8E0F-8A03-44E8-8EA7-24F08DD39A95}" destId="{C9235213-8D82-4544-A194-792C6685A5F7}" srcOrd="0" destOrd="0" presId="urn:microsoft.com/office/officeart/2005/8/layout/hierarchy1"/>
    <dgm:cxn modelId="{031F580F-6A3E-4E84-B7FB-CB085E4E6765}" type="presParOf" srcId="{C9235213-8D82-4544-A194-792C6685A5F7}" destId="{A2692FD4-8934-4A3E-82D5-ACBF92437423}" srcOrd="0" destOrd="0" presId="urn:microsoft.com/office/officeart/2005/8/layout/hierarchy1"/>
    <dgm:cxn modelId="{1D347A3E-3A6A-4116-B0BD-DEA19E3F7BBF}" type="presParOf" srcId="{C9235213-8D82-4544-A194-792C6685A5F7}" destId="{A9E7773E-C70E-4DB8-9A2F-86A14AE28C8D}" srcOrd="1" destOrd="0" presId="urn:microsoft.com/office/officeart/2005/8/layout/hierarchy1"/>
    <dgm:cxn modelId="{2A5D5040-D7DF-40AA-9D9C-D29F9F6D6B61}" type="presParOf" srcId="{C33F8E0F-8A03-44E8-8EA7-24F08DD39A95}" destId="{7484AC2F-80F6-4EF9-83A3-17AFC625676D}" srcOrd="1" destOrd="0" presId="urn:microsoft.com/office/officeart/2005/8/layout/hierarchy1"/>
    <dgm:cxn modelId="{4D5D0DFA-84F2-4EBA-B3A8-8EDD6565B312}" type="presParOf" srcId="{7484AC2F-80F6-4EF9-83A3-17AFC625676D}" destId="{163454F1-A73F-408C-8710-C5040D636305}" srcOrd="0" destOrd="0" presId="urn:microsoft.com/office/officeart/2005/8/layout/hierarchy1"/>
    <dgm:cxn modelId="{91FB9DFC-C654-4676-9D02-1A18FD439EFA}" type="presParOf" srcId="{7484AC2F-80F6-4EF9-83A3-17AFC625676D}" destId="{5467EC08-7CD5-4C7A-AE6B-7D3C77CA8CDB}" srcOrd="1" destOrd="0" presId="urn:microsoft.com/office/officeart/2005/8/layout/hierarchy1"/>
    <dgm:cxn modelId="{D74348F7-07ED-4E80-9AD3-7A48F1F98CC8}" type="presParOf" srcId="{5467EC08-7CD5-4C7A-AE6B-7D3C77CA8CDB}" destId="{3E2D1252-6DF1-40C8-A3DC-3DF058011630}" srcOrd="0" destOrd="0" presId="urn:microsoft.com/office/officeart/2005/8/layout/hierarchy1"/>
    <dgm:cxn modelId="{47A552A3-910F-45E9-AA6F-DD4A2670A06B}" type="presParOf" srcId="{3E2D1252-6DF1-40C8-A3DC-3DF058011630}" destId="{20D355BE-8A13-4DDF-ACCD-B5F46317EE20}" srcOrd="0" destOrd="0" presId="urn:microsoft.com/office/officeart/2005/8/layout/hierarchy1"/>
    <dgm:cxn modelId="{442C890A-59B6-4260-BF8F-379E6F9D6C3F}" type="presParOf" srcId="{3E2D1252-6DF1-40C8-A3DC-3DF058011630}" destId="{79EA8FAE-5BBF-40B9-A5BF-16FA46B03DF4}" srcOrd="1" destOrd="0" presId="urn:microsoft.com/office/officeart/2005/8/layout/hierarchy1"/>
    <dgm:cxn modelId="{3F351576-044E-43AB-8D7B-02024538DF56}" type="presParOf" srcId="{5467EC08-7CD5-4C7A-AE6B-7D3C77CA8CDB}" destId="{1B0E0169-0315-4E8C-B884-203F1E45B0D8}" srcOrd="1" destOrd="0" presId="urn:microsoft.com/office/officeart/2005/8/layout/hierarchy1"/>
    <dgm:cxn modelId="{14916783-CA08-4A7F-A6D4-AADB779DC4BA}" type="presParOf" srcId="{7484AC2F-80F6-4EF9-83A3-17AFC625676D}" destId="{7B0EB25F-C6F5-4889-861B-437F922A9105}" srcOrd="2" destOrd="0" presId="urn:microsoft.com/office/officeart/2005/8/layout/hierarchy1"/>
    <dgm:cxn modelId="{9D4A81ED-F16D-4B29-8741-FF78903B5B23}" type="presParOf" srcId="{7484AC2F-80F6-4EF9-83A3-17AFC625676D}" destId="{B9632107-1F74-4CC3-B7A4-728293711D6D}" srcOrd="3" destOrd="0" presId="urn:microsoft.com/office/officeart/2005/8/layout/hierarchy1"/>
    <dgm:cxn modelId="{BCE00F82-5897-4A8A-ACDA-B9B7CE1D1EC5}" type="presParOf" srcId="{B9632107-1F74-4CC3-B7A4-728293711D6D}" destId="{29F0ABF8-7B6C-4E96-96D4-F20D8ADB6ECB}" srcOrd="0" destOrd="0" presId="urn:microsoft.com/office/officeart/2005/8/layout/hierarchy1"/>
    <dgm:cxn modelId="{4C4FD0BA-201C-4C37-AD2F-AAE52C44AEF0}" type="presParOf" srcId="{29F0ABF8-7B6C-4E96-96D4-F20D8ADB6ECB}" destId="{BF187EF0-A36A-4FEE-B0A2-B439C6346C0A}" srcOrd="0" destOrd="0" presId="urn:microsoft.com/office/officeart/2005/8/layout/hierarchy1"/>
    <dgm:cxn modelId="{C304CC3D-FDE5-4D9F-AC1F-2F33D4AA97CF}" type="presParOf" srcId="{29F0ABF8-7B6C-4E96-96D4-F20D8ADB6ECB}" destId="{28555264-9E2B-4407-BBAB-46371BA7CEF2}" srcOrd="1" destOrd="0" presId="urn:microsoft.com/office/officeart/2005/8/layout/hierarchy1"/>
    <dgm:cxn modelId="{3920CFE3-F25E-49ED-A5DE-FE7CBABCC368}" type="presParOf" srcId="{B9632107-1F74-4CC3-B7A4-728293711D6D}" destId="{1E131F47-C6BD-4AC7-A6BE-F98AEFB9E02E}" srcOrd="1" destOrd="0" presId="urn:microsoft.com/office/officeart/2005/8/layout/hierarchy1"/>
    <dgm:cxn modelId="{CBC6703F-2834-48B7-B4D6-BED757D4BF67}" type="presParOf" srcId="{FA956D55-821C-4F32-ADFA-8532BD1F583B}" destId="{8A6E56B1-ED67-4CEF-8993-CFBE75C8CC86}" srcOrd="2" destOrd="0" presId="urn:microsoft.com/office/officeart/2005/8/layout/hierarchy1"/>
    <dgm:cxn modelId="{7FC13DB8-DFFC-4757-8215-E72DD47DFD8A}" type="presParOf" srcId="{FA956D55-821C-4F32-ADFA-8532BD1F583B}" destId="{D2BC6F49-4CBB-4944-AF5B-A0CD60337C69}" srcOrd="3" destOrd="0" presId="urn:microsoft.com/office/officeart/2005/8/layout/hierarchy1"/>
    <dgm:cxn modelId="{6B04A5AE-5F21-4A0D-B24D-951239483B3C}" type="presParOf" srcId="{D2BC6F49-4CBB-4944-AF5B-A0CD60337C69}" destId="{EAFEBEFD-34F1-4F13-9348-E90F2784F880}" srcOrd="0" destOrd="0" presId="urn:microsoft.com/office/officeart/2005/8/layout/hierarchy1"/>
    <dgm:cxn modelId="{11EF9E6F-3F2A-4F67-8D54-C66F75B6E615}" type="presParOf" srcId="{EAFEBEFD-34F1-4F13-9348-E90F2784F880}" destId="{DDEC1A53-7220-470E-8185-1BEC1CFE336D}" srcOrd="0" destOrd="0" presId="urn:microsoft.com/office/officeart/2005/8/layout/hierarchy1"/>
    <dgm:cxn modelId="{7F1353F7-B794-4677-94ED-6FFE31AB28B6}" type="presParOf" srcId="{EAFEBEFD-34F1-4F13-9348-E90F2784F880}" destId="{FC835379-E1AB-4A76-8710-9FC04114EF5C}" srcOrd="1" destOrd="0" presId="urn:microsoft.com/office/officeart/2005/8/layout/hierarchy1"/>
    <dgm:cxn modelId="{AA036916-52BF-450D-9C0B-3F2C15DC19A0}" type="presParOf" srcId="{D2BC6F49-4CBB-4944-AF5B-A0CD60337C69}" destId="{D2C3E876-D9B4-4FDA-B2AD-0D81E37C3C0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E56B1-ED67-4CEF-8993-CFBE75C8CC86}">
      <dsp:nvSpPr>
        <dsp:cNvPr id="0" name=""/>
        <dsp:cNvSpPr/>
      </dsp:nvSpPr>
      <dsp:spPr>
        <a:xfrm>
          <a:off x="3665603" y="997036"/>
          <a:ext cx="1658107" cy="4410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066"/>
              </a:lnTo>
              <a:lnTo>
                <a:pt x="1658107" y="296066"/>
              </a:lnTo>
              <a:lnTo>
                <a:pt x="1658107" y="44109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0EB25F-C6F5-4889-861B-437F922A9105}">
      <dsp:nvSpPr>
        <dsp:cNvPr id="0" name=""/>
        <dsp:cNvSpPr/>
      </dsp:nvSpPr>
      <dsp:spPr>
        <a:xfrm>
          <a:off x="1823253" y="2432214"/>
          <a:ext cx="1842350" cy="469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477"/>
              </a:lnTo>
              <a:lnTo>
                <a:pt x="1842350" y="324477"/>
              </a:lnTo>
              <a:lnTo>
                <a:pt x="1842350" y="469502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3454F1-A73F-408C-8710-C5040D636305}">
      <dsp:nvSpPr>
        <dsp:cNvPr id="0" name=""/>
        <dsp:cNvSpPr/>
      </dsp:nvSpPr>
      <dsp:spPr>
        <a:xfrm>
          <a:off x="1061264" y="2432214"/>
          <a:ext cx="761989" cy="472451"/>
        </a:xfrm>
        <a:custGeom>
          <a:avLst/>
          <a:gdLst/>
          <a:ahLst/>
          <a:cxnLst/>
          <a:rect l="0" t="0" r="0" b="0"/>
          <a:pathLst>
            <a:path>
              <a:moveTo>
                <a:pt x="761989" y="0"/>
              </a:moveTo>
              <a:lnTo>
                <a:pt x="761989" y="327426"/>
              </a:lnTo>
              <a:lnTo>
                <a:pt x="0" y="327426"/>
              </a:lnTo>
              <a:lnTo>
                <a:pt x="0" y="472451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5D360-BDCC-4267-938D-8DF2443D77FA}">
      <dsp:nvSpPr>
        <dsp:cNvPr id="0" name=""/>
        <dsp:cNvSpPr/>
      </dsp:nvSpPr>
      <dsp:spPr>
        <a:xfrm>
          <a:off x="1823253" y="997036"/>
          <a:ext cx="1842350" cy="441091"/>
        </a:xfrm>
        <a:custGeom>
          <a:avLst/>
          <a:gdLst/>
          <a:ahLst/>
          <a:cxnLst/>
          <a:rect l="0" t="0" r="0" b="0"/>
          <a:pathLst>
            <a:path>
              <a:moveTo>
                <a:pt x="1842350" y="0"/>
              </a:moveTo>
              <a:lnTo>
                <a:pt x="1842350" y="296066"/>
              </a:lnTo>
              <a:lnTo>
                <a:pt x="0" y="296066"/>
              </a:lnTo>
              <a:lnTo>
                <a:pt x="0" y="44109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FEC94-7CEC-4409-936D-64F8DEF0AB00}">
      <dsp:nvSpPr>
        <dsp:cNvPr id="0" name=""/>
        <dsp:cNvSpPr/>
      </dsp:nvSpPr>
      <dsp:spPr>
        <a:xfrm>
          <a:off x="2882858" y="2948"/>
          <a:ext cx="1565491" cy="9940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A56F4A-7BE4-4648-9D4D-8CFA48CB112D}">
      <dsp:nvSpPr>
        <dsp:cNvPr id="0" name=""/>
        <dsp:cNvSpPr/>
      </dsp:nvSpPr>
      <dsp:spPr>
        <a:xfrm>
          <a:off x="3056801" y="168195"/>
          <a:ext cx="1565491" cy="99408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500" kern="1200" dirty="0" smtClean="0"/>
            <a:t>Dízimas</a:t>
          </a:r>
          <a:endParaRPr lang="pt-PT" sz="2500" kern="1200" dirty="0"/>
        </a:p>
      </dsp:txBody>
      <dsp:txXfrm>
        <a:off x="3085917" y="197311"/>
        <a:ext cx="1507259" cy="935855"/>
      </dsp:txXfrm>
    </dsp:sp>
    <dsp:sp modelId="{A2692FD4-8934-4A3E-82D5-ACBF92437423}">
      <dsp:nvSpPr>
        <dsp:cNvPr id="0" name=""/>
        <dsp:cNvSpPr/>
      </dsp:nvSpPr>
      <dsp:spPr>
        <a:xfrm>
          <a:off x="1040507" y="1438127"/>
          <a:ext cx="1565491" cy="9940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E7773E-C70E-4DB8-9A2F-86A14AE28C8D}">
      <dsp:nvSpPr>
        <dsp:cNvPr id="0" name=""/>
        <dsp:cNvSpPr/>
      </dsp:nvSpPr>
      <dsp:spPr>
        <a:xfrm>
          <a:off x="1214450" y="1603374"/>
          <a:ext cx="1565491" cy="99408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500" kern="1200" dirty="0" smtClean="0"/>
            <a:t>Infinitas</a:t>
          </a:r>
          <a:endParaRPr lang="pt-PT" sz="2500" kern="1200" dirty="0"/>
        </a:p>
      </dsp:txBody>
      <dsp:txXfrm>
        <a:off x="1243566" y="1632490"/>
        <a:ext cx="1507259" cy="935855"/>
      </dsp:txXfrm>
    </dsp:sp>
    <dsp:sp modelId="{20D355BE-8A13-4DDF-ACCD-B5F46317EE20}">
      <dsp:nvSpPr>
        <dsp:cNvPr id="0" name=""/>
        <dsp:cNvSpPr/>
      </dsp:nvSpPr>
      <dsp:spPr>
        <a:xfrm>
          <a:off x="278518" y="2904666"/>
          <a:ext cx="1565491" cy="9940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EA8FAE-5BBF-40B9-A5BF-16FA46B03DF4}">
      <dsp:nvSpPr>
        <dsp:cNvPr id="0" name=""/>
        <dsp:cNvSpPr/>
      </dsp:nvSpPr>
      <dsp:spPr>
        <a:xfrm>
          <a:off x="452461" y="3069912"/>
          <a:ext cx="1565491" cy="99408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500" kern="1200" dirty="0" smtClean="0"/>
            <a:t>Não Periódicas</a:t>
          </a:r>
          <a:endParaRPr lang="pt-PT" sz="2500" kern="1200" dirty="0"/>
        </a:p>
      </dsp:txBody>
      <dsp:txXfrm>
        <a:off x="481577" y="3099028"/>
        <a:ext cx="1507259" cy="935855"/>
      </dsp:txXfrm>
    </dsp:sp>
    <dsp:sp modelId="{BF187EF0-A36A-4FEE-B0A2-B439C6346C0A}">
      <dsp:nvSpPr>
        <dsp:cNvPr id="0" name=""/>
        <dsp:cNvSpPr/>
      </dsp:nvSpPr>
      <dsp:spPr>
        <a:xfrm>
          <a:off x="2882858" y="2901717"/>
          <a:ext cx="1565491" cy="9940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55264-9E2B-4407-BBAB-46371BA7CEF2}">
      <dsp:nvSpPr>
        <dsp:cNvPr id="0" name=""/>
        <dsp:cNvSpPr/>
      </dsp:nvSpPr>
      <dsp:spPr>
        <a:xfrm>
          <a:off x="3056801" y="3066963"/>
          <a:ext cx="1565491" cy="99408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500" kern="1200" dirty="0" smtClean="0"/>
            <a:t>Periódicas</a:t>
          </a:r>
          <a:endParaRPr lang="pt-PT" sz="2500" kern="1200" dirty="0"/>
        </a:p>
      </dsp:txBody>
      <dsp:txXfrm>
        <a:off x="3085917" y="3096079"/>
        <a:ext cx="1507259" cy="935855"/>
      </dsp:txXfrm>
    </dsp:sp>
    <dsp:sp modelId="{DDEC1A53-7220-470E-8185-1BEC1CFE336D}">
      <dsp:nvSpPr>
        <dsp:cNvPr id="0" name=""/>
        <dsp:cNvSpPr/>
      </dsp:nvSpPr>
      <dsp:spPr>
        <a:xfrm>
          <a:off x="4540966" y="1438127"/>
          <a:ext cx="1565491" cy="9940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835379-E1AB-4A76-8710-9FC04114EF5C}">
      <dsp:nvSpPr>
        <dsp:cNvPr id="0" name=""/>
        <dsp:cNvSpPr/>
      </dsp:nvSpPr>
      <dsp:spPr>
        <a:xfrm>
          <a:off x="4714909" y="1603374"/>
          <a:ext cx="1565491" cy="99408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500" kern="1200" dirty="0" smtClean="0"/>
            <a:t>Finitas</a:t>
          </a:r>
          <a:endParaRPr lang="pt-PT" sz="2500" kern="1200" dirty="0"/>
        </a:p>
      </dsp:txBody>
      <dsp:txXfrm>
        <a:off x="4744025" y="1632490"/>
        <a:ext cx="1507259" cy="9358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12" Type="http://schemas.openxmlformats.org/officeDocument/2006/relationships/image" Target="../media/image65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11" Type="http://schemas.openxmlformats.org/officeDocument/2006/relationships/image" Target="../media/image64.wmf"/><Relationship Id="rId5" Type="http://schemas.openxmlformats.org/officeDocument/2006/relationships/image" Target="../media/image58.wmf"/><Relationship Id="rId10" Type="http://schemas.openxmlformats.org/officeDocument/2006/relationships/image" Target="../media/image63.wmf"/><Relationship Id="rId4" Type="http://schemas.openxmlformats.org/officeDocument/2006/relationships/image" Target="../media/image57.wmf"/><Relationship Id="rId9" Type="http://schemas.openxmlformats.org/officeDocument/2006/relationships/image" Target="../media/image62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image" Target="../media/image78.wmf"/><Relationship Id="rId3" Type="http://schemas.openxmlformats.org/officeDocument/2006/relationships/image" Target="../media/image68.wmf"/><Relationship Id="rId7" Type="http://schemas.openxmlformats.org/officeDocument/2006/relationships/image" Target="../media/image72.wmf"/><Relationship Id="rId12" Type="http://schemas.openxmlformats.org/officeDocument/2006/relationships/image" Target="../media/image77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6" Type="http://schemas.openxmlformats.org/officeDocument/2006/relationships/image" Target="../media/image71.wmf"/><Relationship Id="rId11" Type="http://schemas.openxmlformats.org/officeDocument/2006/relationships/image" Target="../media/image76.wmf"/><Relationship Id="rId5" Type="http://schemas.openxmlformats.org/officeDocument/2006/relationships/image" Target="../media/image70.wmf"/><Relationship Id="rId10" Type="http://schemas.openxmlformats.org/officeDocument/2006/relationships/image" Target="../media/image75.wmf"/><Relationship Id="rId4" Type="http://schemas.openxmlformats.org/officeDocument/2006/relationships/image" Target="../media/image69.wmf"/><Relationship Id="rId9" Type="http://schemas.openxmlformats.org/officeDocument/2006/relationships/image" Target="../media/image74.wmf"/><Relationship Id="rId14" Type="http://schemas.openxmlformats.org/officeDocument/2006/relationships/image" Target="../media/image7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image" Target="../media/image62.wmf"/><Relationship Id="rId7" Type="http://schemas.openxmlformats.org/officeDocument/2006/relationships/image" Target="../media/image68.wmf"/><Relationship Id="rId12" Type="http://schemas.openxmlformats.org/officeDocument/2006/relationships/image" Target="../media/image80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7.wmf"/><Relationship Id="rId11" Type="http://schemas.openxmlformats.org/officeDocument/2006/relationships/image" Target="../media/image75.wmf"/><Relationship Id="rId5" Type="http://schemas.openxmlformats.org/officeDocument/2006/relationships/image" Target="../media/image66.wmf"/><Relationship Id="rId10" Type="http://schemas.openxmlformats.org/officeDocument/2006/relationships/image" Target="../media/image74.wmf"/><Relationship Id="rId4" Type="http://schemas.openxmlformats.org/officeDocument/2006/relationships/image" Target="../media/image63.wmf"/><Relationship Id="rId9" Type="http://schemas.openxmlformats.org/officeDocument/2006/relationships/image" Target="../media/image73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12" Type="http://schemas.openxmlformats.org/officeDocument/2006/relationships/image" Target="../media/image65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11" Type="http://schemas.openxmlformats.org/officeDocument/2006/relationships/image" Target="../media/image64.wmf"/><Relationship Id="rId5" Type="http://schemas.openxmlformats.org/officeDocument/2006/relationships/image" Target="../media/image58.wmf"/><Relationship Id="rId10" Type="http://schemas.openxmlformats.org/officeDocument/2006/relationships/image" Target="../media/image63.wmf"/><Relationship Id="rId4" Type="http://schemas.openxmlformats.org/officeDocument/2006/relationships/image" Target="../media/image57.wmf"/><Relationship Id="rId9" Type="http://schemas.openxmlformats.org/officeDocument/2006/relationships/image" Target="../media/image62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image" Target="../media/image78.wmf"/><Relationship Id="rId3" Type="http://schemas.openxmlformats.org/officeDocument/2006/relationships/image" Target="../media/image68.wmf"/><Relationship Id="rId7" Type="http://schemas.openxmlformats.org/officeDocument/2006/relationships/image" Target="../media/image72.wmf"/><Relationship Id="rId12" Type="http://schemas.openxmlformats.org/officeDocument/2006/relationships/image" Target="../media/image77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6" Type="http://schemas.openxmlformats.org/officeDocument/2006/relationships/image" Target="../media/image71.wmf"/><Relationship Id="rId11" Type="http://schemas.openxmlformats.org/officeDocument/2006/relationships/image" Target="../media/image76.wmf"/><Relationship Id="rId5" Type="http://schemas.openxmlformats.org/officeDocument/2006/relationships/image" Target="../media/image70.wmf"/><Relationship Id="rId10" Type="http://schemas.openxmlformats.org/officeDocument/2006/relationships/image" Target="../media/image75.wmf"/><Relationship Id="rId4" Type="http://schemas.openxmlformats.org/officeDocument/2006/relationships/image" Target="../media/image69.wmf"/><Relationship Id="rId9" Type="http://schemas.openxmlformats.org/officeDocument/2006/relationships/image" Target="../media/image74.wmf"/><Relationship Id="rId14" Type="http://schemas.openxmlformats.org/officeDocument/2006/relationships/image" Target="../media/image7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7" Type="http://schemas.openxmlformats.org/officeDocument/2006/relationships/image" Target="../media/image92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6" Type="http://schemas.openxmlformats.org/officeDocument/2006/relationships/image" Target="../media/image91.wmf"/><Relationship Id="rId5" Type="http://schemas.openxmlformats.org/officeDocument/2006/relationships/image" Target="../media/image90.wmf"/><Relationship Id="rId4" Type="http://schemas.openxmlformats.org/officeDocument/2006/relationships/image" Target="../media/image8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94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11.wmf"/><Relationship Id="rId1" Type="http://schemas.openxmlformats.org/officeDocument/2006/relationships/image" Target="../media/image95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image" Target="../media/image44.wmf"/><Relationship Id="rId1" Type="http://schemas.openxmlformats.org/officeDocument/2006/relationships/image" Target="../media/image94.wmf"/><Relationship Id="rId6" Type="http://schemas.openxmlformats.org/officeDocument/2006/relationships/image" Target="../media/image48.wmf"/><Relationship Id="rId11" Type="http://schemas.openxmlformats.org/officeDocument/2006/relationships/image" Target="../media/image53.wmf"/><Relationship Id="rId5" Type="http://schemas.openxmlformats.org/officeDocument/2006/relationships/image" Target="../media/image47.wmf"/><Relationship Id="rId10" Type="http://schemas.openxmlformats.org/officeDocument/2006/relationships/image" Target="../media/image52.wmf"/><Relationship Id="rId4" Type="http://schemas.openxmlformats.org/officeDocument/2006/relationships/image" Target="../media/image46.wmf"/><Relationship Id="rId9" Type="http://schemas.openxmlformats.org/officeDocument/2006/relationships/image" Target="../media/image5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wmf"/><Relationship Id="rId13" Type="http://schemas.openxmlformats.org/officeDocument/2006/relationships/image" Target="../media/image111.wmf"/><Relationship Id="rId3" Type="http://schemas.openxmlformats.org/officeDocument/2006/relationships/image" Target="../media/image101.wmf"/><Relationship Id="rId7" Type="http://schemas.openxmlformats.org/officeDocument/2006/relationships/image" Target="../media/image105.wmf"/><Relationship Id="rId12" Type="http://schemas.openxmlformats.org/officeDocument/2006/relationships/image" Target="../media/image110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Relationship Id="rId6" Type="http://schemas.openxmlformats.org/officeDocument/2006/relationships/image" Target="../media/image104.wmf"/><Relationship Id="rId11" Type="http://schemas.openxmlformats.org/officeDocument/2006/relationships/image" Target="../media/image109.wmf"/><Relationship Id="rId5" Type="http://schemas.openxmlformats.org/officeDocument/2006/relationships/image" Target="../media/image103.wmf"/><Relationship Id="rId10" Type="http://schemas.openxmlformats.org/officeDocument/2006/relationships/image" Target="../media/image108.wmf"/><Relationship Id="rId4" Type="http://schemas.openxmlformats.org/officeDocument/2006/relationships/image" Target="../media/image102.wmf"/><Relationship Id="rId9" Type="http://schemas.openxmlformats.org/officeDocument/2006/relationships/image" Target="../media/image10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image" Target="../media/image113.wmf"/><Relationship Id="rId1" Type="http://schemas.openxmlformats.org/officeDocument/2006/relationships/image" Target="../media/image112.wmf"/><Relationship Id="rId4" Type="http://schemas.openxmlformats.org/officeDocument/2006/relationships/image" Target="../media/image11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2" Type="http://schemas.openxmlformats.org/officeDocument/2006/relationships/image" Target="../media/image118.wmf"/><Relationship Id="rId1" Type="http://schemas.openxmlformats.org/officeDocument/2006/relationships/image" Target="../media/image117.wmf"/><Relationship Id="rId4" Type="http://schemas.openxmlformats.org/officeDocument/2006/relationships/image" Target="../media/image120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wmf"/><Relationship Id="rId3" Type="http://schemas.openxmlformats.org/officeDocument/2006/relationships/image" Target="../media/image114.wmf"/><Relationship Id="rId7" Type="http://schemas.openxmlformats.org/officeDocument/2006/relationships/image" Target="../media/image123.wmf"/><Relationship Id="rId2" Type="http://schemas.openxmlformats.org/officeDocument/2006/relationships/image" Target="../media/image113.wmf"/><Relationship Id="rId1" Type="http://schemas.openxmlformats.org/officeDocument/2006/relationships/image" Target="../media/image112.wmf"/><Relationship Id="rId6" Type="http://schemas.openxmlformats.org/officeDocument/2006/relationships/image" Target="../media/image122.wmf"/><Relationship Id="rId5" Type="http://schemas.openxmlformats.org/officeDocument/2006/relationships/image" Target="../media/image121.wmf"/><Relationship Id="rId4" Type="http://schemas.openxmlformats.org/officeDocument/2006/relationships/image" Target="../media/image115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6" Type="http://schemas.openxmlformats.org/officeDocument/2006/relationships/image" Target="../media/image130.wmf"/><Relationship Id="rId5" Type="http://schemas.openxmlformats.org/officeDocument/2006/relationships/image" Target="../media/image129.wmf"/><Relationship Id="rId4" Type="http://schemas.openxmlformats.org/officeDocument/2006/relationships/image" Target="../media/image128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2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wmf"/><Relationship Id="rId3" Type="http://schemas.openxmlformats.org/officeDocument/2006/relationships/image" Target="../media/image135.wmf"/><Relationship Id="rId7" Type="http://schemas.openxmlformats.org/officeDocument/2006/relationships/image" Target="../media/image139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Relationship Id="rId6" Type="http://schemas.openxmlformats.org/officeDocument/2006/relationships/image" Target="../media/image138.wmf"/><Relationship Id="rId5" Type="http://schemas.openxmlformats.org/officeDocument/2006/relationships/image" Target="../media/image137.wmf"/><Relationship Id="rId10" Type="http://schemas.openxmlformats.org/officeDocument/2006/relationships/image" Target="../media/image142.wmf"/><Relationship Id="rId4" Type="http://schemas.openxmlformats.org/officeDocument/2006/relationships/image" Target="../media/image136.wmf"/><Relationship Id="rId9" Type="http://schemas.openxmlformats.org/officeDocument/2006/relationships/image" Target="../media/image141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wmf"/><Relationship Id="rId3" Type="http://schemas.openxmlformats.org/officeDocument/2006/relationships/image" Target="../media/image146.wmf"/><Relationship Id="rId7" Type="http://schemas.openxmlformats.org/officeDocument/2006/relationships/image" Target="../media/image150.wmf"/><Relationship Id="rId2" Type="http://schemas.openxmlformats.org/officeDocument/2006/relationships/image" Target="../media/image145.wmf"/><Relationship Id="rId1" Type="http://schemas.openxmlformats.org/officeDocument/2006/relationships/image" Target="../media/image144.wmf"/><Relationship Id="rId6" Type="http://schemas.openxmlformats.org/officeDocument/2006/relationships/image" Target="../media/image149.wmf"/><Relationship Id="rId5" Type="http://schemas.openxmlformats.org/officeDocument/2006/relationships/image" Target="../media/image148.wmf"/><Relationship Id="rId4" Type="http://schemas.openxmlformats.org/officeDocument/2006/relationships/image" Target="../media/image147.wmf"/><Relationship Id="rId9" Type="http://schemas.openxmlformats.org/officeDocument/2006/relationships/image" Target="../media/image152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wmf"/><Relationship Id="rId3" Type="http://schemas.openxmlformats.org/officeDocument/2006/relationships/image" Target="../media/image155.wmf"/><Relationship Id="rId7" Type="http://schemas.openxmlformats.org/officeDocument/2006/relationships/image" Target="../media/image159.wmf"/><Relationship Id="rId2" Type="http://schemas.openxmlformats.org/officeDocument/2006/relationships/image" Target="../media/image154.wmf"/><Relationship Id="rId1" Type="http://schemas.openxmlformats.org/officeDocument/2006/relationships/image" Target="../media/image153.wmf"/><Relationship Id="rId6" Type="http://schemas.openxmlformats.org/officeDocument/2006/relationships/image" Target="../media/image158.wmf"/><Relationship Id="rId5" Type="http://schemas.openxmlformats.org/officeDocument/2006/relationships/image" Target="../media/image157.wmf"/><Relationship Id="rId4" Type="http://schemas.openxmlformats.org/officeDocument/2006/relationships/image" Target="../media/image156.wmf"/><Relationship Id="rId9" Type="http://schemas.openxmlformats.org/officeDocument/2006/relationships/image" Target="../media/image160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wmf"/><Relationship Id="rId7" Type="http://schemas.openxmlformats.org/officeDocument/2006/relationships/image" Target="../media/image167.wmf"/><Relationship Id="rId2" Type="http://schemas.openxmlformats.org/officeDocument/2006/relationships/image" Target="../media/image162.wmf"/><Relationship Id="rId1" Type="http://schemas.openxmlformats.org/officeDocument/2006/relationships/image" Target="../media/image161.wmf"/><Relationship Id="rId6" Type="http://schemas.openxmlformats.org/officeDocument/2006/relationships/image" Target="../media/image166.wmf"/><Relationship Id="rId5" Type="http://schemas.openxmlformats.org/officeDocument/2006/relationships/image" Target="../media/image165.wmf"/><Relationship Id="rId4" Type="http://schemas.openxmlformats.org/officeDocument/2006/relationships/image" Target="../media/image16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wmf"/><Relationship Id="rId2" Type="http://schemas.openxmlformats.org/officeDocument/2006/relationships/image" Target="../media/image169.wmf"/><Relationship Id="rId1" Type="http://schemas.openxmlformats.org/officeDocument/2006/relationships/image" Target="../media/image168.wmf"/><Relationship Id="rId5" Type="http://schemas.openxmlformats.org/officeDocument/2006/relationships/image" Target="../media/image172.wmf"/><Relationship Id="rId4" Type="http://schemas.openxmlformats.org/officeDocument/2006/relationships/image" Target="../media/image171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wmf"/><Relationship Id="rId2" Type="http://schemas.openxmlformats.org/officeDocument/2006/relationships/image" Target="../media/image174.wmf"/><Relationship Id="rId1" Type="http://schemas.openxmlformats.org/officeDocument/2006/relationships/image" Target="../media/image173.wmf"/><Relationship Id="rId4" Type="http://schemas.openxmlformats.org/officeDocument/2006/relationships/image" Target="../media/image176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wmf"/><Relationship Id="rId7" Type="http://schemas.openxmlformats.org/officeDocument/2006/relationships/image" Target="../media/image183.wmf"/><Relationship Id="rId2" Type="http://schemas.openxmlformats.org/officeDocument/2006/relationships/image" Target="../media/image178.wmf"/><Relationship Id="rId1" Type="http://schemas.openxmlformats.org/officeDocument/2006/relationships/image" Target="../media/image177.wmf"/><Relationship Id="rId6" Type="http://schemas.openxmlformats.org/officeDocument/2006/relationships/image" Target="../media/image182.wmf"/><Relationship Id="rId5" Type="http://schemas.openxmlformats.org/officeDocument/2006/relationships/image" Target="../media/image181.wmf"/><Relationship Id="rId4" Type="http://schemas.openxmlformats.org/officeDocument/2006/relationships/image" Target="../media/image180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6.wmf"/><Relationship Id="rId1" Type="http://schemas.openxmlformats.org/officeDocument/2006/relationships/image" Target="../media/image195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wmf"/><Relationship Id="rId2" Type="http://schemas.openxmlformats.org/officeDocument/2006/relationships/image" Target="../media/image199.wmf"/><Relationship Id="rId1" Type="http://schemas.openxmlformats.org/officeDocument/2006/relationships/image" Target="../media/image198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wmf"/><Relationship Id="rId1" Type="http://schemas.openxmlformats.org/officeDocument/2006/relationships/image" Target="../media/image195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2.wmf"/></Relationships>
</file>

<file path=ppt/drawings/_rels/vmlDrawing3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wmf"/><Relationship Id="rId3" Type="http://schemas.openxmlformats.org/officeDocument/2006/relationships/image" Target="../media/image205.wmf"/><Relationship Id="rId7" Type="http://schemas.openxmlformats.org/officeDocument/2006/relationships/image" Target="../media/image209.wmf"/><Relationship Id="rId2" Type="http://schemas.openxmlformats.org/officeDocument/2006/relationships/image" Target="../media/image204.wmf"/><Relationship Id="rId1" Type="http://schemas.openxmlformats.org/officeDocument/2006/relationships/image" Target="../media/image203.wmf"/><Relationship Id="rId6" Type="http://schemas.openxmlformats.org/officeDocument/2006/relationships/image" Target="../media/image208.wmf"/><Relationship Id="rId5" Type="http://schemas.openxmlformats.org/officeDocument/2006/relationships/image" Target="../media/image207.wmf"/><Relationship Id="rId10" Type="http://schemas.openxmlformats.org/officeDocument/2006/relationships/image" Target="../media/image212.wmf"/><Relationship Id="rId4" Type="http://schemas.openxmlformats.org/officeDocument/2006/relationships/image" Target="../media/image206.wmf"/><Relationship Id="rId9" Type="http://schemas.openxmlformats.org/officeDocument/2006/relationships/image" Target="../media/image211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wmf"/><Relationship Id="rId2" Type="http://schemas.openxmlformats.org/officeDocument/2006/relationships/image" Target="../media/image213.wmf"/><Relationship Id="rId1" Type="http://schemas.openxmlformats.org/officeDocument/2006/relationships/image" Target="../media/image206.wmf"/><Relationship Id="rId4" Type="http://schemas.openxmlformats.org/officeDocument/2006/relationships/image" Target="../media/image21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11" Type="http://schemas.openxmlformats.org/officeDocument/2006/relationships/image" Target="../media/image32.wmf"/><Relationship Id="rId5" Type="http://schemas.openxmlformats.org/officeDocument/2006/relationships/image" Target="../media/image26.wmf"/><Relationship Id="rId10" Type="http://schemas.openxmlformats.org/officeDocument/2006/relationships/image" Target="../media/image31.wmf"/><Relationship Id="rId4" Type="http://schemas.openxmlformats.org/officeDocument/2006/relationships/image" Target="../media/image25.wmf"/><Relationship Id="rId9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41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9.wmf"/><Relationship Id="rId7" Type="http://schemas.openxmlformats.org/officeDocument/2006/relationships/image" Target="../media/image27.wmf"/><Relationship Id="rId12" Type="http://schemas.openxmlformats.org/officeDocument/2006/relationships/image" Target="../media/image42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6.wmf"/><Relationship Id="rId11" Type="http://schemas.openxmlformats.org/officeDocument/2006/relationships/image" Target="../media/image32.wmf"/><Relationship Id="rId5" Type="http://schemas.openxmlformats.org/officeDocument/2006/relationships/image" Target="../media/image25.wmf"/><Relationship Id="rId10" Type="http://schemas.openxmlformats.org/officeDocument/2006/relationships/image" Target="../media/image31.wmf"/><Relationship Id="rId4" Type="http://schemas.openxmlformats.org/officeDocument/2006/relationships/image" Target="../media/image24.wmf"/><Relationship Id="rId9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11" Type="http://schemas.openxmlformats.org/officeDocument/2006/relationships/image" Target="../media/image53.wmf"/><Relationship Id="rId5" Type="http://schemas.openxmlformats.org/officeDocument/2006/relationships/image" Target="../media/image47.wmf"/><Relationship Id="rId10" Type="http://schemas.openxmlformats.org/officeDocument/2006/relationships/image" Target="../media/image52.wmf"/><Relationship Id="rId4" Type="http://schemas.openxmlformats.org/officeDocument/2006/relationships/image" Target="../media/image46.wmf"/><Relationship Id="rId9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784FB-4006-4176-9AA4-B93FF9B6C1A8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E04E5-B5D2-4CF4-8AB4-DD88E8599E1F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952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04E5-B5D2-4CF4-8AB4-DD88E8599E1F}" type="slidenum">
              <a:rPr lang="pt-PT" smtClean="0"/>
              <a:pPr/>
              <a:t>10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04E5-B5D2-4CF4-8AB4-DD88E8599E1F}" type="slidenum">
              <a:rPr lang="pt-PT" smtClean="0"/>
              <a:pPr/>
              <a:t>13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20" name="Marcador de Posição do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Rec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6" name="Rec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cular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nel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Marcador de Posição do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Marcador de Posição do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4" name="Marcador de Posição d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4715174-820C-4DF6-9630-C0DA9F8D052F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PT"/>
          </a:p>
        </p:txBody>
      </p:sp>
      <p:sp>
        <p:nvSpPr>
          <p:cNvPr id="22" name="Marcador de Posição do Número do Diapositivo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5" name="Rec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26.wmf"/><Relationship Id="rId18" Type="http://schemas.openxmlformats.org/officeDocument/2006/relationships/oleObject" Target="../embeddings/oleObject20.bin"/><Relationship Id="rId26" Type="http://schemas.openxmlformats.org/officeDocument/2006/relationships/image" Target="../media/image4.jpe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30.wmf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28.wmf"/><Relationship Id="rId25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9.bin"/><Relationship Id="rId20" Type="http://schemas.openxmlformats.org/officeDocument/2006/relationships/oleObject" Target="../embeddings/oleObject21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25.wmf"/><Relationship Id="rId24" Type="http://schemas.openxmlformats.org/officeDocument/2006/relationships/oleObject" Target="../embeddings/oleObject23.bin"/><Relationship Id="rId5" Type="http://schemas.openxmlformats.org/officeDocument/2006/relationships/image" Target="../media/image22.wmf"/><Relationship Id="rId15" Type="http://schemas.openxmlformats.org/officeDocument/2006/relationships/image" Target="../media/image27.wmf"/><Relationship Id="rId23" Type="http://schemas.openxmlformats.org/officeDocument/2006/relationships/image" Target="../media/image31.wmf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29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24.wmf"/><Relationship Id="rId14" Type="http://schemas.openxmlformats.org/officeDocument/2006/relationships/oleObject" Target="../embeddings/oleObject18.bin"/><Relationship Id="rId22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36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2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24.wmf"/><Relationship Id="rId18" Type="http://schemas.openxmlformats.org/officeDocument/2006/relationships/oleObject" Target="../embeddings/oleObject41.bin"/><Relationship Id="rId26" Type="http://schemas.openxmlformats.org/officeDocument/2006/relationships/image" Target="../media/image31.wmf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28.wmf"/><Relationship Id="rId34" Type="http://schemas.openxmlformats.org/officeDocument/2006/relationships/oleObject" Target="../embeddings/oleObject51.bin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26.wmf"/><Relationship Id="rId25" Type="http://schemas.openxmlformats.org/officeDocument/2006/relationships/oleObject" Target="../embeddings/oleObject45.bin"/><Relationship Id="rId33" Type="http://schemas.openxmlformats.org/officeDocument/2006/relationships/oleObject" Target="../embeddings/oleObject50.bin"/><Relationship Id="rId38" Type="http://schemas.openxmlformats.org/officeDocument/2006/relationships/oleObject" Target="../embeddings/oleObject55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0.bin"/><Relationship Id="rId20" Type="http://schemas.openxmlformats.org/officeDocument/2006/relationships/oleObject" Target="../embeddings/oleObject42.bin"/><Relationship Id="rId29" Type="http://schemas.openxmlformats.org/officeDocument/2006/relationships/oleObject" Target="../embeddings/oleObject47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4.bin"/><Relationship Id="rId11" Type="http://schemas.openxmlformats.org/officeDocument/2006/relationships/oleObject" Target="../embeddings/oleObject37.bin"/><Relationship Id="rId24" Type="http://schemas.openxmlformats.org/officeDocument/2006/relationships/image" Target="../media/image30.wmf"/><Relationship Id="rId32" Type="http://schemas.openxmlformats.org/officeDocument/2006/relationships/image" Target="../media/image42.wmf"/><Relationship Id="rId37" Type="http://schemas.openxmlformats.org/officeDocument/2006/relationships/oleObject" Target="../embeddings/oleObject54.bin"/><Relationship Id="rId5" Type="http://schemas.openxmlformats.org/officeDocument/2006/relationships/image" Target="../media/image22.wmf"/><Relationship Id="rId15" Type="http://schemas.openxmlformats.org/officeDocument/2006/relationships/image" Target="../media/image25.wmf"/><Relationship Id="rId23" Type="http://schemas.openxmlformats.org/officeDocument/2006/relationships/oleObject" Target="../embeddings/oleObject44.bin"/><Relationship Id="rId28" Type="http://schemas.openxmlformats.org/officeDocument/2006/relationships/image" Target="../media/image32.wmf"/><Relationship Id="rId36" Type="http://schemas.openxmlformats.org/officeDocument/2006/relationships/oleObject" Target="../embeddings/oleObject53.bin"/><Relationship Id="rId10" Type="http://schemas.openxmlformats.org/officeDocument/2006/relationships/oleObject" Target="../embeddings/oleObject36.bin"/><Relationship Id="rId19" Type="http://schemas.openxmlformats.org/officeDocument/2006/relationships/image" Target="../media/image27.wmf"/><Relationship Id="rId31" Type="http://schemas.openxmlformats.org/officeDocument/2006/relationships/oleObject" Target="../embeddings/oleObject49.bin"/><Relationship Id="rId4" Type="http://schemas.openxmlformats.org/officeDocument/2006/relationships/oleObject" Target="../embeddings/oleObject33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39.bin"/><Relationship Id="rId22" Type="http://schemas.openxmlformats.org/officeDocument/2006/relationships/oleObject" Target="../embeddings/oleObject43.bin"/><Relationship Id="rId27" Type="http://schemas.openxmlformats.org/officeDocument/2006/relationships/oleObject" Target="../embeddings/oleObject46.bin"/><Relationship Id="rId30" Type="http://schemas.openxmlformats.org/officeDocument/2006/relationships/oleObject" Target="../embeddings/oleObject48.bin"/><Relationship Id="rId35" Type="http://schemas.openxmlformats.org/officeDocument/2006/relationships/oleObject" Target="../embeddings/oleObject52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slide" Target="slide50.xml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28.wmf"/><Relationship Id="rId4" Type="http://schemas.openxmlformats.org/officeDocument/2006/relationships/image" Target="../media/image3.jpeg"/><Relationship Id="rId9" Type="http://schemas.openxmlformats.org/officeDocument/2006/relationships/oleObject" Target="../embeddings/oleObject5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oleObject" Target="../embeddings/oleObject65.bin"/><Relationship Id="rId18" Type="http://schemas.openxmlformats.org/officeDocument/2006/relationships/oleObject" Target="../embeddings/oleObject68.bin"/><Relationship Id="rId26" Type="http://schemas.openxmlformats.org/officeDocument/2006/relationships/oleObject" Target="../embeddings/oleObject72.bin"/><Relationship Id="rId3" Type="http://schemas.openxmlformats.org/officeDocument/2006/relationships/oleObject" Target="../embeddings/oleObject60.bin"/><Relationship Id="rId21" Type="http://schemas.openxmlformats.org/officeDocument/2006/relationships/image" Target="../media/image51.wmf"/><Relationship Id="rId7" Type="http://schemas.openxmlformats.org/officeDocument/2006/relationships/oleObject" Target="../embeddings/oleObject62.bin"/><Relationship Id="rId12" Type="http://schemas.openxmlformats.org/officeDocument/2006/relationships/image" Target="../media/image47.wmf"/><Relationship Id="rId17" Type="http://schemas.openxmlformats.org/officeDocument/2006/relationships/oleObject" Target="../embeddings/oleObject67.bin"/><Relationship Id="rId25" Type="http://schemas.openxmlformats.org/officeDocument/2006/relationships/image" Target="../media/image53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9.wmf"/><Relationship Id="rId20" Type="http://schemas.openxmlformats.org/officeDocument/2006/relationships/oleObject" Target="../embeddings/oleObject69.bin"/><Relationship Id="rId1" Type="http://schemas.openxmlformats.org/officeDocument/2006/relationships/vmlDrawing" Target="../drawings/vmlDrawing9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64.bin"/><Relationship Id="rId24" Type="http://schemas.openxmlformats.org/officeDocument/2006/relationships/oleObject" Target="../embeddings/oleObject71.bin"/><Relationship Id="rId5" Type="http://schemas.openxmlformats.org/officeDocument/2006/relationships/oleObject" Target="../embeddings/oleObject61.bin"/><Relationship Id="rId15" Type="http://schemas.openxmlformats.org/officeDocument/2006/relationships/oleObject" Target="../embeddings/oleObject66.bin"/><Relationship Id="rId23" Type="http://schemas.openxmlformats.org/officeDocument/2006/relationships/image" Target="../media/image52.wmf"/><Relationship Id="rId10" Type="http://schemas.openxmlformats.org/officeDocument/2006/relationships/image" Target="../media/image46.wmf"/><Relationship Id="rId19" Type="http://schemas.openxmlformats.org/officeDocument/2006/relationships/image" Target="../media/image50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63.bin"/><Relationship Id="rId14" Type="http://schemas.openxmlformats.org/officeDocument/2006/relationships/image" Target="../media/image48.wmf"/><Relationship Id="rId22" Type="http://schemas.openxmlformats.org/officeDocument/2006/relationships/oleObject" Target="../embeddings/oleObject70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hyperlink" Target="Documentos%20necess&#225;rios/tarefa1.docx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oleObject" Target="../embeddings/oleObject78.bin"/><Relationship Id="rId18" Type="http://schemas.openxmlformats.org/officeDocument/2006/relationships/image" Target="../media/image61.wmf"/><Relationship Id="rId26" Type="http://schemas.openxmlformats.org/officeDocument/2006/relationships/image" Target="../media/image65.wmf"/><Relationship Id="rId3" Type="http://schemas.openxmlformats.org/officeDocument/2006/relationships/oleObject" Target="../embeddings/oleObject73.bin"/><Relationship Id="rId21" Type="http://schemas.openxmlformats.org/officeDocument/2006/relationships/oleObject" Target="../embeddings/oleObject82.bin"/><Relationship Id="rId7" Type="http://schemas.openxmlformats.org/officeDocument/2006/relationships/oleObject" Target="../embeddings/oleObject75.bin"/><Relationship Id="rId12" Type="http://schemas.openxmlformats.org/officeDocument/2006/relationships/image" Target="../media/image58.wmf"/><Relationship Id="rId17" Type="http://schemas.openxmlformats.org/officeDocument/2006/relationships/oleObject" Target="../embeddings/oleObject80.bin"/><Relationship Id="rId25" Type="http://schemas.openxmlformats.org/officeDocument/2006/relationships/oleObject" Target="../embeddings/oleObject8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0.wmf"/><Relationship Id="rId20" Type="http://schemas.openxmlformats.org/officeDocument/2006/relationships/image" Target="../media/image62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77.bin"/><Relationship Id="rId24" Type="http://schemas.openxmlformats.org/officeDocument/2006/relationships/image" Target="../media/image64.wmf"/><Relationship Id="rId5" Type="http://schemas.openxmlformats.org/officeDocument/2006/relationships/oleObject" Target="../embeddings/oleObject74.bin"/><Relationship Id="rId15" Type="http://schemas.openxmlformats.org/officeDocument/2006/relationships/oleObject" Target="../embeddings/oleObject79.bin"/><Relationship Id="rId23" Type="http://schemas.openxmlformats.org/officeDocument/2006/relationships/oleObject" Target="../embeddings/oleObject83.bin"/><Relationship Id="rId10" Type="http://schemas.openxmlformats.org/officeDocument/2006/relationships/image" Target="../media/image57.wmf"/><Relationship Id="rId19" Type="http://schemas.openxmlformats.org/officeDocument/2006/relationships/oleObject" Target="../embeddings/oleObject81.bin"/><Relationship Id="rId4" Type="http://schemas.openxmlformats.org/officeDocument/2006/relationships/image" Target="../media/image54.wmf"/><Relationship Id="rId9" Type="http://schemas.openxmlformats.org/officeDocument/2006/relationships/oleObject" Target="../embeddings/oleObject76.bin"/><Relationship Id="rId14" Type="http://schemas.openxmlformats.org/officeDocument/2006/relationships/image" Target="../media/image59.wmf"/><Relationship Id="rId22" Type="http://schemas.openxmlformats.org/officeDocument/2006/relationships/image" Target="../media/image63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13" Type="http://schemas.openxmlformats.org/officeDocument/2006/relationships/oleObject" Target="../embeddings/oleObject90.bin"/><Relationship Id="rId18" Type="http://schemas.openxmlformats.org/officeDocument/2006/relationships/image" Target="../media/image73.wmf"/><Relationship Id="rId26" Type="http://schemas.openxmlformats.org/officeDocument/2006/relationships/image" Target="../media/image77.wmf"/><Relationship Id="rId3" Type="http://schemas.openxmlformats.org/officeDocument/2006/relationships/oleObject" Target="../embeddings/oleObject85.bin"/><Relationship Id="rId21" Type="http://schemas.openxmlformats.org/officeDocument/2006/relationships/oleObject" Target="../embeddings/oleObject94.bin"/><Relationship Id="rId7" Type="http://schemas.openxmlformats.org/officeDocument/2006/relationships/oleObject" Target="../embeddings/oleObject87.bin"/><Relationship Id="rId12" Type="http://schemas.openxmlformats.org/officeDocument/2006/relationships/image" Target="../media/image70.wmf"/><Relationship Id="rId17" Type="http://schemas.openxmlformats.org/officeDocument/2006/relationships/oleObject" Target="../embeddings/oleObject92.bin"/><Relationship Id="rId25" Type="http://schemas.openxmlformats.org/officeDocument/2006/relationships/oleObject" Target="../embeddings/oleObject9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2.wmf"/><Relationship Id="rId20" Type="http://schemas.openxmlformats.org/officeDocument/2006/relationships/image" Target="../media/image74.wmf"/><Relationship Id="rId29" Type="http://schemas.openxmlformats.org/officeDocument/2006/relationships/oleObject" Target="../embeddings/oleObject98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7.wmf"/><Relationship Id="rId11" Type="http://schemas.openxmlformats.org/officeDocument/2006/relationships/oleObject" Target="../embeddings/oleObject89.bin"/><Relationship Id="rId24" Type="http://schemas.openxmlformats.org/officeDocument/2006/relationships/image" Target="../media/image76.wmf"/><Relationship Id="rId5" Type="http://schemas.openxmlformats.org/officeDocument/2006/relationships/oleObject" Target="../embeddings/oleObject86.bin"/><Relationship Id="rId15" Type="http://schemas.openxmlformats.org/officeDocument/2006/relationships/oleObject" Target="../embeddings/oleObject91.bin"/><Relationship Id="rId23" Type="http://schemas.openxmlformats.org/officeDocument/2006/relationships/oleObject" Target="../embeddings/oleObject95.bin"/><Relationship Id="rId28" Type="http://schemas.openxmlformats.org/officeDocument/2006/relationships/image" Target="../media/image78.wmf"/><Relationship Id="rId10" Type="http://schemas.openxmlformats.org/officeDocument/2006/relationships/image" Target="../media/image69.wmf"/><Relationship Id="rId19" Type="http://schemas.openxmlformats.org/officeDocument/2006/relationships/oleObject" Target="../embeddings/oleObject93.bin"/><Relationship Id="rId4" Type="http://schemas.openxmlformats.org/officeDocument/2006/relationships/image" Target="../media/image66.wmf"/><Relationship Id="rId9" Type="http://schemas.openxmlformats.org/officeDocument/2006/relationships/oleObject" Target="../embeddings/oleObject88.bin"/><Relationship Id="rId14" Type="http://schemas.openxmlformats.org/officeDocument/2006/relationships/image" Target="../media/image71.wmf"/><Relationship Id="rId22" Type="http://schemas.openxmlformats.org/officeDocument/2006/relationships/image" Target="../media/image75.wmf"/><Relationship Id="rId27" Type="http://schemas.openxmlformats.org/officeDocument/2006/relationships/oleObject" Target="../embeddings/oleObject97.bin"/><Relationship Id="rId30" Type="http://schemas.openxmlformats.org/officeDocument/2006/relationships/image" Target="../media/image7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104.bin"/><Relationship Id="rId18" Type="http://schemas.openxmlformats.org/officeDocument/2006/relationships/image" Target="../media/image70.wmf"/><Relationship Id="rId26" Type="http://schemas.openxmlformats.org/officeDocument/2006/relationships/image" Target="../media/image80.wmf"/><Relationship Id="rId3" Type="http://schemas.openxmlformats.org/officeDocument/2006/relationships/oleObject" Target="../embeddings/oleObject99.bin"/><Relationship Id="rId21" Type="http://schemas.openxmlformats.org/officeDocument/2006/relationships/oleObject" Target="../embeddings/oleObject108.bin"/><Relationship Id="rId7" Type="http://schemas.openxmlformats.org/officeDocument/2006/relationships/oleObject" Target="../embeddings/oleObject101.bin"/><Relationship Id="rId12" Type="http://schemas.openxmlformats.org/officeDocument/2006/relationships/image" Target="../media/image66.wmf"/><Relationship Id="rId17" Type="http://schemas.openxmlformats.org/officeDocument/2006/relationships/oleObject" Target="../embeddings/oleObject106.bin"/><Relationship Id="rId25" Type="http://schemas.openxmlformats.org/officeDocument/2006/relationships/oleObject" Target="../embeddings/oleObject11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8.wmf"/><Relationship Id="rId20" Type="http://schemas.openxmlformats.org/officeDocument/2006/relationships/image" Target="../media/image73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7.wmf"/><Relationship Id="rId11" Type="http://schemas.openxmlformats.org/officeDocument/2006/relationships/oleObject" Target="../embeddings/oleObject103.bin"/><Relationship Id="rId24" Type="http://schemas.openxmlformats.org/officeDocument/2006/relationships/image" Target="../media/image75.wmf"/><Relationship Id="rId5" Type="http://schemas.openxmlformats.org/officeDocument/2006/relationships/oleObject" Target="../embeddings/oleObject100.bin"/><Relationship Id="rId15" Type="http://schemas.openxmlformats.org/officeDocument/2006/relationships/oleObject" Target="../embeddings/oleObject105.bin"/><Relationship Id="rId23" Type="http://schemas.openxmlformats.org/officeDocument/2006/relationships/oleObject" Target="../embeddings/oleObject109.bin"/><Relationship Id="rId10" Type="http://schemas.openxmlformats.org/officeDocument/2006/relationships/image" Target="../media/image63.wmf"/><Relationship Id="rId19" Type="http://schemas.openxmlformats.org/officeDocument/2006/relationships/oleObject" Target="../embeddings/oleObject107.bin"/><Relationship Id="rId4" Type="http://schemas.openxmlformats.org/officeDocument/2006/relationships/image" Target="../media/image56.wmf"/><Relationship Id="rId9" Type="http://schemas.openxmlformats.org/officeDocument/2006/relationships/oleObject" Target="../embeddings/oleObject102.bin"/><Relationship Id="rId14" Type="http://schemas.openxmlformats.org/officeDocument/2006/relationships/image" Target="../media/image67.wmf"/><Relationship Id="rId22" Type="http://schemas.openxmlformats.org/officeDocument/2006/relationships/image" Target="../media/image74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oleObject" Target="../embeddings/oleObject116.bin"/><Relationship Id="rId18" Type="http://schemas.openxmlformats.org/officeDocument/2006/relationships/image" Target="../media/image61.wmf"/><Relationship Id="rId26" Type="http://schemas.openxmlformats.org/officeDocument/2006/relationships/image" Target="../media/image65.wmf"/><Relationship Id="rId3" Type="http://schemas.openxmlformats.org/officeDocument/2006/relationships/oleObject" Target="../embeddings/oleObject111.bin"/><Relationship Id="rId21" Type="http://schemas.openxmlformats.org/officeDocument/2006/relationships/oleObject" Target="../embeddings/oleObject120.bin"/><Relationship Id="rId7" Type="http://schemas.openxmlformats.org/officeDocument/2006/relationships/oleObject" Target="../embeddings/oleObject113.bin"/><Relationship Id="rId12" Type="http://schemas.openxmlformats.org/officeDocument/2006/relationships/image" Target="../media/image58.wmf"/><Relationship Id="rId17" Type="http://schemas.openxmlformats.org/officeDocument/2006/relationships/oleObject" Target="../embeddings/oleObject118.bin"/><Relationship Id="rId25" Type="http://schemas.openxmlformats.org/officeDocument/2006/relationships/oleObject" Target="../embeddings/oleObject12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0.wmf"/><Relationship Id="rId20" Type="http://schemas.openxmlformats.org/officeDocument/2006/relationships/image" Target="../media/image62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115.bin"/><Relationship Id="rId24" Type="http://schemas.openxmlformats.org/officeDocument/2006/relationships/image" Target="../media/image64.wmf"/><Relationship Id="rId5" Type="http://schemas.openxmlformats.org/officeDocument/2006/relationships/oleObject" Target="../embeddings/oleObject112.bin"/><Relationship Id="rId15" Type="http://schemas.openxmlformats.org/officeDocument/2006/relationships/oleObject" Target="../embeddings/oleObject117.bin"/><Relationship Id="rId23" Type="http://schemas.openxmlformats.org/officeDocument/2006/relationships/oleObject" Target="../embeddings/oleObject121.bin"/><Relationship Id="rId10" Type="http://schemas.openxmlformats.org/officeDocument/2006/relationships/image" Target="../media/image57.wmf"/><Relationship Id="rId19" Type="http://schemas.openxmlformats.org/officeDocument/2006/relationships/oleObject" Target="../embeddings/oleObject119.bin"/><Relationship Id="rId4" Type="http://schemas.openxmlformats.org/officeDocument/2006/relationships/image" Target="../media/image54.wmf"/><Relationship Id="rId9" Type="http://schemas.openxmlformats.org/officeDocument/2006/relationships/oleObject" Target="../embeddings/oleObject114.bin"/><Relationship Id="rId14" Type="http://schemas.openxmlformats.org/officeDocument/2006/relationships/image" Target="../media/image59.wmf"/><Relationship Id="rId22" Type="http://schemas.openxmlformats.org/officeDocument/2006/relationships/image" Target="../media/image63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13" Type="http://schemas.openxmlformats.org/officeDocument/2006/relationships/oleObject" Target="../embeddings/oleObject128.bin"/><Relationship Id="rId18" Type="http://schemas.openxmlformats.org/officeDocument/2006/relationships/image" Target="../media/image73.wmf"/><Relationship Id="rId26" Type="http://schemas.openxmlformats.org/officeDocument/2006/relationships/image" Target="../media/image77.wmf"/><Relationship Id="rId3" Type="http://schemas.openxmlformats.org/officeDocument/2006/relationships/oleObject" Target="../embeddings/oleObject123.bin"/><Relationship Id="rId21" Type="http://schemas.openxmlformats.org/officeDocument/2006/relationships/oleObject" Target="../embeddings/oleObject132.bin"/><Relationship Id="rId7" Type="http://schemas.openxmlformats.org/officeDocument/2006/relationships/oleObject" Target="../embeddings/oleObject125.bin"/><Relationship Id="rId12" Type="http://schemas.openxmlformats.org/officeDocument/2006/relationships/image" Target="../media/image70.wmf"/><Relationship Id="rId17" Type="http://schemas.openxmlformats.org/officeDocument/2006/relationships/oleObject" Target="../embeddings/oleObject130.bin"/><Relationship Id="rId25" Type="http://schemas.openxmlformats.org/officeDocument/2006/relationships/oleObject" Target="../embeddings/oleObject13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2.wmf"/><Relationship Id="rId20" Type="http://schemas.openxmlformats.org/officeDocument/2006/relationships/image" Target="../media/image74.wmf"/><Relationship Id="rId29" Type="http://schemas.openxmlformats.org/officeDocument/2006/relationships/oleObject" Target="../embeddings/oleObject136.bin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7.wmf"/><Relationship Id="rId11" Type="http://schemas.openxmlformats.org/officeDocument/2006/relationships/oleObject" Target="../embeddings/oleObject127.bin"/><Relationship Id="rId24" Type="http://schemas.openxmlformats.org/officeDocument/2006/relationships/image" Target="../media/image76.wmf"/><Relationship Id="rId5" Type="http://schemas.openxmlformats.org/officeDocument/2006/relationships/oleObject" Target="../embeddings/oleObject124.bin"/><Relationship Id="rId15" Type="http://schemas.openxmlformats.org/officeDocument/2006/relationships/oleObject" Target="../embeddings/oleObject129.bin"/><Relationship Id="rId23" Type="http://schemas.openxmlformats.org/officeDocument/2006/relationships/oleObject" Target="../embeddings/oleObject133.bin"/><Relationship Id="rId28" Type="http://schemas.openxmlformats.org/officeDocument/2006/relationships/image" Target="../media/image78.wmf"/><Relationship Id="rId10" Type="http://schemas.openxmlformats.org/officeDocument/2006/relationships/image" Target="../media/image69.wmf"/><Relationship Id="rId19" Type="http://schemas.openxmlformats.org/officeDocument/2006/relationships/oleObject" Target="../embeddings/oleObject131.bin"/><Relationship Id="rId4" Type="http://schemas.openxmlformats.org/officeDocument/2006/relationships/image" Target="../media/image66.wmf"/><Relationship Id="rId9" Type="http://schemas.openxmlformats.org/officeDocument/2006/relationships/oleObject" Target="../embeddings/oleObject126.bin"/><Relationship Id="rId14" Type="http://schemas.openxmlformats.org/officeDocument/2006/relationships/image" Target="../media/image71.wmf"/><Relationship Id="rId22" Type="http://schemas.openxmlformats.org/officeDocument/2006/relationships/image" Target="../media/image75.wmf"/><Relationship Id="rId27" Type="http://schemas.openxmlformats.org/officeDocument/2006/relationships/oleObject" Target="../embeddings/oleObject135.bin"/><Relationship Id="rId30" Type="http://schemas.openxmlformats.org/officeDocument/2006/relationships/image" Target="../media/image79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9.bin"/><Relationship Id="rId13" Type="http://schemas.openxmlformats.org/officeDocument/2006/relationships/oleObject" Target="../embeddings/oleObject144.bin"/><Relationship Id="rId18" Type="http://schemas.openxmlformats.org/officeDocument/2006/relationships/oleObject" Target="../embeddings/oleObject148.bin"/><Relationship Id="rId3" Type="http://schemas.openxmlformats.org/officeDocument/2006/relationships/image" Target="../media/image85.emf"/><Relationship Id="rId7" Type="http://schemas.openxmlformats.org/officeDocument/2006/relationships/image" Target="../media/image83.wmf"/><Relationship Id="rId12" Type="http://schemas.openxmlformats.org/officeDocument/2006/relationships/oleObject" Target="../embeddings/oleObject143.bin"/><Relationship Id="rId17" Type="http://schemas.openxmlformats.org/officeDocument/2006/relationships/oleObject" Target="../embeddings/oleObject14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6.bin"/><Relationship Id="rId20" Type="http://schemas.openxmlformats.org/officeDocument/2006/relationships/oleObject" Target="../embeddings/oleObject150.bin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38.bin"/><Relationship Id="rId11" Type="http://schemas.openxmlformats.org/officeDocument/2006/relationships/oleObject" Target="../embeddings/oleObject142.bin"/><Relationship Id="rId5" Type="http://schemas.openxmlformats.org/officeDocument/2006/relationships/image" Target="../media/image82.wmf"/><Relationship Id="rId15" Type="http://schemas.openxmlformats.org/officeDocument/2006/relationships/image" Target="../media/image84.wmf"/><Relationship Id="rId10" Type="http://schemas.openxmlformats.org/officeDocument/2006/relationships/oleObject" Target="../embeddings/oleObject141.bin"/><Relationship Id="rId19" Type="http://schemas.openxmlformats.org/officeDocument/2006/relationships/oleObject" Target="../embeddings/oleObject149.bin"/><Relationship Id="rId4" Type="http://schemas.openxmlformats.org/officeDocument/2006/relationships/oleObject" Target="../embeddings/oleObject137.bin"/><Relationship Id="rId9" Type="http://schemas.openxmlformats.org/officeDocument/2006/relationships/oleObject" Target="../embeddings/oleObject140.bin"/><Relationship Id="rId14" Type="http://schemas.openxmlformats.org/officeDocument/2006/relationships/oleObject" Target="../embeddings/oleObject145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3.bin"/><Relationship Id="rId13" Type="http://schemas.openxmlformats.org/officeDocument/2006/relationships/image" Target="../media/image90.wmf"/><Relationship Id="rId3" Type="http://schemas.openxmlformats.org/officeDocument/2006/relationships/oleObject" Target="../embeddings/oleObject151.bin"/><Relationship Id="rId7" Type="http://schemas.openxmlformats.org/officeDocument/2006/relationships/image" Target="../media/image87.wmf"/><Relationship Id="rId12" Type="http://schemas.openxmlformats.org/officeDocument/2006/relationships/oleObject" Target="../embeddings/oleObject155.bin"/><Relationship Id="rId17" Type="http://schemas.openxmlformats.org/officeDocument/2006/relationships/image" Target="../media/image9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7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52.bin"/><Relationship Id="rId11" Type="http://schemas.openxmlformats.org/officeDocument/2006/relationships/image" Target="../media/image89.wmf"/><Relationship Id="rId5" Type="http://schemas.openxmlformats.org/officeDocument/2006/relationships/image" Target="../media/image93.emf"/><Relationship Id="rId15" Type="http://schemas.openxmlformats.org/officeDocument/2006/relationships/image" Target="../media/image91.wmf"/><Relationship Id="rId10" Type="http://schemas.openxmlformats.org/officeDocument/2006/relationships/oleObject" Target="../embeddings/oleObject154.bin"/><Relationship Id="rId4" Type="http://schemas.openxmlformats.org/officeDocument/2006/relationships/image" Target="../media/image86.wmf"/><Relationship Id="rId9" Type="http://schemas.openxmlformats.org/officeDocument/2006/relationships/image" Target="../media/image88.wmf"/><Relationship Id="rId14" Type="http://schemas.openxmlformats.org/officeDocument/2006/relationships/oleObject" Target="../embeddings/oleObject156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158.bin"/><Relationship Id="rId7" Type="http://schemas.openxmlformats.org/officeDocument/2006/relationships/oleObject" Target="../embeddings/oleObject16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159.bin"/><Relationship Id="rId10" Type="http://schemas.openxmlformats.org/officeDocument/2006/relationships/image" Target="../media/image94.wmf"/><Relationship Id="rId4" Type="http://schemas.openxmlformats.org/officeDocument/2006/relationships/image" Target="../media/image44.wmf"/><Relationship Id="rId9" Type="http://schemas.openxmlformats.org/officeDocument/2006/relationships/oleObject" Target="../embeddings/oleObject161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3" Type="http://schemas.openxmlformats.org/officeDocument/2006/relationships/oleObject" Target="../embeddings/oleObject162.bin"/><Relationship Id="rId7" Type="http://schemas.openxmlformats.org/officeDocument/2006/relationships/oleObject" Target="../embeddings/oleObject164.bin"/><Relationship Id="rId12" Type="http://schemas.openxmlformats.org/officeDocument/2006/relationships/image" Target="../media/image9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66.bin"/><Relationship Id="rId5" Type="http://schemas.openxmlformats.org/officeDocument/2006/relationships/oleObject" Target="../embeddings/oleObject163.bin"/><Relationship Id="rId10" Type="http://schemas.openxmlformats.org/officeDocument/2006/relationships/image" Target="../media/image97.wmf"/><Relationship Id="rId4" Type="http://schemas.openxmlformats.org/officeDocument/2006/relationships/image" Target="../media/image95.wmf"/><Relationship Id="rId9" Type="http://schemas.openxmlformats.org/officeDocument/2006/relationships/oleObject" Target="../embeddings/oleObject16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7" Type="http://schemas.openxmlformats.org/officeDocument/2006/relationships/slide" Target="slide6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3.xml"/><Relationship Id="rId5" Type="http://schemas.openxmlformats.org/officeDocument/2006/relationships/slide" Target="slide32.xml"/><Relationship Id="rId4" Type="http://schemas.openxmlformats.org/officeDocument/2006/relationships/slide" Target="slide10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oleObject" Target="../embeddings/oleObject172.bin"/><Relationship Id="rId18" Type="http://schemas.openxmlformats.org/officeDocument/2006/relationships/oleObject" Target="../embeddings/oleObject175.bin"/><Relationship Id="rId26" Type="http://schemas.openxmlformats.org/officeDocument/2006/relationships/oleObject" Target="../embeddings/oleObject179.bin"/><Relationship Id="rId3" Type="http://schemas.openxmlformats.org/officeDocument/2006/relationships/oleObject" Target="../embeddings/oleObject167.bin"/><Relationship Id="rId21" Type="http://schemas.openxmlformats.org/officeDocument/2006/relationships/image" Target="../media/image51.wmf"/><Relationship Id="rId7" Type="http://schemas.openxmlformats.org/officeDocument/2006/relationships/oleObject" Target="../embeddings/oleObject169.bin"/><Relationship Id="rId12" Type="http://schemas.openxmlformats.org/officeDocument/2006/relationships/image" Target="../media/image47.wmf"/><Relationship Id="rId17" Type="http://schemas.openxmlformats.org/officeDocument/2006/relationships/oleObject" Target="../embeddings/oleObject174.bin"/><Relationship Id="rId25" Type="http://schemas.openxmlformats.org/officeDocument/2006/relationships/image" Target="../media/image53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9.wmf"/><Relationship Id="rId20" Type="http://schemas.openxmlformats.org/officeDocument/2006/relationships/oleObject" Target="../embeddings/oleObject176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171.bin"/><Relationship Id="rId24" Type="http://schemas.openxmlformats.org/officeDocument/2006/relationships/oleObject" Target="../embeddings/oleObject178.bin"/><Relationship Id="rId5" Type="http://schemas.openxmlformats.org/officeDocument/2006/relationships/oleObject" Target="../embeddings/oleObject168.bin"/><Relationship Id="rId15" Type="http://schemas.openxmlformats.org/officeDocument/2006/relationships/oleObject" Target="../embeddings/oleObject173.bin"/><Relationship Id="rId23" Type="http://schemas.openxmlformats.org/officeDocument/2006/relationships/image" Target="../media/image52.wmf"/><Relationship Id="rId10" Type="http://schemas.openxmlformats.org/officeDocument/2006/relationships/image" Target="../media/image46.wmf"/><Relationship Id="rId19" Type="http://schemas.openxmlformats.org/officeDocument/2006/relationships/image" Target="../media/image50.wmf"/><Relationship Id="rId4" Type="http://schemas.openxmlformats.org/officeDocument/2006/relationships/image" Target="../media/image94.wmf"/><Relationship Id="rId9" Type="http://schemas.openxmlformats.org/officeDocument/2006/relationships/oleObject" Target="../embeddings/oleObject170.bin"/><Relationship Id="rId14" Type="http://schemas.openxmlformats.org/officeDocument/2006/relationships/image" Target="../media/image48.wmf"/><Relationship Id="rId22" Type="http://schemas.openxmlformats.org/officeDocument/2006/relationships/oleObject" Target="../embeddings/oleObject177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2.bin"/><Relationship Id="rId13" Type="http://schemas.openxmlformats.org/officeDocument/2006/relationships/image" Target="../media/image103.wmf"/><Relationship Id="rId18" Type="http://schemas.openxmlformats.org/officeDocument/2006/relationships/oleObject" Target="../embeddings/oleObject187.bin"/><Relationship Id="rId26" Type="http://schemas.openxmlformats.org/officeDocument/2006/relationships/oleObject" Target="../embeddings/oleObject191.bin"/><Relationship Id="rId3" Type="http://schemas.openxmlformats.org/officeDocument/2006/relationships/slide" Target="slide3.xml"/><Relationship Id="rId21" Type="http://schemas.openxmlformats.org/officeDocument/2006/relationships/image" Target="../media/image107.wmf"/><Relationship Id="rId7" Type="http://schemas.openxmlformats.org/officeDocument/2006/relationships/image" Target="../media/image100.wmf"/><Relationship Id="rId12" Type="http://schemas.openxmlformats.org/officeDocument/2006/relationships/oleObject" Target="../embeddings/oleObject184.bin"/><Relationship Id="rId17" Type="http://schemas.openxmlformats.org/officeDocument/2006/relationships/image" Target="../media/image105.wmf"/><Relationship Id="rId25" Type="http://schemas.openxmlformats.org/officeDocument/2006/relationships/image" Target="../media/image10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86.bin"/><Relationship Id="rId20" Type="http://schemas.openxmlformats.org/officeDocument/2006/relationships/oleObject" Target="../embeddings/oleObject188.bin"/><Relationship Id="rId29" Type="http://schemas.openxmlformats.org/officeDocument/2006/relationships/image" Target="../media/image111.wmf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81.bin"/><Relationship Id="rId11" Type="http://schemas.openxmlformats.org/officeDocument/2006/relationships/image" Target="../media/image102.wmf"/><Relationship Id="rId24" Type="http://schemas.openxmlformats.org/officeDocument/2006/relationships/oleObject" Target="../embeddings/oleObject190.bin"/><Relationship Id="rId5" Type="http://schemas.openxmlformats.org/officeDocument/2006/relationships/image" Target="../media/image99.wmf"/><Relationship Id="rId15" Type="http://schemas.openxmlformats.org/officeDocument/2006/relationships/image" Target="../media/image104.wmf"/><Relationship Id="rId23" Type="http://schemas.openxmlformats.org/officeDocument/2006/relationships/image" Target="../media/image108.wmf"/><Relationship Id="rId28" Type="http://schemas.openxmlformats.org/officeDocument/2006/relationships/oleObject" Target="../embeddings/oleObject192.bin"/><Relationship Id="rId10" Type="http://schemas.openxmlformats.org/officeDocument/2006/relationships/oleObject" Target="../embeddings/oleObject183.bin"/><Relationship Id="rId19" Type="http://schemas.openxmlformats.org/officeDocument/2006/relationships/image" Target="../media/image106.wmf"/><Relationship Id="rId4" Type="http://schemas.openxmlformats.org/officeDocument/2006/relationships/oleObject" Target="../embeddings/oleObject180.bin"/><Relationship Id="rId9" Type="http://schemas.openxmlformats.org/officeDocument/2006/relationships/image" Target="../media/image101.wmf"/><Relationship Id="rId14" Type="http://schemas.openxmlformats.org/officeDocument/2006/relationships/oleObject" Target="../embeddings/oleObject185.bin"/><Relationship Id="rId22" Type="http://schemas.openxmlformats.org/officeDocument/2006/relationships/oleObject" Target="../embeddings/oleObject189.bin"/><Relationship Id="rId27" Type="http://schemas.openxmlformats.org/officeDocument/2006/relationships/image" Target="../media/image110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5.bin"/><Relationship Id="rId13" Type="http://schemas.openxmlformats.org/officeDocument/2006/relationships/image" Target="../media/image4.jpeg"/><Relationship Id="rId3" Type="http://schemas.openxmlformats.org/officeDocument/2006/relationships/image" Target="../media/image116.emf"/><Relationship Id="rId7" Type="http://schemas.openxmlformats.org/officeDocument/2006/relationships/image" Target="../media/image113.wmf"/><Relationship Id="rId12" Type="http://schemas.openxmlformats.org/officeDocument/2006/relationships/slide" Target="slide3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94.bin"/><Relationship Id="rId11" Type="http://schemas.openxmlformats.org/officeDocument/2006/relationships/image" Target="../media/image115.wmf"/><Relationship Id="rId5" Type="http://schemas.openxmlformats.org/officeDocument/2006/relationships/image" Target="../media/image112.wmf"/><Relationship Id="rId10" Type="http://schemas.openxmlformats.org/officeDocument/2006/relationships/oleObject" Target="../embeddings/oleObject196.bin"/><Relationship Id="rId4" Type="http://schemas.openxmlformats.org/officeDocument/2006/relationships/oleObject" Target="../embeddings/oleObject193.bin"/><Relationship Id="rId9" Type="http://schemas.openxmlformats.org/officeDocument/2006/relationships/image" Target="../media/image114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9.bin"/><Relationship Id="rId3" Type="http://schemas.openxmlformats.org/officeDocument/2006/relationships/image" Target="../media/image116.emf"/><Relationship Id="rId7" Type="http://schemas.openxmlformats.org/officeDocument/2006/relationships/image" Target="../media/image1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98.bin"/><Relationship Id="rId11" Type="http://schemas.openxmlformats.org/officeDocument/2006/relationships/image" Target="../media/image120.wmf"/><Relationship Id="rId5" Type="http://schemas.openxmlformats.org/officeDocument/2006/relationships/image" Target="../media/image117.wmf"/><Relationship Id="rId10" Type="http://schemas.openxmlformats.org/officeDocument/2006/relationships/oleObject" Target="../embeddings/oleObject200.bin"/><Relationship Id="rId4" Type="http://schemas.openxmlformats.org/officeDocument/2006/relationships/oleObject" Target="../embeddings/oleObject197.bin"/><Relationship Id="rId9" Type="http://schemas.openxmlformats.org/officeDocument/2006/relationships/image" Target="../media/image119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wmf"/><Relationship Id="rId13" Type="http://schemas.openxmlformats.org/officeDocument/2006/relationships/image" Target="../media/image121.wmf"/><Relationship Id="rId18" Type="http://schemas.openxmlformats.org/officeDocument/2006/relationships/oleObject" Target="../embeddings/oleObject208.bin"/><Relationship Id="rId3" Type="http://schemas.openxmlformats.org/officeDocument/2006/relationships/oleObject" Target="../embeddings/oleObject201.bin"/><Relationship Id="rId7" Type="http://schemas.openxmlformats.org/officeDocument/2006/relationships/oleObject" Target="../embeddings/oleObject203.bin"/><Relationship Id="rId12" Type="http://schemas.openxmlformats.org/officeDocument/2006/relationships/oleObject" Target="../embeddings/oleObject205.bin"/><Relationship Id="rId17" Type="http://schemas.openxmlformats.org/officeDocument/2006/relationships/image" Target="../media/image12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07.bin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13.wmf"/><Relationship Id="rId11" Type="http://schemas.openxmlformats.org/officeDocument/2006/relationships/image" Target="../media/image116.emf"/><Relationship Id="rId5" Type="http://schemas.openxmlformats.org/officeDocument/2006/relationships/oleObject" Target="../embeddings/oleObject202.bin"/><Relationship Id="rId15" Type="http://schemas.openxmlformats.org/officeDocument/2006/relationships/image" Target="../media/image122.wmf"/><Relationship Id="rId10" Type="http://schemas.openxmlformats.org/officeDocument/2006/relationships/image" Target="../media/image115.wmf"/><Relationship Id="rId19" Type="http://schemas.openxmlformats.org/officeDocument/2006/relationships/image" Target="../media/image124.wmf"/><Relationship Id="rId4" Type="http://schemas.openxmlformats.org/officeDocument/2006/relationships/image" Target="../media/image112.wmf"/><Relationship Id="rId9" Type="http://schemas.openxmlformats.org/officeDocument/2006/relationships/oleObject" Target="../embeddings/oleObject204.bin"/><Relationship Id="rId14" Type="http://schemas.openxmlformats.org/officeDocument/2006/relationships/oleObject" Target="../embeddings/oleObject206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13" Type="http://schemas.openxmlformats.org/officeDocument/2006/relationships/oleObject" Target="../embeddings/oleObject213.bin"/><Relationship Id="rId3" Type="http://schemas.openxmlformats.org/officeDocument/2006/relationships/hyperlink" Target="Documentos%20necess&#225;rios/Teorema%20de%20pit&#225;goras.ppt" TargetMode="External"/><Relationship Id="rId7" Type="http://schemas.openxmlformats.org/officeDocument/2006/relationships/oleObject" Target="../embeddings/oleObject210.bin"/><Relationship Id="rId12" Type="http://schemas.openxmlformats.org/officeDocument/2006/relationships/image" Target="../media/image128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0.w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25.wmf"/><Relationship Id="rId11" Type="http://schemas.openxmlformats.org/officeDocument/2006/relationships/oleObject" Target="../embeddings/oleObject212.bin"/><Relationship Id="rId5" Type="http://schemas.openxmlformats.org/officeDocument/2006/relationships/oleObject" Target="../embeddings/oleObject209.bin"/><Relationship Id="rId15" Type="http://schemas.openxmlformats.org/officeDocument/2006/relationships/oleObject" Target="../embeddings/oleObject214.bin"/><Relationship Id="rId10" Type="http://schemas.openxmlformats.org/officeDocument/2006/relationships/image" Target="../media/image127.wmf"/><Relationship Id="rId4" Type="http://schemas.openxmlformats.org/officeDocument/2006/relationships/image" Target="../media/image131.png"/><Relationship Id="rId9" Type="http://schemas.openxmlformats.org/officeDocument/2006/relationships/oleObject" Target="../embeddings/oleObject211.bin"/><Relationship Id="rId14" Type="http://schemas.openxmlformats.org/officeDocument/2006/relationships/image" Target="../media/image129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17.bin"/><Relationship Id="rId5" Type="http://schemas.openxmlformats.org/officeDocument/2006/relationships/oleObject" Target="../embeddings/oleObject216.bin"/><Relationship Id="rId4" Type="http://schemas.openxmlformats.org/officeDocument/2006/relationships/image" Target="../media/image132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0.bin"/><Relationship Id="rId13" Type="http://schemas.openxmlformats.org/officeDocument/2006/relationships/image" Target="../media/image137.wmf"/><Relationship Id="rId18" Type="http://schemas.openxmlformats.org/officeDocument/2006/relationships/oleObject" Target="../embeddings/oleObject225.bin"/><Relationship Id="rId3" Type="http://schemas.openxmlformats.org/officeDocument/2006/relationships/image" Target="../media/image143.png"/><Relationship Id="rId21" Type="http://schemas.openxmlformats.org/officeDocument/2006/relationships/image" Target="../media/image141.wmf"/><Relationship Id="rId7" Type="http://schemas.openxmlformats.org/officeDocument/2006/relationships/image" Target="../media/image134.wmf"/><Relationship Id="rId12" Type="http://schemas.openxmlformats.org/officeDocument/2006/relationships/oleObject" Target="../embeddings/oleObject222.bin"/><Relationship Id="rId17" Type="http://schemas.openxmlformats.org/officeDocument/2006/relationships/image" Target="../media/image13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24.bin"/><Relationship Id="rId20" Type="http://schemas.openxmlformats.org/officeDocument/2006/relationships/oleObject" Target="../embeddings/oleObject226.bin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19.bin"/><Relationship Id="rId11" Type="http://schemas.openxmlformats.org/officeDocument/2006/relationships/image" Target="../media/image136.wmf"/><Relationship Id="rId5" Type="http://schemas.openxmlformats.org/officeDocument/2006/relationships/image" Target="../media/image133.wmf"/><Relationship Id="rId15" Type="http://schemas.openxmlformats.org/officeDocument/2006/relationships/image" Target="../media/image138.wmf"/><Relationship Id="rId23" Type="http://schemas.openxmlformats.org/officeDocument/2006/relationships/image" Target="../media/image142.wmf"/><Relationship Id="rId10" Type="http://schemas.openxmlformats.org/officeDocument/2006/relationships/oleObject" Target="../embeddings/oleObject221.bin"/><Relationship Id="rId19" Type="http://schemas.openxmlformats.org/officeDocument/2006/relationships/image" Target="../media/image140.wmf"/><Relationship Id="rId4" Type="http://schemas.openxmlformats.org/officeDocument/2006/relationships/oleObject" Target="../embeddings/oleObject218.bin"/><Relationship Id="rId9" Type="http://schemas.openxmlformats.org/officeDocument/2006/relationships/image" Target="../media/image135.wmf"/><Relationship Id="rId14" Type="http://schemas.openxmlformats.org/officeDocument/2006/relationships/oleObject" Target="../embeddings/oleObject223.bin"/><Relationship Id="rId22" Type="http://schemas.openxmlformats.org/officeDocument/2006/relationships/oleObject" Target="../embeddings/oleObject227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wmf"/><Relationship Id="rId13" Type="http://schemas.openxmlformats.org/officeDocument/2006/relationships/oleObject" Target="../embeddings/oleObject233.bin"/><Relationship Id="rId18" Type="http://schemas.openxmlformats.org/officeDocument/2006/relationships/oleObject" Target="../embeddings/oleObject236.bin"/><Relationship Id="rId3" Type="http://schemas.openxmlformats.org/officeDocument/2006/relationships/oleObject" Target="../embeddings/oleObject228.bin"/><Relationship Id="rId21" Type="http://schemas.openxmlformats.org/officeDocument/2006/relationships/oleObject" Target="../embeddings/oleObject238.bin"/><Relationship Id="rId7" Type="http://schemas.openxmlformats.org/officeDocument/2006/relationships/oleObject" Target="../embeddings/oleObject230.bin"/><Relationship Id="rId12" Type="http://schemas.openxmlformats.org/officeDocument/2006/relationships/image" Target="../media/image148.wmf"/><Relationship Id="rId17" Type="http://schemas.openxmlformats.org/officeDocument/2006/relationships/oleObject" Target="../embeddings/oleObject23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0.wmf"/><Relationship Id="rId20" Type="http://schemas.openxmlformats.org/officeDocument/2006/relationships/oleObject" Target="../embeddings/oleObject237.bin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45.wmf"/><Relationship Id="rId11" Type="http://schemas.openxmlformats.org/officeDocument/2006/relationships/oleObject" Target="../embeddings/oleObject232.bin"/><Relationship Id="rId5" Type="http://schemas.openxmlformats.org/officeDocument/2006/relationships/oleObject" Target="../embeddings/oleObject229.bin"/><Relationship Id="rId15" Type="http://schemas.openxmlformats.org/officeDocument/2006/relationships/oleObject" Target="../embeddings/oleObject234.bin"/><Relationship Id="rId10" Type="http://schemas.openxmlformats.org/officeDocument/2006/relationships/image" Target="../media/image147.wmf"/><Relationship Id="rId19" Type="http://schemas.openxmlformats.org/officeDocument/2006/relationships/image" Target="../media/image151.wmf"/><Relationship Id="rId4" Type="http://schemas.openxmlformats.org/officeDocument/2006/relationships/image" Target="../media/image144.wmf"/><Relationship Id="rId9" Type="http://schemas.openxmlformats.org/officeDocument/2006/relationships/oleObject" Target="../embeddings/oleObject231.bin"/><Relationship Id="rId14" Type="http://schemas.openxmlformats.org/officeDocument/2006/relationships/image" Target="../media/image149.wmf"/><Relationship Id="rId22" Type="http://schemas.openxmlformats.org/officeDocument/2006/relationships/image" Target="../media/image152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wmf"/><Relationship Id="rId13" Type="http://schemas.openxmlformats.org/officeDocument/2006/relationships/oleObject" Target="../embeddings/oleObject244.bin"/><Relationship Id="rId18" Type="http://schemas.openxmlformats.org/officeDocument/2006/relationships/image" Target="../media/image145.wmf"/><Relationship Id="rId3" Type="http://schemas.openxmlformats.org/officeDocument/2006/relationships/oleObject" Target="../embeddings/oleObject239.bin"/><Relationship Id="rId7" Type="http://schemas.openxmlformats.org/officeDocument/2006/relationships/oleObject" Target="../embeddings/oleObject241.bin"/><Relationship Id="rId12" Type="http://schemas.openxmlformats.org/officeDocument/2006/relationships/image" Target="../media/image157.wmf"/><Relationship Id="rId17" Type="http://schemas.openxmlformats.org/officeDocument/2006/relationships/oleObject" Target="../embeddings/oleObject24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9.wmf"/><Relationship Id="rId20" Type="http://schemas.openxmlformats.org/officeDocument/2006/relationships/image" Target="../media/image160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54.wmf"/><Relationship Id="rId11" Type="http://schemas.openxmlformats.org/officeDocument/2006/relationships/oleObject" Target="../embeddings/oleObject243.bin"/><Relationship Id="rId5" Type="http://schemas.openxmlformats.org/officeDocument/2006/relationships/oleObject" Target="../embeddings/oleObject240.bin"/><Relationship Id="rId15" Type="http://schemas.openxmlformats.org/officeDocument/2006/relationships/oleObject" Target="../embeddings/oleObject245.bin"/><Relationship Id="rId10" Type="http://schemas.openxmlformats.org/officeDocument/2006/relationships/image" Target="../media/image156.wmf"/><Relationship Id="rId19" Type="http://schemas.openxmlformats.org/officeDocument/2006/relationships/oleObject" Target="../embeddings/oleObject247.bin"/><Relationship Id="rId4" Type="http://schemas.openxmlformats.org/officeDocument/2006/relationships/image" Target="../media/image153.wmf"/><Relationship Id="rId9" Type="http://schemas.openxmlformats.org/officeDocument/2006/relationships/oleObject" Target="../embeddings/oleObject242.bin"/><Relationship Id="rId14" Type="http://schemas.openxmlformats.org/officeDocument/2006/relationships/image" Target="../media/image158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13" Type="http://schemas.openxmlformats.org/officeDocument/2006/relationships/oleObject" Target="../embeddings/oleObject253.bin"/><Relationship Id="rId3" Type="http://schemas.openxmlformats.org/officeDocument/2006/relationships/oleObject" Target="../embeddings/oleObject248.bin"/><Relationship Id="rId7" Type="http://schemas.openxmlformats.org/officeDocument/2006/relationships/oleObject" Target="../embeddings/oleObject250.bin"/><Relationship Id="rId12" Type="http://schemas.openxmlformats.org/officeDocument/2006/relationships/image" Target="../media/image16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7.wmf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62.wmf"/><Relationship Id="rId11" Type="http://schemas.openxmlformats.org/officeDocument/2006/relationships/oleObject" Target="../embeddings/oleObject252.bin"/><Relationship Id="rId5" Type="http://schemas.openxmlformats.org/officeDocument/2006/relationships/oleObject" Target="../embeddings/oleObject249.bin"/><Relationship Id="rId15" Type="http://schemas.openxmlformats.org/officeDocument/2006/relationships/oleObject" Target="../embeddings/oleObject254.bin"/><Relationship Id="rId10" Type="http://schemas.openxmlformats.org/officeDocument/2006/relationships/image" Target="../media/image164.wmf"/><Relationship Id="rId4" Type="http://schemas.openxmlformats.org/officeDocument/2006/relationships/image" Target="../media/image161.wmf"/><Relationship Id="rId9" Type="http://schemas.openxmlformats.org/officeDocument/2006/relationships/oleObject" Target="../embeddings/oleObject251.bin"/><Relationship Id="rId14" Type="http://schemas.openxmlformats.org/officeDocument/2006/relationships/image" Target="../media/image166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8.bin"/><Relationship Id="rId13" Type="http://schemas.openxmlformats.org/officeDocument/2006/relationships/image" Target="../media/image171.wmf"/><Relationship Id="rId3" Type="http://schemas.openxmlformats.org/officeDocument/2006/relationships/oleObject" Target="../embeddings/oleObject255.bin"/><Relationship Id="rId7" Type="http://schemas.openxmlformats.org/officeDocument/2006/relationships/oleObject" Target="../embeddings/oleObject257.bin"/><Relationship Id="rId12" Type="http://schemas.openxmlformats.org/officeDocument/2006/relationships/oleObject" Target="../embeddings/oleObject2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69.wmf"/><Relationship Id="rId11" Type="http://schemas.openxmlformats.org/officeDocument/2006/relationships/image" Target="../media/image170.wmf"/><Relationship Id="rId5" Type="http://schemas.openxmlformats.org/officeDocument/2006/relationships/oleObject" Target="../embeddings/oleObject256.bin"/><Relationship Id="rId15" Type="http://schemas.openxmlformats.org/officeDocument/2006/relationships/image" Target="../media/image172.wmf"/><Relationship Id="rId10" Type="http://schemas.openxmlformats.org/officeDocument/2006/relationships/oleObject" Target="../embeddings/oleObject260.bin"/><Relationship Id="rId4" Type="http://schemas.openxmlformats.org/officeDocument/2006/relationships/image" Target="../media/image168.wmf"/><Relationship Id="rId9" Type="http://schemas.openxmlformats.org/officeDocument/2006/relationships/oleObject" Target="../embeddings/oleObject259.bin"/><Relationship Id="rId14" Type="http://schemas.openxmlformats.org/officeDocument/2006/relationships/oleObject" Target="../embeddings/oleObject262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wmf"/><Relationship Id="rId3" Type="http://schemas.openxmlformats.org/officeDocument/2006/relationships/oleObject" Target="../embeddings/oleObject263.bin"/><Relationship Id="rId7" Type="http://schemas.openxmlformats.org/officeDocument/2006/relationships/oleObject" Target="../embeddings/oleObject26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74.wmf"/><Relationship Id="rId5" Type="http://schemas.openxmlformats.org/officeDocument/2006/relationships/oleObject" Target="../embeddings/oleObject264.bin"/><Relationship Id="rId10" Type="http://schemas.openxmlformats.org/officeDocument/2006/relationships/image" Target="../media/image176.wmf"/><Relationship Id="rId4" Type="http://schemas.openxmlformats.org/officeDocument/2006/relationships/image" Target="../media/image173.wmf"/><Relationship Id="rId9" Type="http://schemas.openxmlformats.org/officeDocument/2006/relationships/oleObject" Target="../embeddings/oleObject266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9.wmf"/><Relationship Id="rId13" Type="http://schemas.openxmlformats.org/officeDocument/2006/relationships/oleObject" Target="../embeddings/oleObject272.bin"/><Relationship Id="rId3" Type="http://schemas.openxmlformats.org/officeDocument/2006/relationships/oleObject" Target="../embeddings/oleObject267.bin"/><Relationship Id="rId7" Type="http://schemas.openxmlformats.org/officeDocument/2006/relationships/oleObject" Target="../embeddings/oleObject269.bin"/><Relationship Id="rId12" Type="http://schemas.openxmlformats.org/officeDocument/2006/relationships/image" Target="../media/image181.wmf"/><Relationship Id="rId17" Type="http://schemas.openxmlformats.org/officeDocument/2006/relationships/slide" Target="slide3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3.wmf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78.wmf"/><Relationship Id="rId11" Type="http://schemas.openxmlformats.org/officeDocument/2006/relationships/oleObject" Target="../embeddings/oleObject271.bin"/><Relationship Id="rId5" Type="http://schemas.openxmlformats.org/officeDocument/2006/relationships/oleObject" Target="../embeddings/oleObject268.bin"/><Relationship Id="rId15" Type="http://schemas.openxmlformats.org/officeDocument/2006/relationships/oleObject" Target="../embeddings/oleObject273.bin"/><Relationship Id="rId10" Type="http://schemas.openxmlformats.org/officeDocument/2006/relationships/image" Target="../media/image180.wmf"/><Relationship Id="rId4" Type="http://schemas.openxmlformats.org/officeDocument/2006/relationships/image" Target="../media/image177.wmf"/><Relationship Id="rId9" Type="http://schemas.openxmlformats.org/officeDocument/2006/relationships/oleObject" Target="../embeddings/oleObject270.bin"/><Relationship Id="rId14" Type="http://schemas.openxmlformats.org/officeDocument/2006/relationships/image" Target="../media/image182.w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jpeg"/><Relationship Id="rId2" Type="http://schemas.openxmlformats.org/officeDocument/2006/relationships/image" Target="../media/image18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8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jpeg"/><Relationship Id="rId2" Type="http://schemas.openxmlformats.org/officeDocument/2006/relationships/image" Target="../media/image18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2.jpeg"/><Relationship Id="rId4" Type="http://schemas.openxmlformats.org/officeDocument/2006/relationships/image" Target="../media/image19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9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hyperlink" Target="Documentos%20necess&#225;rios/A%20hist&#243;ria%20dos%20n&#250;meros.pptx" TargetMode="External"/><Relationship Id="rId4" Type="http://schemas.openxmlformats.org/officeDocument/2006/relationships/image" Target="../media/image9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7.bin"/><Relationship Id="rId3" Type="http://schemas.openxmlformats.org/officeDocument/2006/relationships/oleObject" Target="../embeddings/oleObject274.bin"/><Relationship Id="rId7" Type="http://schemas.openxmlformats.org/officeDocument/2006/relationships/oleObject" Target="../embeddings/oleObject27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96.wmf"/><Relationship Id="rId5" Type="http://schemas.openxmlformats.org/officeDocument/2006/relationships/oleObject" Target="../embeddings/oleObject275.bin"/><Relationship Id="rId4" Type="http://schemas.openxmlformats.org/officeDocument/2006/relationships/image" Target="../media/image195.w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7.e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5.wmf"/><Relationship Id="rId3" Type="http://schemas.openxmlformats.org/officeDocument/2006/relationships/oleObject" Target="../embeddings/oleObject278.bin"/><Relationship Id="rId7" Type="http://schemas.openxmlformats.org/officeDocument/2006/relationships/oleObject" Target="../embeddings/oleObject28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99.wmf"/><Relationship Id="rId5" Type="http://schemas.openxmlformats.org/officeDocument/2006/relationships/oleObject" Target="../embeddings/oleObject279.bin"/><Relationship Id="rId4" Type="http://schemas.openxmlformats.org/officeDocument/2006/relationships/image" Target="../media/image198.wmf"/><Relationship Id="rId9" Type="http://schemas.openxmlformats.org/officeDocument/2006/relationships/oleObject" Target="../embeddings/oleObject281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2.bin"/><Relationship Id="rId7" Type="http://schemas.openxmlformats.org/officeDocument/2006/relationships/image" Target="../media/image20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200.wmf"/><Relationship Id="rId5" Type="http://schemas.openxmlformats.org/officeDocument/2006/relationships/oleObject" Target="../embeddings/oleObject283.bin"/><Relationship Id="rId4" Type="http://schemas.openxmlformats.org/officeDocument/2006/relationships/image" Target="../media/image195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202.w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5.wmf"/><Relationship Id="rId13" Type="http://schemas.openxmlformats.org/officeDocument/2006/relationships/oleObject" Target="../embeddings/oleObject290.bin"/><Relationship Id="rId18" Type="http://schemas.openxmlformats.org/officeDocument/2006/relationships/image" Target="../media/image210.wmf"/><Relationship Id="rId3" Type="http://schemas.openxmlformats.org/officeDocument/2006/relationships/oleObject" Target="../embeddings/oleObject285.bin"/><Relationship Id="rId21" Type="http://schemas.openxmlformats.org/officeDocument/2006/relationships/oleObject" Target="../embeddings/oleObject294.bin"/><Relationship Id="rId7" Type="http://schemas.openxmlformats.org/officeDocument/2006/relationships/oleObject" Target="../embeddings/oleObject287.bin"/><Relationship Id="rId12" Type="http://schemas.openxmlformats.org/officeDocument/2006/relationships/image" Target="../media/image207.wmf"/><Relationship Id="rId17" Type="http://schemas.openxmlformats.org/officeDocument/2006/relationships/oleObject" Target="../embeddings/oleObject29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9.wmf"/><Relationship Id="rId20" Type="http://schemas.openxmlformats.org/officeDocument/2006/relationships/image" Target="../media/image211.wmf"/><Relationship Id="rId1" Type="http://schemas.openxmlformats.org/officeDocument/2006/relationships/vmlDrawing" Target="../drawings/vmlDrawing37.vml"/><Relationship Id="rId6" Type="http://schemas.openxmlformats.org/officeDocument/2006/relationships/image" Target="../media/image204.wmf"/><Relationship Id="rId11" Type="http://schemas.openxmlformats.org/officeDocument/2006/relationships/oleObject" Target="../embeddings/oleObject289.bin"/><Relationship Id="rId5" Type="http://schemas.openxmlformats.org/officeDocument/2006/relationships/oleObject" Target="../embeddings/oleObject286.bin"/><Relationship Id="rId15" Type="http://schemas.openxmlformats.org/officeDocument/2006/relationships/oleObject" Target="../embeddings/oleObject291.bin"/><Relationship Id="rId10" Type="http://schemas.openxmlformats.org/officeDocument/2006/relationships/image" Target="../media/image206.wmf"/><Relationship Id="rId19" Type="http://schemas.openxmlformats.org/officeDocument/2006/relationships/oleObject" Target="../embeddings/oleObject293.bin"/><Relationship Id="rId4" Type="http://schemas.openxmlformats.org/officeDocument/2006/relationships/image" Target="../media/image203.wmf"/><Relationship Id="rId9" Type="http://schemas.openxmlformats.org/officeDocument/2006/relationships/oleObject" Target="../embeddings/oleObject288.bin"/><Relationship Id="rId14" Type="http://schemas.openxmlformats.org/officeDocument/2006/relationships/image" Target="../media/image208.wmf"/><Relationship Id="rId22" Type="http://schemas.openxmlformats.org/officeDocument/2006/relationships/image" Target="../media/image21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4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44.xml"/><Relationship Id="rId4" Type="http://schemas.openxmlformats.org/officeDocument/2006/relationships/slide" Target="slide47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8.bin"/><Relationship Id="rId3" Type="http://schemas.openxmlformats.org/officeDocument/2006/relationships/oleObject" Target="../embeddings/oleObject295.bin"/><Relationship Id="rId7" Type="http://schemas.openxmlformats.org/officeDocument/2006/relationships/oleObject" Target="../embeddings/oleObject297.bin"/><Relationship Id="rId12" Type="http://schemas.openxmlformats.org/officeDocument/2006/relationships/slide" Target="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213.wmf"/><Relationship Id="rId11" Type="http://schemas.openxmlformats.org/officeDocument/2006/relationships/image" Target="../media/image215.wmf"/><Relationship Id="rId5" Type="http://schemas.openxmlformats.org/officeDocument/2006/relationships/oleObject" Target="../embeddings/oleObject296.bin"/><Relationship Id="rId10" Type="http://schemas.openxmlformats.org/officeDocument/2006/relationships/oleObject" Target="../embeddings/oleObject299.bin"/><Relationship Id="rId4" Type="http://schemas.openxmlformats.org/officeDocument/2006/relationships/image" Target="../media/image206.wmf"/><Relationship Id="rId9" Type="http://schemas.openxmlformats.org/officeDocument/2006/relationships/image" Target="../media/image214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matematica.no.sapo.pt/nconcreto.htm" TargetMode="External"/><Relationship Id="rId2" Type="http://schemas.openxmlformats.org/officeDocument/2006/relationships/hyperlink" Target="http://upf.tche.br/~pasqualotti/hiperdoc/natural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hyperlink" Target="http://www.educ.fc.ul.pt/icm/icm98/icm11/tab%20cron.htm" TargetMode="External"/><Relationship Id="rId4" Type="http://schemas.openxmlformats.org/officeDocument/2006/relationships/hyperlink" Target="http://www.educ.fc.ul.pt/icm/icm2001/icm34/indice.htm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oleObject" Target="../embeddings/oleObject1.bin"/><Relationship Id="rId7" Type="http://schemas.openxmlformats.org/officeDocument/2006/relationships/slide" Target="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2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5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4.wmf"/><Relationship Id="rId5" Type="http://schemas.openxmlformats.org/officeDocument/2006/relationships/diagramQuickStyle" Target="../diagrams/quickStyle1.xml"/><Relationship Id="rId10" Type="http://schemas.openxmlformats.org/officeDocument/2006/relationships/oleObject" Target="../embeddings/oleObject5.bin"/><Relationship Id="rId4" Type="http://schemas.openxmlformats.org/officeDocument/2006/relationships/diagramLayout" Target="../diagrams/layout1.xml"/><Relationship Id="rId9" Type="http://schemas.openxmlformats.org/officeDocument/2006/relationships/image" Target="../media/image13.wmf"/><Relationship Id="rId1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5" Type="http://schemas.openxmlformats.org/officeDocument/2006/relationships/slide" Target="slide7.xml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406640" cy="1472184"/>
          </a:xfrm>
        </p:spPr>
        <p:txBody>
          <a:bodyPr/>
          <a:lstStyle/>
          <a:p>
            <a:r>
              <a:rPr lang="pt-PT" dirty="0" smtClean="0"/>
              <a:t>Números Reais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9.º Ano</a:t>
            </a:r>
          </a:p>
          <a:p>
            <a:r>
              <a:rPr lang="pt-PT" dirty="0" smtClean="0"/>
              <a:t>Ano </a:t>
            </a:r>
            <a:r>
              <a:rPr lang="pt-PT" dirty="0" err="1" smtClean="0"/>
              <a:t>Letivo</a:t>
            </a:r>
            <a:endParaRPr lang="pt-PT" dirty="0" smtClean="0"/>
          </a:p>
          <a:p>
            <a:r>
              <a:rPr lang="pt-PT" dirty="0" smtClean="0"/>
              <a:t>2011/2012</a:t>
            </a:r>
          </a:p>
          <a:p>
            <a:endParaRPr lang="pt-PT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928802"/>
            <a:ext cx="37909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1071538" y="0"/>
            <a:ext cx="7000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latin typeface="Century Gothic" pitchFamily="34" charset="0"/>
              </a:rPr>
              <a:t>Tarefa 1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071538" y="1214422"/>
            <a:ext cx="2857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b="1" dirty="0" smtClean="0">
                <a:latin typeface="Century Gothic" pitchFamily="34" charset="0"/>
              </a:rPr>
              <a:t>Agrupa</a:t>
            </a:r>
            <a:r>
              <a:rPr lang="pt-PT" sz="2000" dirty="0" smtClean="0">
                <a:latin typeface="Century Gothic" pitchFamily="34" charset="0"/>
              </a:rPr>
              <a:t> os números nos </a:t>
            </a:r>
            <a:r>
              <a:rPr lang="pt-PT" sz="2000" b="1" dirty="0" err="1" smtClean="0">
                <a:latin typeface="Century Gothic" pitchFamily="34" charset="0"/>
              </a:rPr>
              <a:t>respetivos</a:t>
            </a:r>
            <a:r>
              <a:rPr lang="pt-PT" sz="2000" b="1" dirty="0" smtClean="0">
                <a:latin typeface="Century Gothic" pitchFamily="34" charset="0"/>
              </a:rPr>
              <a:t> conjuntos.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142976" y="357166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>
                <a:latin typeface="Century Gothic" pitchFamily="34" charset="0"/>
              </a:rPr>
              <a:t>Considera os seguintes números: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285852" y="2214554"/>
            <a:ext cx="64294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IN</a:t>
            </a:r>
          </a:p>
          <a:p>
            <a:endParaRPr lang="pt-PT" dirty="0"/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3143240" y="2357430"/>
          <a:ext cx="261937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5" name="Equação" r:id="rId4" imgW="139680" imgH="431640" progId="Equation.3">
                  <p:embed/>
                </p:oleObj>
              </mc:Choice>
              <mc:Fallback>
                <p:oleObj name="Equação" r:id="rId4" imgW="13968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0" y="2357430"/>
                        <a:ext cx="261937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5286380" y="2428868"/>
          <a:ext cx="285750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6" name="Equação" r:id="rId6" imgW="152280" imgH="431640" progId="Equation.3">
                  <p:embed/>
                </p:oleObj>
              </mc:Choice>
              <mc:Fallback>
                <p:oleObj name="Equação" r:id="rId6" imgW="15228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2428868"/>
                        <a:ext cx="285750" cy="738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aixaDeTexto 12"/>
          <p:cNvSpPr txBox="1"/>
          <p:nvPr/>
        </p:nvSpPr>
        <p:spPr>
          <a:xfrm>
            <a:off x="6643702" y="2357430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Dizimas infinitas não periódicas</a:t>
            </a:r>
            <a:endParaRPr lang="pt-PT" dirty="0"/>
          </a:p>
        </p:txBody>
      </p:sp>
      <p:sp>
        <p:nvSpPr>
          <p:cNvPr id="14" name="Oval 13"/>
          <p:cNvSpPr/>
          <p:nvPr/>
        </p:nvSpPr>
        <p:spPr>
          <a:xfrm>
            <a:off x="1071538" y="3000372"/>
            <a:ext cx="1428760" cy="20002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Oval 14"/>
          <p:cNvSpPr/>
          <p:nvPr/>
        </p:nvSpPr>
        <p:spPr>
          <a:xfrm>
            <a:off x="4643438" y="2928934"/>
            <a:ext cx="1714512" cy="22145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7" name="Oval 16"/>
          <p:cNvSpPr/>
          <p:nvPr/>
        </p:nvSpPr>
        <p:spPr>
          <a:xfrm>
            <a:off x="2928926" y="3000372"/>
            <a:ext cx="1428760" cy="20002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Oval 17"/>
          <p:cNvSpPr/>
          <p:nvPr/>
        </p:nvSpPr>
        <p:spPr>
          <a:xfrm>
            <a:off x="7000892" y="3071810"/>
            <a:ext cx="1428760" cy="20002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30" name="CaixaDeTexto 29"/>
          <p:cNvSpPr txBox="1"/>
          <p:nvPr/>
        </p:nvSpPr>
        <p:spPr>
          <a:xfrm>
            <a:off x="1071538" y="5286388"/>
            <a:ext cx="80724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>
                <a:latin typeface="Century Gothic" pitchFamily="34" charset="0"/>
              </a:rPr>
              <a:t>Sugestão: relativamente aos </a:t>
            </a:r>
            <a:r>
              <a:rPr lang="pt-PT" sz="2000" b="1" dirty="0" smtClean="0">
                <a:latin typeface="Century Gothic" pitchFamily="34" charset="0"/>
              </a:rPr>
              <a:t>números </a:t>
            </a:r>
            <a:r>
              <a:rPr lang="pt-PT" sz="2000" b="1" dirty="0" err="1" smtClean="0">
                <a:latin typeface="Century Gothic" pitchFamily="34" charset="0"/>
              </a:rPr>
              <a:t>fracionários</a:t>
            </a:r>
            <a:r>
              <a:rPr lang="pt-PT" sz="2000" b="1" dirty="0" smtClean="0">
                <a:latin typeface="Century Gothic" pitchFamily="34" charset="0"/>
              </a:rPr>
              <a:t> </a:t>
            </a:r>
            <a:r>
              <a:rPr lang="pt-PT" sz="2000" dirty="0" smtClean="0">
                <a:latin typeface="Century Gothic" pitchFamily="34" charset="0"/>
              </a:rPr>
              <a:t>(representados por </a:t>
            </a:r>
            <a:r>
              <a:rPr lang="pt-PT" sz="2000" dirty="0" err="1" smtClean="0">
                <a:latin typeface="Century Gothic" pitchFamily="34" charset="0"/>
              </a:rPr>
              <a:t>frações</a:t>
            </a:r>
            <a:r>
              <a:rPr lang="pt-PT" sz="2000" dirty="0" smtClean="0">
                <a:latin typeface="Century Gothic" pitchFamily="34" charset="0"/>
              </a:rPr>
              <a:t>) representa-os em forma de </a:t>
            </a:r>
            <a:r>
              <a:rPr lang="pt-PT" sz="2000" b="1" dirty="0" smtClean="0">
                <a:latin typeface="Century Gothic" pitchFamily="34" charset="0"/>
              </a:rPr>
              <a:t>dizima</a:t>
            </a:r>
            <a:r>
              <a:rPr lang="pt-PT" sz="2000" dirty="0" smtClean="0">
                <a:latin typeface="Century Gothic" pitchFamily="34" charset="0"/>
              </a:rPr>
              <a:t>, ou seja, na calculadora </a:t>
            </a:r>
            <a:r>
              <a:rPr lang="pt-PT" sz="2000" dirty="0" err="1" smtClean="0">
                <a:latin typeface="Century Gothic" pitchFamily="34" charset="0"/>
              </a:rPr>
              <a:t>efetua</a:t>
            </a:r>
            <a:r>
              <a:rPr lang="pt-PT" sz="2000" dirty="0" smtClean="0">
                <a:latin typeface="Century Gothic" pitchFamily="34" charset="0"/>
              </a:rPr>
              <a:t> a divisão.</a:t>
            </a:r>
          </a:p>
          <a:p>
            <a:endParaRPr lang="pt-PT" sz="2000" dirty="0">
              <a:latin typeface="Century Gothic" pitchFamily="34" charset="0"/>
            </a:endParaRPr>
          </a:p>
        </p:txBody>
      </p:sp>
      <p:sp>
        <p:nvSpPr>
          <p:cNvPr id="36" name="Botão de acção: retroceder ou anterior 35">
            <a:hlinkClick r:id="" action="ppaction://hlinkshowjump?jump=previousslide" highlightClick="1"/>
          </p:cNvPr>
          <p:cNvSpPr/>
          <p:nvPr/>
        </p:nvSpPr>
        <p:spPr>
          <a:xfrm>
            <a:off x="1285852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7" name="Botão de acção: avançar ou seguinte 36">
            <a:hlinkClick r:id="" action="ppaction://hlinkshowjump?jump=nextslide" highlightClick="1"/>
          </p:cNvPr>
          <p:cNvSpPr/>
          <p:nvPr/>
        </p:nvSpPr>
        <p:spPr>
          <a:xfrm>
            <a:off x="1714480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59" name="Grupo 58"/>
          <p:cNvGrpSpPr/>
          <p:nvPr/>
        </p:nvGrpSpPr>
        <p:grpSpPr>
          <a:xfrm>
            <a:off x="4143372" y="142852"/>
            <a:ext cx="4714908" cy="2116931"/>
            <a:chOff x="4143372" y="142852"/>
            <a:chExt cx="4714908" cy="2116931"/>
          </a:xfrm>
        </p:grpSpPr>
        <p:grpSp>
          <p:nvGrpSpPr>
            <p:cNvPr id="2" name="Group 14"/>
            <p:cNvGrpSpPr>
              <a:grpSpLocks/>
            </p:cNvGrpSpPr>
            <p:nvPr/>
          </p:nvGrpSpPr>
          <p:grpSpPr bwMode="auto">
            <a:xfrm>
              <a:off x="4143372" y="142852"/>
              <a:ext cx="4714908" cy="2116931"/>
              <a:chOff x="2269" y="2442"/>
              <a:chExt cx="7097" cy="2224"/>
            </a:xfrm>
          </p:grpSpPr>
          <p:sp>
            <p:nvSpPr>
              <p:cNvPr id="41999" name="AutoShape 15"/>
              <p:cNvSpPr>
                <a:spLocks noChangeArrowheads="1"/>
              </p:cNvSpPr>
              <p:nvPr/>
            </p:nvSpPr>
            <p:spPr bwMode="auto">
              <a:xfrm>
                <a:off x="2269" y="2442"/>
                <a:ext cx="7097" cy="2224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graphicFrame>
            <p:nvGraphicFramePr>
              <p:cNvPr id="42000" name="Object 16"/>
              <p:cNvGraphicFramePr>
                <a:graphicFrameLocks noChangeAspect="1"/>
              </p:cNvGraphicFramePr>
              <p:nvPr/>
            </p:nvGraphicFramePr>
            <p:xfrm>
              <a:off x="2674" y="2739"/>
              <a:ext cx="242" cy="6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37" name="Equação" r:id="rId8" imgW="152280" imgH="393480" progId="Equation.3">
                      <p:embed/>
                    </p:oleObj>
                  </mc:Choice>
                  <mc:Fallback>
                    <p:oleObj name="Equação" r:id="rId8" imgW="152280" imgH="393480" progId="Equation.3">
                      <p:embed/>
                      <p:pic>
                        <p:nvPicPr>
                          <p:cNvPr id="0" name="Picture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74" y="2739"/>
                            <a:ext cx="242" cy="62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001" name="Object 17"/>
              <p:cNvGraphicFramePr>
                <a:graphicFrameLocks noChangeAspect="1"/>
              </p:cNvGraphicFramePr>
              <p:nvPr/>
            </p:nvGraphicFramePr>
            <p:xfrm>
              <a:off x="4437" y="3869"/>
              <a:ext cx="219" cy="6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38" name="Equação" r:id="rId10" imgW="139680" imgH="393480" progId="Equation.3">
                      <p:embed/>
                    </p:oleObj>
                  </mc:Choice>
                  <mc:Fallback>
                    <p:oleObj name="Equação" r:id="rId10" imgW="139680" imgH="393480" progId="Equation.3">
                      <p:embed/>
                      <p:pic>
                        <p:nvPicPr>
                          <p:cNvPr id="0" name="Picture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37" y="3869"/>
                            <a:ext cx="219" cy="62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002" name="Object 18"/>
              <p:cNvGraphicFramePr>
                <a:graphicFrameLocks noChangeAspect="1"/>
              </p:cNvGraphicFramePr>
              <p:nvPr/>
            </p:nvGraphicFramePr>
            <p:xfrm>
              <a:off x="5762" y="2739"/>
              <a:ext cx="242" cy="6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39" name="Equação" r:id="rId12" imgW="152280" imgH="393480" progId="Equation.3">
                      <p:embed/>
                    </p:oleObj>
                  </mc:Choice>
                  <mc:Fallback>
                    <p:oleObj name="Equação" r:id="rId12" imgW="152280" imgH="393480" progId="Equation.3">
                      <p:embed/>
                      <p:pic>
                        <p:nvPicPr>
                          <p:cNvPr id="0" name="Picture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62" y="2739"/>
                            <a:ext cx="242" cy="62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003" name="Object 19"/>
              <p:cNvGraphicFramePr>
                <a:graphicFrameLocks noChangeAspect="1"/>
              </p:cNvGraphicFramePr>
              <p:nvPr/>
            </p:nvGraphicFramePr>
            <p:xfrm>
              <a:off x="7928" y="3869"/>
              <a:ext cx="242" cy="6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40" name="Equação" r:id="rId14" imgW="152280" imgH="393480" progId="Equation.3">
                      <p:embed/>
                    </p:oleObj>
                  </mc:Choice>
                  <mc:Fallback>
                    <p:oleObj name="Equação" r:id="rId14" imgW="152280" imgH="393480" progId="Equation.3">
                      <p:embed/>
                      <p:pic>
                        <p:nvPicPr>
                          <p:cNvPr id="0" name="Picture 1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928" y="3869"/>
                            <a:ext cx="242" cy="62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004" name="Object 20"/>
              <p:cNvGraphicFramePr>
                <a:graphicFrameLocks noChangeAspect="1"/>
              </p:cNvGraphicFramePr>
              <p:nvPr/>
            </p:nvGraphicFramePr>
            <p:xfrm>
              <a:off x="6695" y="4278"/>
              <a:ext cx="380" cy="3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41" name="Equação" r:id="rId16" imgW="241200" imgH="215640" progId="Equation.3">
                      <p:embed/>
                    </p:oleObj>
                  </mc:Choice>
                  <mc:Fallback>
                    <p:oleObj name="Equação" r:id="rId16" imgW="241200" imgH="215640" progId="Equation.3">
                      <p:embed/>
                      <p:pic>
                        <p:nvPicPr>
                          <p:cNvPr id="0" name="Picture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95" y="4278"/>
                            <a:ext cx="380" cy="34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2005" name="Text Box 21"/>
              <p:cNvSpPr txBox="1">
                <a:spLocks noChangeArrowheads="1"/>
              </p:cNvSpPr>
              <p:nvPr/>
            </p:nvSpPr>
            <p:spPr bwMode="auto">
              <a:xfrm>
                <a:off x="3525" y="2984"/>
                <a:ext cx="1002" cy="50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-</a:t>
                </a:r>
                <a:r>
                  <a:rPr kumimoji="0" lang="pt-PT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 4</a:t>
                </a:r>
                <a:endParaRPr kumimoji="0" lang="pt-PT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007" name="Text Box 23"/>
              <p:cNvSpPr txBox="1">
                <a:spLocks noChangeArrowheads="1"/>
              </p:cNvSpPr>
              <p:nvPr/>
            </p:nvSpPr>
            <p:spPr bwMode="auto">
              <a:xfrm>
                <a:off x="2604" y="4108"/>
                <a:ext cx="831" cy="38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2</a:t>
                </a:r>
                <a:endParaRPr kumimoji="0" lang="pt-PT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008" name="Text Box 24"/>
              <p:cNvSpPr txBox="1">
                <a:spLocks noChangeArrowheads="1"/>
              </p:cNvSpPr>
              <p:nvPr/>
            </p:nvSpPr>
            <p:spPr bwMode="auto">
              <a:xfrm>
                <a:off x="8239" y="2811"/>
                <a:ext cx="831" cy="38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- 8</a:t>
                </a:r>
                <a:endParaRPr kumimoji="0" lang="pt-PT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aphicFrame>
            <p:nvGraphicFramePr>
              <p:cNvPr id="42009" name="Object 25"/>
              <p:cNvGraphicFramePr>
                <a:graphicFrameLocks noChangeAspect="1"/>
              </p:cNvGraphicFramePr>
              <p:nvPr/>
            </p:nvGraphicFramePr>
            <p:xfrm>
              <a:off x="4850" y="2887"/>
              <a:ext cx="242" cy="6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42" name="Equação" r:id="rId18" imgW="152280" imgH="393480" progId="Equation.3">
                      <p:embed/>
                    </p:oleObj>
                  </mc:Choice>
                  <mc:Fallback>
                    <p:oleObj name="Equação" r:id="rId18" imgW="152280" imgH="393480" progId="Equation.3">
                      <p:embed/>
                      <p:pic>
                        <p:nvPicPr>
                          <p:cNvPr id="0" name="Picture 2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50" y="2887"/>
                            <a:ext cx="242" cy="62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010" name="Object 26"/>
              <p:cNvGraphicFramePr>
                <a:graphicFrameLocks noChangeAspect="1"/>
              </p:cNvGraphicFramePr>
              <p:nvPr/>
            </p:nvGraphicFramePr>
            <p:xfrm>
              <a:off x="5520" y="3869"/>
              <a:ext cx="363" cy="6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43" name="Equação" r:id="rId20" imgW="228600" imgH="393480" progId="Equation.3">
                      <p:embed/>
                    </p:oleObj>
                  </mc:Choice>
                  <mc:Fallback>
                    <p:oleObj name="Equação" r:id="rId20" imgW="228600" imgH="393480" progId="Equation.3">
                      <p:embed/>
                      <p:pic>
                        <p:nvPicPr>
                          <p:cNvPr id="0" name="Picture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20" y="3869"/>
                            <a:ext cx="363" cy="62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011" name="Object 27"/>
              <p:cNvGraphicFramePr>
                <a:graphicFrameLocks noChangeAspect="1"/>
              </p:cNvGraphicFramePr>
              <p:nvPr/>
            </p:nvGraphicFramePr>
            <p:xfrm>
              <a:off x="8613" y="3568"/>
              <a:ext cx="538" cy="6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44" name="Equação" r:id="rId22" imgW="228600" imgH="393480" progId="Equation.3">
                      <p:embed/>
                    </p:oleObj>
                  </mc:Choice>
                  <mc:Fallback>
                    <p:oleObj name="Equação" r:id="rId22" imgW="228600" imgH="393480" progId="Equation.3">
                      <p:embed/>
                      <p:pic>
                        <p:nvPicPr>
                          <p:cNvPr id="0" name="Picture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613" y="3568"/>
                            <a:ext cx="538" cy="62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012" name="Object 28"/>
              <p:cNvGraphicFramePr>
                <a:graphicFrameLocks noChangeAspect="1"/>
              </p:cNvGraphicFramePr>
              <p:nvPr/>
            </p:nvGraphicFramePr>
            <p:xfrm>
              <a:off x="3435" y="3866"/>
              <a:ext cx="222" cy="22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45" name="Equação" r:id="rId24" imgW="139680" imgH="139680" progId="Equation.3">
                      <p:embed/>
                    </p:oleObj>
                  </mc:Choice>
                  <mc:Fallback>
                    <p:oleObj name="Equação" r:id="rId24" imgW="139680" imgH="139680" progId="Equation.3">
                      <p:embed/>
                      <p:pic>
                        <p:nvPicPr>
                          <p:cNvPr id="0" name="Picture 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35" y="3866"/>
                            <a:ext cx="222" cy="22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9" name="Text Box 22"/>
            <p:cNvSpPr txBox="1">
              <a:spLocks noChangeArrowheads="1"/>
            </p:cNvSpPr>
            <p:nvPr/>
          </p:nvSpPr>
          <p:spPr bwMode="auto">
            <a:xfrm>
              <a:off x="7336249" y="658759"/>
              <a:ext cx="552077" cy="3617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t-PT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0</a:t>
              </a:r>
              <a:endParaRPr kumimoji="0" lang="pt-P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60" name="Imagem 59" descr="livro.jpg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142844" y="4071942"/>
            <a:ext cx="796290" cy="918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3" grpId="0"/>
      <p:bldP spid="14" grpId="0" animBg="1"/>
      <p:bldP spid="15" grpId="0" animBg="1"/>
      <p:bldP spid="17" grpId="0" animBg="1"/>
      <p:bldP spid="18" grpId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874" name="Object 2"/>
          <p:cNvGraphicFramePr>
            <a:graphicFrameLocks noChangeAspect="1"/>
          </p:cNvGraphicFramePr>
          <p:nvPr/>
        </p:nvGraphicFramePr>
        <p:xfrm>
          <a:off x="1214414" y="2857496"/>
          <a:ext cx="1143008" cy="802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36" name="Equação" r:id="rId3" imgW="558720" imgH="393480" progId="Equation.3">
                  <p:embed/>
                </p:oleObj>
              </mc:Choice>
              <mc:Fallback>
                <p:oleObj name="Equação" r:id="rId3" imgW="5587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2857496"/>
                        <a:ext cx="1143008" cy="8028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1214414" y="5357825"/>
          <a:ext cx="150019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37" name="Equação" r:id="rId5" imgW="647640" imgH="393480" progId="Equation.3">
                  <p:embed/>
                </p:oleObj>
              </mc:Choice>
              <mc:Fallback>
                <p:oleObj name="Equação" r:id="rId5" imgW="6476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5357825"/>
                        <a:ext cx="1500198" cy="904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7" name="Object 5"/>
          <p:cNvGraphicFramePr>
            <a:graphicFrameLocks noChangeAspect="1"/>
          </p:cNvGraphicFramePr>
          <p:nvPr/>
        </p:nvGraphicFramePr>
        <p:xfrm>
          <a:off x="1285852" y="4071942"/>
          <a:ext cx="857256" cy="833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38" name="Equação" r:id="rId7" imgW="380880" imgH="393480" progId="Equation.3">
                  <p:embed/>
                </p:oleObj>
              </mc:Choice>
              <mc:Fallback>
                <p:oleObj name="Equação" r:id="rId7" imgW="3808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4071942"/>
                        <a:ext cx="857256" cy="8331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80" name="Object 8"/>
          <p:cNvGraphicFramePr>
            <a:graphicFrameLocks noChangeAspect="1"/>
          </p:cNvGraphicFramePr>
          <p:nvPr/>
        </p:nvGraphicFramePr>
        <p:xfrm>
          <a:off x="1285852" y="1857364"/>
          <a:ext cx="2357453" cy="401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39" name="Equação" r:id="rId9" imgW="1180800" imgH="203040" progId="Equation.3">
                  <p:embed/>
                </p:oleObj>
              </mc:Choice>
              <mc:Fallback>
                <p:oleObj name="Equação" r:id="rId9" imgW="118080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1857364"/>
                        <a:ext cx="2357453" cy="4012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16"/>
          <p:cNvGraphicFramePr>
            <a:graphicFrameLocks noChangeAspect="1"/>
          </p:cNvGraphicFramePr>
          <p:nvPr/>
        </p:nvGraphicFramePr>
        <p:xfrm>
          <a:off x="1357290" y="571480"/>
          <a:ext cx="928694" cy="769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40" name="Equação" r:id="rId11" imgW="482400" imgH="393480" progId="Equation.3">
                  <p:embed/>
                </p:oleObj>
              </mc:Choice>
              <mc:Fallback>
                <p:oleObj name="Equação" r:id="rId11" imgW="48240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571480"/>
                        <a:ext cx="928694" cy="7697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3929058" y="1785926"/>
            <a:ext cx="428628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Dízima infinita </a:t>
            </a:r>
            <a:r>
              <a:rPr lang="pt-PT" sz="2000" b="1" dirty="0" smtClean="0">
                <a:latin typeface="Century Gothic" pitchFamily="34" charset="0"/>
              </a:rPr>
              <a:t>não periódica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2571736" y="3071810"/>
            <a:ext cx="250033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Dízima </a:t>
            </a:r>
            <a:r>
              <a:rPr lang="pt-PT" sz="2000" b="1" dirty="0" smtClean="0">
                <a:latin typeface="Century Gothic" pitchFamily="34" charset="0"/>
              </a:rPr>
              <a:t>finita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2643174" y="4429132"/>
            <a:ext cx="250033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Dízima </a:t>
            </a:r>
            <a:r>
              <a:rPr lang="pt-PT" sz="2000" b="1" dirty="0" smtClean="0">
                <a:latin typeface="Century Gothic" pitchFamily="34" charset="0"/>
              </a:rPr>
              <a:t>finita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2500298" y="714356"/>
            <a:ext cx="250033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Dízima </a:t>
            </a:r>
            <a:r>
              <a:rPr lang="pt-PT" sz="2000" b="1" dirty="0" smtClean="0">
                <a:latin typeface="Century Gothic" pitchFamily="34" charset="0"/>
              </a:rPr>
              <a:t>finita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20" name="Botão de acção: retroceder ou anterior 19">
            <a:hlinkClick r:id="" action="ppaction://hlinkshowjump?jump=previousslide" highlightClick="1"/>
          </p:cNvPr>
          <p:cNvSpPr/>
          <p:nvPr/>
        </p:nvSpPr>
        <p:spPr>
          <a:xfrm>
            <a:off x="6858016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Botão de acção: avançar ou seguinte 20">
            <a:hlinkClick r:id="" action="ppaction://hlinkshowjump?jump=nextslide" highlightClick="1"/>
          </p:cNvPr>
          <p:cNvSpPr/>
          <p:nvPr/>
        </p:nvSpPr>
        <p:spPr>
          <a:xfrm>
            <a:off x="7286644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CaixaDeTexto 21"/>
          <p:cNvSpPr txBox="1"/>
          <p:nvPr/>
        </p:nvSpPr>
        <p:spPr>
          <a:xfrm>
            <a:off x="3286116" y="5572140"/>
            <a:ext cx="3786214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Dízima </a:t>
            </a:r>
            <a:r>
              <a:rPr lang="pt-PT" sz="2000" b="1" dirty="0" smtClean="0">
                <a:latin typeface="Century Gothic" pitchFamily="34" charset="0"/>
              </a:rPr>
              <a:t>infinita periódica</a:t>
            </a:r>
            <a:endParaRPr lang="pt-PT" sz="2000" b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876" name="Object 4"/>
          <p:cNvGraphicFramePr>
            <a:graphicFrameLocks noChangeAspect="1"/>
          </p:cNvGraphicFramePr>
          <p:nvPr/>
        </p:nvGraphicFramePr>
        <p:xfrm>
          <a:off x="1071538" y="1714488"/>
          <a:ext cx="2286016" cy="838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1" name="Equação" r:id="rId3" imgW="1269720" imgH="482400" progId="Equation.3">
                  <p:embed/>
                </p:oleObj>
              </mc:Choice>
              <mc:Fallback>
                <p:oleObj name="Equação" r:id="rId3" imgW="1269720" imgH="482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1714488"/>
                        <a:ext cx="2286016" cy="8380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8" name="Object 6"/>
          <p:cNvGraphicFramePr>
            <a:graphicFrameLocks noChangeAspect="1"/>
          </p:cNvGraphicFramePr>
          <p:nvPr/>
        </p:nvGraphicFramePr>
        <p:xfrm>
          <a:off x="1142976" y="4214818"/>
          <a:ext cx="1666875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2" name="Equação" r:id="rId5" imgW="888840" imgH="393480" progId="Equation.3">
                  <p:embed/>
                </p:oleObj>
              </mc:Choice>
              <mc:Fallback>
                <p:oleObj name="Equação" r:id="rId5" imgW="88884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4214818"/>
                        <a:ext cx="1666875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9" name="Object 7"/>
          <p:cNvGraphicFramePr>
            <a:graphicFrameLocks noChangeAspect="1"/>
          </p:cNvGraphicFramePr>
          <p:nvPr/>
        </p:nvGraphicFramePr>
        <p:xfrm>
          <a:off x="1071538" y="2857496"/>
          <a:ext cx="19812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3" name="Equação" r:id="rId7" imgW="1257120" imgH="393480" progId="Equation.3">
                  <p:embed/>
                </p:oleObj>
              </mc:Choice>
              <mc:Fallback>
                <p:oleObj name="Equação" r:id="rId7" imgW="125712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2857496"/>
                        <a:ext cx="1981200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92" name="Object 20"/>
          <p:cNvGraphicFramePr>
            <a:graphicFrameLocks noChangeAspect="1"/>
          </p:cNvGraphicFramePr>
          <p:nvPr/>
        </p:nvGraphicFramePr>
        <p:xfrm>
          <a:off x="1142976" y="428604"/>
          <a:ext cx="1071570" cy="813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4" name="Equação" r:id="rId9" imgW="596880" imgH="393480" progId="Equation.3">
                  <p:embed/>
                </p:oleObj>
              </mc:Choice>
              <mc:Fallback>
                <p:oleObj name="Equação" r:id="rId9" imgW="596880" imgH="3934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428604"/>
                        <a:ext cx="1071570" cy="8136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2428860" y="571480"/>
            <a:ext cx="3786214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Dízima infinita </a:t>
            </a:r>
            <a:r>
              <a:rPr lang="pt-PT" sz="2000" b="1" dirty="0" smtClean="0">
                <a:latin typeface="Century Gothic" pitchFamily="34" charset="0"/>
              </a:rPr>
              <a:t>periódica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2928926" y="4357694"/>
            <a:ext cx="3786214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Dízima infinita </a:t>
            </a:r>
            <a:r>
              <a:rPr lang="pt-PT" sz="2000" b="1" dirty="0" smtClean="0">
                <a:latin typeface="Century Gothic" pitchFamily="34" charset="0"/>
              </a:rPr>
              <a:t>periódica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3571868" y="1643050"/>
            <a:ext cx="428628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Dízima infinita </a:t>
            </a:r>
            <a:r>
              <a:rPr lang="pt-PT" sz="2000" b="1" dirty="0" smtClean="0">
                <a:latin typeface="Century Gothic" pitchFamily="34" charset="0"/>
              </a:rPr>
              <a:t>não periódica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3286116" y="2857496"/>
            <a:ext cx="428628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Dízima infinita </a:t>
            </a:r>
            <a:r>
              <a:rPr lang="pt-PT" sz="2000" b="1" dirty="0" smtClean="0">
                <a:latin typeface="Century Gothic" pitchFamily="34" charset="0"/>
              </a:rPr>
              <a:t>não periódica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20" name="Botão de acção: retroceder ou anterior 19">
            <a:hlinkClick r:id="" action="ppaction://hlinkshowjump?jump=previousslide" highlightClick="1"/>
          </p:cNvPr>
          <p:cNvSpPr/>
          <p:nvPr/>
        </p:nvSpPr>
        <p:spPr>
          <a:xfrm>
            <a:off x="6858016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Botão de acção: avançar ou seguinte 20">
            <a:hlinkClick r:id="" action="ppaction://hlinkshowjump?jump=nextslide" highlightClick="1"/>
          </p:cNvPr>
          <p:cNvSpPr/>
          <p:nvPr/>
        </p:nvSpPr>
        <p:spPr>
          <a:xfrm>
            <a:off x="7286644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1071538" y="0"/>
            <a:ext cx="7000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latin typeface="Century Gothic" pitchFamily="34" charset="0"/>
              </a:rPr>
              <a:t>Resolução - Tarefa 1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285852" y="2214554"/>
            <a:ext cx="64294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IN</a:t>
            </a:r>
          </a:p>
          <a:p>
            <a:endParaRPr lang="pt-PT" dirty="0"/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3143240" y="2357430"/>
          <a:ext cx="261937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1" name="Equação" r:id="rId4" imgW="139680" imgH="431640" progId="Equation.3">
                  <p:embed/>
                </p:oleObj>
              </mc:Choice>
              <mc:Fallback>
                <p:oleObj name="Equação" r:id="rId4" imgW="13968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0" y="2357430"/>
                        <a:ext cx="261937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5286380" y="2428868"/>
          <a:ext cx="285750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2" name="Equação" r:id="rId6" imgW="152280" imgH="431640" progId="Equation.3">
                  <p:embed/>
                </p:oleObj>
              </mc:Choice>
              <mc:Fallback>
                <p:oleObj name="Equação" r:id="rId6" imgW="15228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2428868"/>
                        <a:ext cx="285750" cy="738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Oval 13"/>
          <p:cNvSpPr/>
          <p:nvPr/>
        </p:nvSpPr>
        <p:spPr>
          <a:xfrm>
            <a:off x="1071538" y="3000372"/>
            <a:ext cx="1571636" cy="2286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Oval 14"/>
          <p:cNvSpPr/>
          <p:nvPr/>
        </p:nvSpPr>
        <p:spPr>
          <a:xfrm>
            <a:off x="4643438" y="2928934"/>
            <a:ext cx="2143140" cy="250033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7" name="Oval 16"/>
          <p:cNvSpPr/>
          <p:nvPr/>
        </p:nvSpPr>
        <p:spPr>
          <a:xfrm>
            <a:off x="2857488" y="2928934"/>
            <a:ext cx="1643074" cy="264320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Oval 17"/>
          <p:cNvSpPr/>
          <p:nvPr/>
        </p:nvSpPr>
        <p:spPr>
          <a:xfrm>
            <a:off x="7000892" y="3071810"/>
            <a:ext cx="1785950" cy="21431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36" name="Botão de acção: retroceder ou anterior 35">
            <a:hlinkClick r:id="" action="ppaction://hlinkshowjump?jump=previousslide" highlightClick="1"/>
          </p:cNvPr>
          <p:cNvSpPr/>
          <p:nvPr/>
        </p:nvSpPr>
        <p:spPr>
          <a:xfrm>
            <a:off x="1285852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7" name="Botão de acção: avançar ou seguinte 36">
            <a:hlinkClick r:id="" action="ppaction://hlinkshowjump?jump=nextslide" highlightClick="1"/>
          </p:cNvPr>
          <p:cNvSpPr/>
          <p:nvPr/>
        </p:nvSpPr>
        <p:spPr>
          <a:xfrm>
            <a:off x="1714480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8" name="Text Box 23"/>
          <p:cNvSpPr txBox="1">
            <a:spLocks noChangeArrowheads="1"/>
          </p:cNvSpPr>
          <p:nvPr/>
        </p:nvSpPr>
        <p:spPr bwMode="auto">
          <a:xfrm>
            <a:off x="1285852" y="3429000"/>
            <a:ext cx="552077" cy="3617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pt-P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9" name="Object 25"/>
          <p:cNvGraphicFramePr>
            <a:graphicFrameLocks noChangeAspect="1"/>
          </p:cNvGraphicFramePr>
          <p:nvPr/>
        </p:nvGraphicFramePr>
        <p:xfrm>
          <a:off x="2000232" y="3500438"/>
          <a:ext cx="160773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3" name="Equação" r:id="rId8" imgW="152280" imgH="393480" progId="Equation.3">
                  <p:embed/>
                </p:oleObj>
              </mc:Choice>
              <mc:Fallback>
                <p:oleObj name="Equação" r:id="rId8" imgW="152280" imgH="393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32" y="3500438"/>
                        <a:ext cx="160773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25"/>
          <p:cNvGraphicFramePr>
            <a:graphicFrameLocks noChangeAspect="1"/>
          </p:cNvGraphicFramePr>
          <p:nvPr/>
        </p:nvGraphicFramePr>
        <p:xfrm>
          <a:off x="3929058" y="3357562"/>
          <a:ext cx="160773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4" name="Equação" r:id="rId10" imgW="152280" imgH="393480" progId="Equation.3">
                  <p:embed/>
                </p:oleObj>
              </mc:Choice>
              <mc:Fallback>
                <p:oleObj name="Equação" r:id="rId10" imgW="152280" imgH="393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3357562"/>
                        <a:ext cx="160773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25"/>
          <p:cNvGraphicFramePr>
            <a:graphicFrameLocks noChangeAspect="1"/>
          </p:cNvGraphicFramePr>
          <p:nvPr/>
        </p:nvGraphicFramePr>
        <p:xfrm>
          <a:off x="5715008" y="4000504"/>
          <a:ext cx="160773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5" name="Equação" r:id="rId11" imgW="152280" imgH="393480" progId="Equation.3">
                  <p:embed/>
                </p:oleObj>
              </mc:Choice>
              <mc:Fallback>
                <p:oleObj name="Equação" r:id="rId11" imgW="152280" imgH="3934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8" y="4000504"/>
                        <a:ext cx="160773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 Box 23"/>
          <p:cNvSpPr txBox="1">
            <a:spLocks noChangeArrowheads="1"/>
          </p:cNvSpPr>
          <p:nvPr/>
        </p:nvSpPr>
        <p:spPr bwMode="auto">
          <a:xfrm>
            <a:off x="3071802" y="3857628"/>
            <a:ext cx="552077" cy="3617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pt-P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 Box 23"/>
          <p:cNvSpPr txBox="1">
            <a:spLocks noChangeArrowheads="1"/>
          </p:cNvSpPr>
          <p:nvPr/>
        </p:nvSpPr>
        <p:spPr bwMode="auto">
          <a:xfrm>
            <a:off x="5000628" y="4000504"/>
            <a:ext cx="552077" cy="3617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pt-P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3143240" y="3286124"/>
            <a:ext cx="665681" cy="4844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4</a:t>
            </a: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 Box 21"/>
          <p:cNvSpPr txBox="1">
            <a:spLocks noChangeArrowheads="1"/>
          </p:cNvSpPr>
          <p:nvPr/>
        </p:nvSpPr>
        <p:spPr bwMode="auto">
          <a:xfrm>
            <a:off x="5357818" y="3500438"/>
            <a:ext cx="665681" cy="4844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4</a:t>
            </a: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 Box 24"/>
          <p:cNvSpPr txBox="1">
            <a:spLocks noChangeArrowheads="1"/>
          </p:cNvSpPr>
          <p:nvPr/>
        </p:nvSpPr>
        <p:spPr bwMode="auto">
          <a:xfrm>
            <a:off x="3214678" y="4286256"/>
            <a:ext cx="552077" cy="3617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- 8</a:t>
            </a: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5429256" y="4714884"/>
            <a:ext cx="552077" cy="3617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- 8</a:t>
            </a: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 Box 22"/>
          <p:cNvSpPr txBox="1">
            <a:spLocks noChangeArrowheads="1"/>
          </p:cNvSpPr>
          <p:nvPr/>
        </p:nvSpPr>
        <p:spPr bwMode="auto">
          <a:xfrm>
            <a:off x="5500694" y="3071810"/>
            <a:ext cx="552077" cy="3617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pt-P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99" name="AutoShape 15"/>
          <p:cNvSpPr>
            <a:spLocks noChangeArrowheads="1"/>
          </p:cNvSpPr>
          <p:nvPr/>
        </p:nvSpPr>
        <p:spPr bwMode="auto">
          <a:xfrm>
            <a:off x="4143372" y="142852"/>
            <a:ext cx="4714908" cy="211693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graphicFrame>
        <p:nvGraphicFramePr>
          <p:cNvPr id="42000" name="Object 16"/>
          <p:cNvGraphicFramePr>
            <a:graphicFrameLocks noChangeAspect="1"/>
          </p:cNvGraphicFramePr>
          <p:nvPr/>
        </p:nvGraphicFramePr>
        <p:xfrm>
          <a:off x="4412435" y="425554"/>
          <a:ext cx="160773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6" name="Equação" r:id="rId12" imgW="152280" imgH="393480" progId="Equation.3">
                  <p:embed/>
                </p:oleObj>
              </mc:Choice>
              <mc:Fallback>
                <p:oleObj name="Equação" r:id="rId12" imgW="1522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2435" y="425554"/>
                        <a:ext cx="160773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01" name="Object 17"/>
          <p:cNvGraphicFramePr>
            <a:graphicFrameLocks noChangeAspect="1"/>
          </p:cNvGraphicFramePr>
          <p:nvPr/>
        </p:nvGraphicFramePr>
        <p:xfrm>
          <a:off x="5583688" y="1501153"/>
          <a:ext cx="145493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7" name="Equação" r:id="rId14" imgW="139680" imgH="393480" progId="Equation.3">
                  <p:embed/>
                </p:oleObj>
              </mc:Choice>
              <mc:Fallback>
                <p:oleObj name="Equação" r:id="rId14" imgW="1396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3688" y="1501153"/>
                        <a:ext cx="145493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02" name="Object 18"/>
          <p:cNvGraphicFramePr>
            <a:graphicFrameLocks noChangeAspect="1"/>
          </p:cNvGraphicFramePr>
          <p:nvPr/>
        </p:nvGraphicFramePr>
        <p:xfrm>
          <a:off x="6463955" y="425554"/>
          <a:ext cx="160773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8" name="Equação" r:id="rId16" imgW="152280" imgH="393480" progId="Equation.3">
                  <p:embed/>
                </p:oleObj>
              </mc:Choice>
              <mc:Fallback>
                <p:oleObj name="Equação" r:id="rId16" imgW="15228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3955" y="425554"/>
                        <a:ext cx="160773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03" name="Object 19"/>
          <p:cNvGraphicFramePr>
            <a:graphicFrameLocks noChangeAspect="1"/>
          </p:cNvGraphicFramePr>
          <p:nvPr/>
        </p:nvGraphicFramePr>
        <p:xfrm>
          <a:off x="7902941" y="1501153"/>
          <a:ext cx="160773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9" name="Equação" r:id="rId18" imgW="152280" imgH="393480" progId="Equation.3">
                  <p:embed/>
                </p:oleObj>
              </mc:Choice>
              <mc:Fallback>
                <p:oleObj name="Equação" r:id="rId18" imgW="15228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2941" y="1501153"/>
                        <a:ext cx="160773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04" name="Object 20"/>
          <p:cNvGraphicFramePr>
            <a:graphicFrameLocks noChangeAspect="1"/>
          </p:cNvGraphicFramePr>
          <p:nvPr/>
        </p:nvGraphicFramePr>
        <p:xfrm>
          <a:off x="7083795" y="1890462"/>
          <a:ext cx="252454" cy="329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0" name="Equação" r:id="rId20" imgW="241200" imgH="215640" progId="Equation.3">
                  <p:embed/>
                </p:oleObj>
              </mc:Choice>
              <mc:Fallback>
                <p:oleObj name="Equação" r:id="rId20" imgW="24120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3795" y="1890462"/>
                        <a:ext cx="252454" cy="3293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5" name="Text Box 21"/>
          <p:cNvSpPr txBox="1">
            <a:spLocks noChangeArrowheads="1"/>
          </p:cNvSpPr>
          <p:nvPr/>
        </p:nvSpPr>
        <p:spPr bwMode="auto">
          <a:xfrm>
            <a:off x="4714876" y="500042"/>
            <a:ext cx="665681" cy="55593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4</a:t>
            </a: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3714865" y="3929341"/>
            <a:ext cx="552077" cy="3617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pt-P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4365930" y="1728647"/>
            <a:ext cx="552077" cy="3617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pt-P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8109555" y="494087"/>
            <a:ext cx="552077" cy="3617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- 8</a:t>
            </a: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2009" name="Object 25"/>
          <p:cNvGraphicFramePr>
            <a:graphicFrameLocks noChangeAspect="1"/>
          </p:cNvGraphicFramePr>
          <p:nvPr/>
        </p:nvGraphicFramePr>
        <p:xfrm>
          <a:off x="5858065" y="566429"/>
          <a:ext cx="160773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1" name="Equação" r:id="rId22" imgW="152280" imgH="393480" progId="Equation.3">
                  <p:embed/>
                </p:oleObj>
              </mc:Choice>
              <mc:Fallback>
                <p:oleObj name="Equação" r:id="rId22" imgW="15228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8065" y="566429"/>
                        <a:ext cx="160773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10" name="Object 26"/>
          <p:cNvGraphicFramePr>
            <a:graphicFrameLocks noChangeAspect="1"/>
          </p:cNvGraphicFramePr>
          <p:nvPr/>
        </p:nvGraphicFramePr>
        <p:xfrm>
          <a:off x="6303180" y="1501153"/>
          <a:ext cx="340521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2" name="Equação" r:id="rId23" imgW="228600" imgH="393480" progId="Equation.3">
                  <p:embed/>
                </p:oleObj>
              </mc:Choice>
              <mc:Fallback>
                <p:oleObj name="Equação" r:id="rId23" imgW="228600" imgH="393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3180" y="1501153"/>
                        <a:ext cx="340521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11" name="Object 27"/>
          <p:cNvGraphicFramePr>
            <a:graphicFrameLocks noChangeAspect="1"/>
          </p:cNvGraphicFramePr>
          <p:nvPr/>
        </p:nvGraphicFramePr>
        <p:xfrm>
          <a:off x="8358023" y="1214644"/>
          <a:ext cx="357422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3" name="Equação" r:id="rId25" imgW="228600" imgH="393480" progId="Equation.3">
                  <p:embed/>
                </p:oleObj>
              </mc:Choice>
              <mc:Fallback>
                <p:oleObj name="Equação" r:id="rId25" imgW="22860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8023" y="1214644"/>
                        <a:ext cx="357422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12" name="Object 28"/>
          <p:cNvGraphicFramePr>
            <a:graphicFrameLocks noChangeAspect="1"/>
          </p:cNvGraphicFramePr>
          <p:nvPr/>
        </p:nvGraphicFramePr>
        <p:xfrm>
          <a:off x="4918007" y="1498297"/>
          <a:ext cx="147486" cy="210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4" name="Equação" r:id="rId27" imgW="139680" imgH="139680" progId="Equation.3">
                  <p:embed/>
                </p:oleObj>
              </mc:Choice>
              <mc:Fallback>
                <p:oleObj name="Equação" r:id="rId27" imgW="139680" imgH="1396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8007" y="1498297"/>
                        <a:ext cx="147486" cy="2103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 Box 22"/>
          <p:cNvSpPr txBox="1">
            <a:spLocks noChangeArrowheads="1"/>
          </p:cNvSpPr>
          <p:nvPr/>
        </p:nvSpPr>
        <p:spPr bwMode="auto">
          <a:xfrm>
            <a:off x="7336249" y="658759"/>
            <a:ext cx="552077" cy="3617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P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pt-P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0" name="Object 26"/>
          <p:cNvGraphicFramePr>
            <a:graphicFrameLocks noChangeAspect="1"/>
          </p:cNvGraphicFramePr>
          <p:nvPr/>
        </p:nvGraphicFramePr>
        <p:xfrm>
          <a:off x="7358082" y="3429000"/>
          <a:ext cx="357190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5" name="Equação" r:id="rId29" imgW="228600" imgH="393480" progId="Equation.3">
                  <p:embed/>
                </p:oleObj>
              </mc:Choice>
              <mc:Fallback>
                <p:oleObj name="Equação" r:id="rId29" imgW="228600" imgH="3934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8082" y="3429000"/>
                        <a:ext cx="357190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27"/>
          <p:cNvGraphicFramePr>
            <a:graphicFrameLocks noChangeAspect="1"/>
          </p:cNvGraphicFramePr>
          <p:nvPr/>
        </p:nvGraphicFramePr>
        <p:xfrm>
          <a:off x="7929586" y="3929066"/>
          <a:ext cx="357422" cy="53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6" name="Equação" r:id="rId30" imgW="228600" imgH="393480" progId="Equation.3">
                  <p:embed/>
                </p:oleObj>
              </mc:Choice>
              <mc:Fallback>
                <p:oleObj name="Equação" r:id="rId30" imgW="228600" imgH="393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9586" y="3929066"/>
                        <a:ext cx="357422" cy="53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9"/>
          <p:cNvGraphicFramePr>
            <a:graphicFrameLocks noChangeAspect="1"/>
          </p:cNvGraphicFramePr>
          <p:nvPr/>
        </p:nvGraphicFramePr>
        <p:xfrm>
          <a:off x="6286512" y="3929066"/>
          <a:ext cx="160773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7" name="Equação" r:id="rId31" imgW="152280" imgH="393480" progId="Equation.3">
                  <p:embed/>
                </p:oleObj>
              </mc:Choice>
              <mc:Fallback>
                <p:oleObj name="Equação" r:id="rId31" imgW="152280" imgH="39348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12" y="3929066"/>
                        <a:ext cx="160773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20"/>
          <p:cNvGraphicFramePr>
            <a:graphicFrameLocks noChangeAspect="1"/>
          </p:cNvGraphicFramePr>
          <p:nvPr/>
        </p:nvGraphicFramePr>
        <p:xfrm>
          <a:off x="8072462" y="3500438"/>
          <a:ext cx="252454" cy="329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8" name="Equação" r:id="rId33" imgW="241200" imgH="215640" progId="Equation.3">
                  <p:embed/>
                </p:oleObj>
              </mc:Choice>
              <mc:Fallback>
                <p:oleObj name="Equação" r:id="rId33" imgW="241200" imgH="2156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62" y="3500438"/>
                        <a:ext cx="252454" cy="3293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17"/>
          <p:cNvGraphicFramePr>
            <a:graphicFrameLocks noChangeAspect="1"/>
          </p:cNvGraphicFramePr>
          <p:nvPr/>
        </p:nvGraphicFramePr>
        <p:xfrm>
          <a:off x="6000760" y="3214686"/>
          <a:ext cx="145493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9" name="Equação" r:id="rId34" imgW="139680" imgH="393480" progId="Equation.3">
                  <p:embed/>
                </p:oleObj>
              </mc:Choice>
              <mc:Fallback>
                <p:oleObj name="Equação" r:id="rId34" imgW="139680" imgH="3934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60" y="3214686"/>
                        <a:ext cx="145493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28"/>
          <p:cNvGraphicFramePr>
            <a:graphicFrameLocks noChangeAspect="1"/>
          </p:cNvGraphicFramePr>
          <p:nvPr/>
        </p:nvGraphicFramePr>
        <p:xfrm>
          <a:off x="7500958" y="4357694"/>
          <a:ext cx="147486" cy="210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0" name="Equação" r:id="rId35" imgW="139680" imgH="139680" progId="Equation.3">
                  <p:embed/>
                </p:oleObj>
              </mc:Choice>
              <mc:Fallback>
                <p:oleObj name="Equação" r:id="rId35" imgW="139680" imgH="13968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0958" y="4357694"/>
                        <a:ext cx="147486" cy="2103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16"/>
          <p:cNvGraphicFramePr>
            <a:graphicFrameLocks noChangeAspect="1"/>
          </p:cNvGraphicFramePr>
          <p:nvPr/>
        </p:nvGraphicFramePr>
        <p:xfrm>
          <a:off x="5214942" y="4572008"/>
          <a:ext cx="160773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1" name="Equação" r:id="rId36" imgW="152280" imgH="393480" progId="Equation.3">
                  <p:embed/>
                </p:oleObj>
              </mc:Choice>
              <mc:Fallback>
                <p:oleObj name="Equação" r:id="rId36" imgW="152280" imgH="39348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942" y="4572008"/>
                        <a:ext cx="160773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18"/>
          <p:cNvGraphicFramePr>
            <a:graphicFrameLocks noChangeAspect="1"/>
          </p:cNvGraphicFramePr>
          <p:nvPr/>
        </p:nvGraphicFramePr>
        <p:xfrm>
          <a:off x="4929190" y="3286124"/>
          <a:ext cx="160773" cy="592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2" name="Equação" r:id="rId37" imgW="152280" imgH="393480" progId="Equation.3">
                  <p:embed/>
                </p:oleObj>
              </mc:Choice>
              <mc:Fallback>
                <p:oleObj name="Equação" r:id="rId37" imgW="152280" imgH="39348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90" y="3286124"/>
                        <a:ext cx="160773" cy="592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CaixaDeTexto 57"/>
          <p:cNvSpPr txBox="1"/>
          <p:nvPr/>
        </p:nvSpPr>
        <p:spPr>
          <a:xfrm>
            <a:off x="6715140" y="2428868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 smtClean="0">
                <a:latin typeface="Century Gothic" pitchFamily="34" charset="0"/>
              </a:rPr>
              <a:t>Dizimas infinitas não periódicas</a:t>
            </a:r>
            <a:endParaRPr lang="pt-PT" dirty="0"/>
          </a:p>
        </p:txBody>
      </p:sp>
      <p:graphicFrame>
        <p:nvGraphicFramePr>
          <p:cNvPr id="81944" name="Object 24"/>
          <p:cNvGraphicFramePr>
            <a:graphicFrameLocks noChangeAspect="1"/>
          </p:cNvGraphicFramePr>
          <p:nvPr/>
        </p:nvGraphicFramePr>
        <p:xfrm flipV="1">
          <a:off x="5929322" y="4429132"/>
          <a:ext cx="339725" cy="690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3" name="Equação" r:id="rId38" imgW="228600" imgH="393480" progId="Equation.3">
                  <p:embed/>
                </p:oleObj>
              </mc:Choice>
              <mc:Fallback>
                <p:oleObj name="Equação" r:id="rId38" imgW="228600" imgH="39348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5929322" y="4429132"/>
                        <a:ext cx="339725" cy="6905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2" dur="1" fill="hold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7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2" dur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2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3" dur="20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3" dur="20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81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8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8" dur="20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8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4" grpId="0" animBg="1"/>
      <p:bldP spid="15" grpId="0" animBg="1"/>
      <p:bldP spid="17" grpId="0" animBg="1"/>
      <p:bldP spid="18" grpId="0" animBg="1"/>
      <p:bldP spid="38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2005" grpId="0" animBg="1"/>
      <p:bldP spid="42006" grpId="0" animBg="1"/>
      <p:bldP spid="42007" grpId="0" animBg="1"/>
      <p:bldP spid="42008" grpId="0" animBg="1"/>
      <p:bldP spid="49" grpId="0" animBg="1"/>
      <p:bldP spid="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00100" y="285728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 smtClean="0">
                <a:latin typeface="Century Gothic" pitchFamily="34" charset="0"/>
              </a:rPr>
              <a:t>Dizimas infinitas não periódicas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071538" y="3929066"/>
            <a:ext cx="7929618" cy="923330"/>
          </a:xfrm>
          <a:prstGeom prst="rec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Um </a:t>
            </a:r>
            <a:r>
              <a:rPr lang="pt-PT" b="1" dirty="0" smtClean="0">
                <a:latin typeface="Century Gothic" pitchFamily="34" charset="0"/>
              </a:rPr>
              <a:t>número irracional </a:t>
            </a:r>
            <a:r>
              <a:rPr lang="pt-PT" dirty="0" smtClean="0">
                <a:latin typeface="Century Gothic" pitchFamily="34" charset="0"/>
              </a:rPr>
              <a:t>é um número cuja dízima é ________________________. </a:t>
            </a:r>
            <a:endParaRPr lang="pt-PT" dirty="0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1071538" y="2571744"/>
            <a:ext cx="764386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b="1" dirty="0" smtClean="0">
                <a:latin typeface="Century Gothic" pitchFamily="34" charset="0"/>
              </a:rPr>
              <a:t>Nota: </a:t>
            </a:r>
            <a:r>
              <a:rPr lang="pt-PT" dirty="0" smtClean="0">
                <a:latin typeface="Century Gothic" pitchFamily="34" charset="0"/>
              </a:rPr>
              <a:t>os números do conjunto, designado por outros, representam dizimas infinitas não periódicas. São considerados os números ___________________.</a:t>
            </a:r>
          </a:p>
          <a:p>
            <a:endParaRPr lang="pt-PT" dirty="0"/>
          </a:p>
        </p:txBody>
      </p:sp>
      <p:pic>
        <p:nvPicPr>
          <p:cNvPr id="9" name="Imagem 8" descr="mocho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8082" y="5500702"/>
            <a:ext cx="704850" cy="971550"/>
          </a:xfrm>
          <a:prstGeom prst="rect">
            <a:avLst/>
          </a:prstGeom>
        </p:spPr>
      </p:pic>
      <p:sp>
        <p:nvSpPr>
          <p:cNvPr id="6" name="Botão de acção: retroceder ou anterior 5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Botão de acção: avançar ou seguinte 9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19" name="Grupo 18"/>
          <p:cNvGrpSpPr/>
          <p:nvPr/>
        </p:nvGrpSpPr>
        <p:grpSpPr>
          <a:xfrm>
            <a:off x="2643174" y="500042"/>
            <a:ext cx="1428760" cy="2000264"/>
            <a:chOff x="2643174" y="500042"/>
            <a:chExt cx="1428760" cy="2000264"/>
          </a:xfrm>
        </p:grpSpPr>
        <p:graphicFrame>
          <p:nvGraphicFramePr>
            <p:cNvPr id="44033" name="Object 1"/>
            <p:cNvGraphicFramePr>
              <a:graphicFrameLocks noChangeAspect="1"/>
            </p:cNvGraphicFramePr>
            <p:nvPr/>
          </p:nvGraphicFramePr>
          <p:xfrm>
            <a:off x="2928926" y="857232"/>
            <a:ext cx="357190" cy="592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45" name="Equação" r:id="rId5" imgW="228600" imgH="393480" progId="Equation.3">
                    <p:embed/>
                  </p:oleObj>
                </mc:Choice>
                <mc:Fallback>
                  <p:oleObj name="Equação" r:id="rId5" imgW="228600" imgH="39348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8926" y="857232"/>
                          <a:ext cx="357190" cy="592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034" name="Object 2"/>
            <p:cNvGraphicFramePr>
              <a:graphicFrameLocks noChangeAspect="1"/>
            </p:cNvGraphicFramePr>
            <p:nvPr/>
          </p:nvGraphicFramePr>
          <p:xfrm>
            <a:off x="3500430" y="1643050"/>
            <a:ext cx="357187" cy="53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46" name="Equação" r:id="rId7" imgW="228600" imgH="393480" progId="Equation.3">
                    <p:embed/>
                  </p:oleObj>
                </mc:Choice>
                <mc:Fallback>
                  <p:oleObj name="Equação" r:id="rId7" imgW="228600" imgH="3934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0430" y="1643050"/>
                          <a:ext cx="357187" cy="530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035" name="Object 3"/>
            <p:cNvGraphicFramePr>
              <a:graphicFrameLocks noChangeAspect="1"/>
            </p:cNvGraphicFramePr>
            <p:nvPr/>
          </p:nvGraphicFramePr>
          <p:xfrm>
            <a:off x="3571868" y="1000108"/>
            <a:ext cx="252412" cy="328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47" name="Equação" r:id="rId9" imgW="241200" imgH="215640" progId="Equation.3">
                    <p:embed/>
                  </p:oleObj>
                </mc:Choice>
                <mc:Fallback>
                  <p:oleObj name="Equação" r:id="rId9" imgW="241200" imgH="2156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1868" y="1000108"/>
                          <a:ext cx="252412" cy="3286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036" name="Object 4"/>
            <p:cNvGraphicFramePr>
              <a:graphicFrameLocks noChangeAspect="1"/>
            </p:cNvGraphicFramePr>
            <p:nvPr/>
          </p:nvGraphicFramePr>
          <p:xfrm>
            <a:off x="3000364" y="1785926"/>
            <a:ext cx="147637" cy="211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48" name="Equação" r:id="rId11" imgW="139680" imgH="139680" progId="Equation.3">
                    <p:embed/>
                  </p:oleObj>
                </mc:Choice>
                <mc:Fallback>
                  <p:oleObj name="Equação" r:id="rId11" imgW="139680" imgH="1396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0364" y="1785926"/>
                          <a:ext cx="147637" cy="211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Oval 12"/>
            <p:cNvSpPr/>
            <p:nvPr/>
          </p:nvSpPr>
          <p:spPr>
            <a:xfrm>
              <a:off x="2643174" y="500042"/>
              <a:ext cx="1428760" cy="20002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17" name="CaixaDeTexto 16"/>
          <p:cNvSpPr txBox="1"/>
          <p:nvPr/>
        </p:nvSpPr>
        <p:spPr>
          <a:xfrm>
            <a:off x="1214414" y="3429000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0070C0"/>
                </a:solidFill>
                <a:latin typeface="Century Gothic" pitchFamily="34" charset="0"/>
              </a:rPr>
              <a:t>irracionais</a:t>
            </a:r>
            <a:endParaRPr lang="pt-PT" sz="2000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071538" y="4357694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0070C0"/>
                </a:solidFill>
                <a:latin typeface="Century Gothic" pitchFamily="34" charset="0"/>
              </a:rPr>
              <a:t>infinita não periódica</a:t>
            </a:r>
            <a:endParaRPr lang="pt-PT" sz="2000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071538" y="4857760"/>
            <a:ext cx="7929618" cy="646331"/>
          </a:xfrm>
          <a:prstGeom prst="rect">
            <a:avLst/>
          </a:prstGeom>
          <a:solidFill>
            <a:srgbClr val="A6BFE8"/>
          </a:solidFill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Não pode ser representado sob a forma de </a:t>
            </a:r>
            <a:r>
              <a:rPr lang="pt-PT" dirty="0" err="1" smtClean="0">
                <a:latin typeface="Century Gothic" pitchFamily="34" charset="0"/>
              </a:rPr>
              <a:t>fração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47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/>
      <p:bldP spid="17" grpId="0"/>
      <p:bldP spid="17" grpId="1"/>
      <p:bldP spid="18" grpId="0"/>
      <p:bldP spid="18" grpId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142976" y="500042"/>
            <a:ext cx="735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</a:t>
            </a:r>
            <a:r>
              <a:rPr lang="pt-PT" sz="2000" b="1" dirty="0" smtClean="0">
                <a:latin typeface="Century Gothic" pitchFamily="34" charset="0"/>
              </a:rPr>
              <a:t>Números reais</a:t>
            </a:r>
            <a:endParaRPr lang="pt-PT" sz="2000" b="1" dirty="0">
              <a:latin typeface="Century Gothic" pitchFamily="34" charset="0"/>
            </a:endParaRPr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1071538" y="1000108"/>
          <a:ext cx="428628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21" name="Equação" r:id="rId3" imgW="2031840" imgH="355320" progId="Equation.3">
                  <p:embed/>
                </p:oleObj>
              </mc:Choice>
              <mc:Fallback>
                <p:oleObj name="Equação" r:id="rId3" imgW="2031840" imgH="355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1000108"/>
                        <a:ext cx="4286280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7" name="Object 3"/>
          <p:cNvGraphicFramePr>
            <a:graphicFrameLocks noChangeAspect="1"/>
          </p:cNvGraphicFramePr>
          <p:nvPr/>
        </p:nvGraphicFramePr>
        <p:xfrm>
          <a:off x="6405594" y="4141808"/>
          <a:ext cx="404813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22" name="Equação" r:id="rId5" imgW="215640" imgH="177480" progId="Equation.3">
                  <p:embed/>
                </p:oleObj>
              </mc:Choice>
              <mc:Fallback>
                <p:oleObj name="Equação" r:id="rId5" imgW="21564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5594" y="4141808"/>
                        <a:ext cx="404813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6834206" y="4189421"/>
          <a:ext cx="28575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23" name="Equação" r:id="rId7" imgW="152280" imgH="126720" progId="Equation.3">
                  <p:embed/>
                </p:oleObj>
              </mc:Choice>
              <mc:Fallback>
                <p:oleObj name="Equação" r:id="rId7" imgW="152280" imgH="1267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4206" y="4189421"/>
                        <a:ext cx="285750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7191396" y="4117983"/>
          <a:ext cx="285750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24" name="Equação" r:id="rId9" imgW="152280" imgH="164880" progId="Equation.3">
                  <p:embed/>
                </p:oleObj>
              </mc:Choice>
              <mc:Fallback>
                <p:oleObj name="Equação" r:id="rId9" imgW="1522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1396" y="4117983"/>
                        <a:ext cx="285750" cy="309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0" name="Object 6"/>
          <p:cNvGraphicFramePr>
            <a:graphicFrameLocks noChangeAspect="1"/>
          </p:cNvGraphicFramePr>
          <p:nvPr/>
        </p:nvGraphicFramePr>
        <p:xfrm>
          <a:off x="7762900" y="4117983"/>
          <a:ext cx="287337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25" name="Equação" r:id="rId11" imgW="152280" imgH="203040" progId="Equation.3">
                  <p:embed/>
                </p:oleObj>
              </mc:Choice>
              <mc:Fallback>
                <p:oleObj name="Equação" r:id="rId11" imgW="15228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2900" y="4117983"/>
                        <a:ext cx="287337" cy="382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1" name="Object 7"/>
          <p:cNvGraphicFramePr>
            <a:graphicFrameLocks noChangeAspect="1"/>
          </p:cNvGraphicFramePr>
          <p:nvPr/>
        </p:nvGraphicFramePr>
        <p:xfrm>
          <a:off x="8405842" y="4117983"/>
          <a:ext cx="309562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26" name="Equação" r:id="rId13" imgW="164880" imgH="177480" progId="Equation.3">
                  <p:embed/>
                </p:oleObj>
              </mc:Choice>
              <mc:Fallback>
                <p:oleObj name="Equação" r:id="rId13" imgW="16488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5842" y="4117983"/>
                        <a:ext cx="309562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2" name="Object 8"/>
          <p:cNvGraphicFramePr>
            <a:graphicFrameLocks noChangeAspect="1"/>
          </p:cNvGraphicFramePr>
          <p:nvPr/>
        </p:nvGraphicFramePr>
        <p:xfrm>
          <a:off x="7477148" y="4189421"/>
          <a:ext cx="28575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27" name="Equação" r:id="rId15" imgW="152280" imgH="126720" progId="Equation.3">
                  <p:embed/>
                </p:oleObj>
              </mc:Choice>
              <mc:Fallback>
                <p:oleObj name="Equação" r:id="rId15" imgW="152280" imgH="12672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7148" y="4189421"/>
                        <a:ext cx="285750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3" name="Object 9"/>
          <p:cNvGraphicFramePr>
            <a:graphicFrameLocks noChangeAspect="1"/>
          </p:cNvGraphicFramePr>
          <p:nvPr/>
        </p:nvGraphicFramePr>
        <p:xfrm>
          <a:off x="8120090" y="4189421"/>
          <a:ext cx="28575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28" name="Equação" r:id="rId17" imgW="152280" imgH="126720" progId="Equation.3">
                  <p:embed/>
                </p:oleObj>
              </mc:Choice>
              <mc:Fallback>
                <p:oleObj name="Equação" r:id="rId17" imgW="152280" imgH="12672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0090" y="4189421"/>
                        <a:ext cx="285750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5643570" y="571480"/>
            <a:ext cx="2786082" cy="3071834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Oval 15"/>
          <p:cNvSpPr/>
          <p:nvPr/>
        </p:nvSpPr>
        <p:spPr>
          <a:xfrm>
            <a:off x="5857884" y="785794"/>
            <a:ext cx="2286016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Oval 13"/>
          <p:cNvSpPr/>
          <p:nvPr/>
        </p:nvSpPr>
        <p:spPr>
          <a:xfrm>
            <a:off x="6072198" y="1000108"/>
            <a:ext cx="1571636" cy="13573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Oval 11"/>
          <p:cNvSpPr/>
          <p:nvPr/>
        </p:nvSpPr>
        <p:spPr>
          <a:xfrm>
            <a:off x="6357950" y="1285860"/>
            <a:ext cx="857256" cy="571504"/>
          </a:xfrm>
          <a:prstGeom prst="ellips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57354" name="Object 10"/>
          <p:cNvGraphicFramePr>
            <a:graphicFrameLocks noChangeAspect="1"/>
          </p:cNvGraphicFramePr>
          <p:nvPr/>
        </p:nvGraphicFramePr>
        <p:xfrm>
          <a:off x="6500826" y="1357298"/>
          <a:ext cx="404813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29" name="Equação" r:id="rId18" imgW="215640" imgH="177480" progId="Equation.3">
                  <p:embed/>
                </p:oleObj>
              </mc:Choice>
              <mc:Fallback>
                <p:oleObj name="Equação" r:id="rId18" imgW="21564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826" y="1357298"/>
                        <a:ext cx="404813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5" name="Object 11"/>
          <p:cNvGraphicFramePr>
            <a:graphicFrameLocks noChangeAspect="1"/>
          </p:cNvGraphicFramePr>
          <p:nvPr/>
        </p:nvGraphicFramePr>
        <p:xfrm>
          <a:off x="6858016" y="1928802"/>
          <a:ext cx="285750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30" name="Equação" r:id="rId20" imgW="152280" imgH="164880" progId="Equation.3">
                  <p:embed/>
                </p:oleObj>
              </mc:Choice>
              <mc:Fallback>
                <p:oleObj name="Equação" r:id="rId20" imgW="152280" imgH="1648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16" y="1928802"/>
                        <a:ext cx="285750" cy="309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6" name="Object 12"/>
          <p:cNvGraphicFramePr>
            <a:graphicFrameLocks noChangeAspect="1"/>
          </p:cNvGraphicFramePr>
          <p:nvPr/>
        </p:nvGraphicFramePr>
        <p:xfrm>
          <a:off x="7000892" y="2500306"/>
          <a:ext cx="287337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31" name="Equação" r:id="rId22" imgW="152280" imgH="203040" progId="Equation.3">
                  <p:embed/>
                </p:oleObj>
              </mc:Choice>
              <mc:Fallback>
                <p:oleObj name="Equação" r:id="rId22" imgW="152280" imgH="2030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92" y="2500306"/>
                        <a:ext cx="287337" cy="382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7" name="Object 13"/>
          <p:cNvGraphicFramePr>
            <a:graphicFrameLocks noChangeAspect="1"/>
          </p:cNvGraphicFramePr>
          <p:nvPr/>
        </p:nvGraphicFramePr>
        <p:xfrm>
          <a:off x="7143768" y="3143248"/>
          <a:ext cx="309563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32" name="Equação" r:id="rId24" imgW="164880" imgH="177480" progId="Equation.3">
                  <p:embed/>
                </p:oleObj>
              </mc:Choice>
              <mc:Fallback>
                <p:oleObj name="Equação" r:id="rId24" imgW="164880" imgH="177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68" y="3143248"/>
                        <a:ext cx="309563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Botão de acção: retroceder ou anterior 21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Botão de acção: avançar ou seguinte 22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5" name="CaixaDeTexto 24"/>
          <p:cNvSpPr txBox="1"/>
          <p:nvPr/>
        </p:nvSpPr>
        <p:spPr>
          <a:xfrm>
            <a:off x="1214414" y="2143116"/>
            <a:ext cx="4143404" cy="2169825"/>
          </a:xfrm>
          <a:prstGeom prst="rec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Um </a:t>
            </a:r>
            <a:r>
              <a:rPr lang="pt-PT" b="1" dirty="0" smtClean="0">
                <a:latin typeface="Century Gothic" pitchFamily="34" charset="0"/>
              </a:rPr>
              <a:t>número irracional </a:t>
            </a:r>
            <a:r>
              <a:rPr lang="pt-PT" dirty="0" smtClean="0">
                <a:latin typeface="Century Gothic" pitchFamily="34" charset="0"/>
              </a:rPr>
              <a:t>é um número cuja dízima é </a:t>
            </a:r>
            <a:r>
              <a:rPr lang="pt-PT" b="1" dirty="0" smtClean="0">
                <a:latin typeface="Century Gothic" pitchFamily="34" charset="0"/>
              </a:rPr>
              <a:t>infinita não periódica</a:t>
            </a:r>
            <a:r>
              <a:rPr lang="pt-PT" dirty="0" smtClean="0">
                <a:latin typeface="Century Gothic" pitchFamily="34" charset="0"/>
              </a:rPr>
              <a:t>. Não pode ser representado sob a forma de </a:t>
            </a:r>
            <a:r>
              <a:rPr lang="pt-PT" dirty="0" err="1" smtClean="0">
                <a:latin typeface="Century Gothic" pitchFamily="34" charset="0"/>
              </a:rPr>
              <a:t>fração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dirty="0" smtClean="0"/>
          </a:p>
        </p:txBody>
      </p:sp>
      <p:sp>
        <p:nvSpPr>
          <p:cNvPr id="24" name="Rectângulo 23"/>
          <p:cNvSpPr/>
          <p:nvPr/>
        </p:nvSpPr>
        <p:spPr>
          <a:xfrm>
            <a:off x="4857752" y="4786322"/>
            <a:ext cx="4071966" cy="12144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97294" name="Object 14"/>
          <p:cNvGraphicFramePr>
            <a:graphicFrameLocks noChangeAspect="1"/>
          </p:cNvGraphicFramePr>
          <p:nvPr/>
        </p:nvGraphicFramePr>
        <p:xfrm>
          <a:off x="4857752" y="5143512"/>
          <a:ext cx="600079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33" name="Equação" r:id="rId26" imgW="152280" imgH="126720" progId="Equation.3">
                  <p:embed/>
                </p:oleObj>
              </mc:Choice>
              <mc:Fallback>
                <p:oleObj name="Equação" r:id="rId26" imgW="152280" imgH="12672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2" y="5143512"/>
                        <a:ext cx="600079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Conexão recta unidireccional 26"/>
          <p:cNvCxnSpPr/>
          <p:nvPr/>
        </p:nvCxnSpPr>
        <p:spPr>
          <a:xfrm>
            <a:off x="5500694" y="542926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/>
          <p:cNvSpPr txBox="1"/>
          <p:nvPr/>
        </p:nvSpPr>
        <p:spPr>
          <a:xfrm>
            <a:off x="6357950" y="5214950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Lê-se “está contido”</a:t>
            </a:r>
            <a:endParaRPr lang="pt-PT" sz="20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6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3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 animBg="1"/>
      <p:bldP spid="16" grpId="0" animBg="1"/>
      <p:bldP spid="14" grpId="0" animBg="1"/>
      <p:bldP spid="12" grpId="0" animBg="1"/>
      <p:bldP spid="25" grpId="0" animBg="1"/>
      <p:bldP spid="25" grpId="1" animBg="1"/>
      <p:bldP spid="24" grpId="0" animBg="1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14414" y="2143116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</a:t>
            </a:r>
            <a:r>
              <a:rPr lang="pt-PT" sz="2000" b="1" dirty="0" smtClean="0">
                <a:latin typeface="Century Gothic" pitchFamily="34" charset="0"/>
              </a:rPr>
              <a:t>Números reais</a:t>
            </a:r>
            <a:endParaRPr lang="pt-PT" sz="2000" b="1" dirty="0">
              <a:latin typeface="Century Gothic" pitchFamily="34" charset="0"/>
            </a:endParaRPr>
          </a:p>
        </p:txBody>
      </p:sp>
      <p:cxnSp>
        <p:nvCxnSpPr>
          <p:cNvPr id="4" name="Conexão recta unidireccional 3"/>
          <p:cNvCxnSpPr/>
          <p:nvPr/>
        </p:nvCxnSpPr>
        <p:spPr>
          <a:xfrm flipV="1">
            <a:off x="3357553" y="1571612"/>
            <a:ext cx="956555" cy="78581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xão recta unidireccional 4"/>
          <p:cNvCxnSpPr/>
          <p:nvPr/>
        </p:nvCxnSpPr>
        <p:spPr>
          <a:xfrm rot="16200000" flipH="1">
            <a:off x="3321836" y="2393149"/>
            <a:ext cx="847732" cy="77629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4286248" y="3143248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latin typeface="Century Gothic" pitchFamily="34" charset="0"/>
              </a:rPr>
              <a:t>Irracionais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429124" y="1357298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latin typeface="Century Gothic" pitchFamily="34" charset="0"/>
              </a:rPr>
              <a:t>Racionais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715008" y="1357298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 smtClean="0"/>
              <a:t>- </a:t>
            </a:r>
            <a:r>
              <a:rPr lang="pt-PT" dirty="0" smtClean="0">
                <a:solidFill>
                  <a:srgbClr val="2A59A6"/>
                </a:solidFill>
              </a:rPr>
              <a:t>Podem ser representadas por dizimas finitas ou infinitas periódicas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5786446" y="3143248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 smtClean="0"/>
              <a:t>- </a:t>
            </a:r>
            <a:r>
              <a:rPr lang="pt-PT" dirty="0" smtClean="0">
                <a:solidFill>
                  <a:srgbClr val="2A59A6"/>
                </a:solidFill>
              </a:rPr>
              <a:t>Podem ser representadas por dizimas infinitas não periódicas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12" name="Botão de acção: retroceder ou anterior 11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9" grpId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hlinkClick r:id="rId2" action="ppaction://hlinkfile"/>
          </p:cNvPr>
          <p:cNvSpPr txBox="1"/>
          <p:nvPr/>
        </p:nvSpPr>
        <p:spPr>
          <a:xfrm>
            <a:off x="1142976" y="2571744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solidFill>
                  <a:srgbClr val="0070C0"/>
                </a:solidFill>
                <a:latin typeface="Century Gothic" pitchFamily="34" charset="0"/>
                <a:hlinkClick r:id="rId2" action="ppaction://hlinkfile"/>
              </a:rPr>
              <a:t>Tarefa 1+.</a:t>
            </a:r>
            <a:endParaRPr lang="pt-PT" sz="2000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71538" y="214290"/>
            <a:ext cx="7643866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Agora  continua a resolver a tarefa 1. Se tiver dúvidas consulte o </a:t>
            </a:r>
            <a:r>
              <a:rPr lang="pt-PT" sz="2000" dirty="0" err="1" smtClean="0">
                <a:latin typeface="Century Gothic" pitchFamily="34" charset="0"/>
              </a:rPr>
              <a:t>powerpoint</a:t>
            </a:r>
            <a:r>
              <a:rPr lang="pt-PT" sz="2000" dirty="0" smtClean="0">
                <a:latin typeface="Century Gothic" pitchFamily="34" charset="0"/>
              </a:rPr>
              <a:t>.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1538" y="4214818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solidFill>
                  <a:srgbClr val="0070C0"/>
                </a:solidFill>
                <a:latin typeface="Century Gothic" pitchFamily="34" charset="0"/>
                <a:hlinkClick r:id="rId3" action="ppaction://hlinksldjump"/>
              </a:rPr>
              <a:t>Tarefa 1+ Resolução.</a:t>
            </a:r>
            <a:endParaRPr lang="pt-PT" sz="2000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71538" y="1928802"/>
            <a:ext cx="7643866" cy="49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Para acederes à tarefa 1 clica em: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071538" y="3571876"/>
            <a:ext cx="7643866" cy="49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Para consultares a resolução da tarefa 1 clica em: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9" name="Botão de acção: retroceder ou anterior 8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Botão de acção: avançar ou seguinte 9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Botão de acção: início 10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00066" cy="428628"/>
          </a:xfrm>
          <a:prstGeom prst="actionButtonBeginning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28662" y="0"/>
            <a:ext cx="792958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latin typeface="Century Gothic" pitchFamily="34" charset="0"/>
              </a:rPr>
              <a:t>Tarefa 1 </a:t>
            </a:r>
            <a:r>
              <a:rPr lang="pt-PT" sz="2000" baseline="30000" dirty="0" smtClean="0">
                <a:latin typeface="Century Gothic" pitchFamily="34" charset="0"/>
              </a:rPr>
              <a:t>+</a:t>
            </a:r>
            <a:endParaRPr lang="pt-PT" sz="2000" dirty="0" smtClean="0">
              <a:latin typeface="Century Gothic" pitchFamily="34" charset="0"/>
            </a:endParaRPr>
          </a:p>
          <a:p>
            <a:pPr lvl="0"/>
            <a:r>
              <a:rPr lang="pt-PT" sz="2000" dirty="0" smtClean="0">
                <a:latin typeface="Century Gothic" pitchFamily="34" charset="0"/>
              </a:rPr>
              <a:t>Usando a calculadora</a:t>
            </a:r>
          </a:p>
          <a:p>
            <a:pPr lvl="0"/>
            <a:endParaRPr lang="pt-PT" sz="2000" dirty="0" smtClean="0">
              <a:latin typeface="Century Gothic" pitchFamily="34" charset="0"/>
            </a:endParaRPr>
          </a:p>
          <a:p>
            <a:r>
              <a:rPr lang="pt-PT" sz="2000" dirty="0" smtClean="0">
                <a:latin typeface="Century Gothic" pitchFamily="34" charset="0"/>
              </a:rPr>
              <a:t>2.1. Representa por uma </a:t>
            </a:r>
            <a:r>
              <a:rPr lang="pt-PT" sz="2000" b="1" dirty="0" smtClean="0">
                <a:latin typeface="Century Gothic" pitchFamily="34" charset="0"/>
              </a:rPr>
              <a:t>dizima</a:t>
            </a:r>
            <a:r>
              <a:rPr lang="pt-PT" sz="2000" dirty="0" smtClean="0">
                <a:latin typeface="Century Gothic" pitchFamily="34" charset="0"/>
              </a:rPr>
              <a:t> cada um dos números e </a:t>
            </a:r>
            <a:r>
              <a:rPr lang="pt-PT" sz="2000" b="1" dirty="0" smtClean="0">
                <a:latin typeface="Century Gothic" pitchFamily="34" charset="0"/>
              </a:rPr>
              <a:t>classifica-a</a:t>
            </a:r>
            <a:r>
              <a:rPr lang="pt-PT" sz="2000" dirty="0" smtClean="0">
                <a:latin typeface="Century Gothic" pitchFamily="34" charset="0"/>
              </a:rPr>
              <a:t>.</a:t>
            </a:r>
          </a:p>
          <a:p>
            <a:r>
              <a:rPr lang="pt-PT" dirty="0" smtClean="0"/>
              <a:t> </a:t>
            </a:r>
          </a:p>
          <a:p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1071538" y="1835056"/>
            <a:ext cx="6429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a) 						</a:t>
            </a:r>
          </a:p>
          <a:p>
            <a:r>
              <a:rPr lang="pt-PT" dirty="0" smtClean="0">
                <a:latin typeface="Century Gothic" pitchFamily="34" charset="0"/>
              </a:rPr>
              <a:t> 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3357554" y="18350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b) </a:t>
            </a:r>
          </a:p>
        </p:txBody>
      </p:sp>
      <p:sp>
        <p:nvSpPr>
          <p:cNvPr id="5" name="Rectângulo 4"/>
          <p:cNvSpPr/>
          <p:nvPr/>
        </p:nvSpPr>
        <p:spPr>
          <a:xfrm>
            <a:off x="6000760" y="176361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c) 				</a:t>
            </a:r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1071538" y="392567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d) </a:t>
            </a:r>
          </a:p>
        </p:txBody>
      </p:sp>
      <p:sp>
        <p:nvSpPr>
          <p:cNvPr id="7" name="Rectângulo 6"/>
          <p:cNvSpPr/>
          <p:nvPr/>
        </p:nvSpPr>
        <p:spPr>
          <a:xfrm>
            <a:off x="3286116" y="399711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e) 				</a:t>
            </a:r>
            <a:endParaRPr lang="pt-PT" dirty="0"/>
          </a:p>
        </p:txBody>
      </p:sp>
      <p:sp>
        <p:nvSpPr>
          <p:cNvPr id="8" name="Rectângulo 7"/>
          <p:cNvSpPr/>
          <p:nvPr/>
        </p:nvSpPr>
        <p:spPr>
          <a:xfrm>
            <a:off x="5357818" y="392567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	f) </a:t>
            </a:r>
          </a:p>
        </p:txBody>
      </p:sp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61" name="Object 1"/>
          <p:cNvGraphicFramePr>
            <a:graphicFrameLocks noChangeAspect="1"/>
          </p:cNvGraphicFramePr>
          <p:nvPr/>
        </p:nvGraphicFramePr>
        <p:xfrm>
          <a:off x="1500166" y="1835056"/>
          <a:ext cx="428628" cy="627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6" name="Equação" r:id="rId3" imgW="266469" imgH="393359" progId="Equation.3">
                  <p:embed/>
                </p:oleObj>
              </mc:Choice>
              <mc:Fallback>
                <p:oleObj name="Equação" r:id="rId3" imgW="266469" imgH="39335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1835056"/>
                        <a:ext cx="428628" cy="6276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63" name="Object 3"/>
          <p:cNvGraphicFramePr>
            <a:graphicFrameLocks noChangeAspect="1"/>
          </p:cNvGraphicFramePr>
          <p:nvPr/>
        </p:nvGraphicFramePr>
        <p:xfrm>
          <a:off x="3857620" y="1835057"/>
          <a:ext cx="235223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7" name="Equação" r:id="rId5" imgW="139639" imgH="393529" progId="Equation.3">
                  <p:embed/>
                </p:oleObj>
              </mc:Choice>
              <mc:Fallback>
                <p:oleObj name="Equação" r:id="rId5" imgW="139639" imgH="39352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0" y="1835057"/>
                        <a:ext cx="235223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65" name="Object 5"/>
          <p:cNvGraphicFramePr>
            <a:graphicFrameLocks noChangeAspect="1"/>
          </p:cNvGraphicFramePr>
          <p:nvPr/>
        </p:nvGraphicFramePr>
        <p:xfrm>
          <a:off x="6286512" y="1692180"/>
          <a:ext cx="500066" cy="585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8" name="Equação" r:id="rId7" imgW="330057" imgH="393529" progId="Equation.3">
                  <p:embed/>
                </p:oleObj>
              </mc:Choice>
              <mc:Fallback>
                <p:oleObj name="Equação" r:id="rId7" imgW="330057" imgH="393529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12" y="1692180"/>
                        <a:ext cx="500066" cy="5857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67" name="Object 7"/>
          <p:cNvGraphicFramePr>
            <a:graphicFrameLocks noChangeAspect="1"/>
          </p:cNvGraphicFramePr>
          <p:nvPr/>
        </p:nvGraphicFramePr>
        <p:xfrm>
          <a:off x="1428728" y="3925677"/>
          <a:ext cx="357190" cy="6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9" name="Equação" r:id="rId9" imgW="228600" imgH="393480" progId="Equation.3">
                  <p:embed/>
                </p:oleObj>
              </mc:Choice>
              <mc:Fallback>
                <p:oleObj name="Equação" r:id="rId9" imgW="22860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3925677"/>
                        <a:ext cx="357190" cy="61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69" name="Object 9"/>
          <p:cNvGraphicFramePr>
            <a:graphicFrameLocks noChangeAspect="1"/>
          </p:cNvGraphicFramePr>
          <p:nvPr/>
        </p:nvGraphicFramePr>
        <p:xfrm>
          <a:off x="3643306" y="3997115"/>
          <a:ext cx="461370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0" name="Equação" r:id="rId11" imgW="291973" imgH="228501" progId="Equation.3">
                  <p:embed/>
                </p:oleObj>
              </mc:Choice>
              <mc:Fallback>
                <p:oleObj name="Equação" r:id="rId11" imgW="291973" imgH="228501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3997115"/>
                        <a:ext cx="461370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7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71" name="Object 11"/>
          <p:cNvGraphicFramePr>
            <a:graphicFrameLocks noChangeAspect="1"/>
          </p:cNvGraphicFramePr>
          <p:nvPr/>
        </p:nvGraphicFramePr>
        <p:xfrm>
          <a:off x="6572264" y="3925677"/>
          <a:ext cx="571504" cy="350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1" name="Equação" r:id="rId13" imgW="418918" imgH="253890" progId="Equation.3">
                  <p:embed/>
                </p:oleObj>
              </mc:Choice>
              <mc:Fallback>
                <p:oleObj name="Equação" r:id="rId13" imgW="418918" imgH="25389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64" y="3925677"/>
                        <a:ext cx="571504" cy="3506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7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7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7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8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8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8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8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6" name="Object 26"/>
          <p:cNvGraphicFramePr>
            <a:graphicFrameLocks noChangeAspect="1"/>
          </p:cNvGraphicFramePr>
          <p:nvPr/>
        </p:nvGraphicFramePr>
        <p:xfrm>
          <a:off x="1797050" y="1985884"/>
          <a:ext cx="693738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2" name="Equação" r:id="rId15" imgW="431640" imgH="203040" progId="Equation.3">
                  <p:embed/>
                </p:oleObj>
              </mc:Choice>
              <mc:Fallback>
                <p:oleObj name="Equação" r:id="rId15" imgW="431640" imgH="20304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7050" y="1985884"/>
                        <a:ext cx="693738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CaixaDeTexto 43"/>
          <p:cNvSpPr txBox="1"/>
          <p:nvPr/>
        </p:nvSpPr>
        <p:spPr>
          <a:xfrm>
            <a:off x="1142976" y="247799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finita</a:t>
            </a:r>
            <a:endParaRPr lang="pt-PT" dirty="0">
              <a:solidFill>
                <a:srgbClr val="2A59A6"/>
              </a:solidFill>
            </a:endParaRPr>
          </a:p>
        </p:txBody>
      </p:sp>
      <p:graphicFrame>
        <p:nvGraphicFramePr>
          <p:cNvPr id="143387" name="Object 27"/>
          <p:cNvGraphicFramePr>
            <a:graphicFrameLocks noChangeAspect="1"/>
          </p:cNvGraphicFramePr>
          <p:nvPr/>
        </p:nvGraphicFramePr>
        <p:xfrm>
          <a:off x="4071934" y="1977932"/>
          <a:ext cx="812800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3" name="Equação" r:id="rId17" imgW="482400" imgH="203040" progId="Equation.3">
                  <p:embed/>
                </p:oleObj>
              </mc:Choice>
              <mc:Fallback>
                <p:oleObj name="Equação" r:id="rId17" imgW="482400" imgH="20304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4" y="1977932"/>
                        <a:ext cx="812800" cy="331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CaixaDeTexto 45"/>
          <p:cNvSpPr txBox="1"/>
          <p:nvPr/>
        </p:nvSpPr>
        <p:spPr>
          <a:xfrm>
            <a:off x="3857620" y="247799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finita</a:t>
            </a:r>
            <a:endParaRPr lang="pt-PT" dirty="0">
              <a:solidFill>
                <a:srgbClr val="2A59A6"/>
              </a:solidFill>
            </a:endParaRPr>
          </a:p>
        </p:txBody>
      </p:sp>
      <p:graphicFrame>
        <p:nvGraphicFramePr>
          <p:cNvPr id="143388" name="Object 28"/>
          <p:cNvGraphicFramePr>
            <a:graphicFrameLocks noChangeAspect="1"/>
          </p:cNvGraphicFramePr>
          <p:nvPr/>
        </p:nvGraphicFramePr>
        <p:xfrm>
          <a:off x="6786578" y="1835056"/>
          <a:ext cx="82708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4" name="Equação" r:id="rId19" imgW="545760" imgH="203040" progId="Equation.3">
                  <p:embed/>
                </p:oleObj>
              </mc:Choice>
              <mc:Fallback>
                <p:oleObj name="Equação" r:id="rId19" imgW="545760" imgH="20304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578" y="1835056"/>
                        <a:ext cx="827087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CaixaDeTexto 47"/>
          <p:cNvSpPr txBox="1"/>
          <p:nvPr/>
        </p:nvSpPr>
        <p:spPr>
          <a:xfrm>
            <a:off x="6286512" y="233512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49" name="CaixaDeTexto 48"/>
          <p:cNvSpPr txBox="1"/>
          <p:nvPr/>
        </p:nvSpPr>
        <p:spPr>
          <a:xfrm>
            <a:off x="1000100" y="4568619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3929058" y="4425743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não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1" name="CaixaDeTexto 50"/>
          <p:cNvSpPr txBox="1"/>
          <p:nvPr/>
        </p:nvSpPr>
        <p:spPr>
          <a:xfrm>
            <a:off x="6357950" y="4497181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finita</a:t>
            </a:r>
            <a:endParaRPr lang="pt-PT" dirty="0">
              <a:solidFill>
                <a:srgbClr val="2A59A6"/>
              </a:solidFill>
            </a:endParaRPr>
          </a:p>
        </p:txBody>
      </p:sp>
      <p:graphicFrame>
        <p:nvGraphicFramePr>
          <p:cNvPr id="143389" name="Object 29"/>
          <p:cNvGraphicFramePr>
            <a:graphicFrameLocks noChangeAspect="1"/>
          </p:cNvGraphicFramePr>
          <p:nvPr/>
        </p:nvGraphicFramePr>
        <p:xfrm>
          <a:off x="1809736" y="4068553"/>
          <a:ext cx="83343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5" name="Equação" r:id="rId21" imgW="533160" imgH="203040" progId="Equation.3">
                  <p:embed/>
                </p:oleObj>
              </mc:Choice>
              <mc:Fallback>
                <p:oleObj name="Equação" r:id="rId21" imgW="533160" imgH="20304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36" y="4068553"/>
                        <a:ext cx="833438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0" name="Object 30"/>
          <p:cNvGraphicFramePr>
            <a:graphicFrameLocks noChangeAspect="1"/>
          </p:cNvGraphicFramePr>
          <p:nvPr/>
        </p:nvGraphicFramePr>
        <p:xfrm>
          <a:off x="4046538" y="4036809"/>
          <a:ext cx="1687512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6" name="Equação" r:id="rId23" imgW="1066680" imgH="203040" progId="Equation.3">
                  <p:embed/>
                </p:oleObj>
              </mc:Choice>
              <mc:Fallback>
                <p:oleObj name="Equação" r:id="rId23" imgW="1066680" imgH="20304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6538" y="4036809"/>
                        <a:ext cx="1687512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1" name="Object 31"/>
          <p:cNvGraphicFramePr>
            <a:graphicFrameLocks noChangeAspect="1"/>
          </p:cNvGraphicFramePr>
          <p:nvPr/>
        </p:nvGraphicFramePr>
        <p:xfrm>
          <a:off x="7267575" y="3960609"/>
          <a:ext cx="466725" cy="28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7" name="Equação" r:id="rId25" imgW="342720" imgH="203040" progId="Equation.3">
                  <p:embed/>
                </p:oleObj>
              </mc:Choice>
              <mc:Fallback>
                <p:oleObj name="Equação" r:id="rId25" imgW="342720" imgH="20304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7575" y="3960609"/>
                        <a:ext cx="466725" cy="280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CaixaDeTexto 68"/>
          <p:cNvSpPr txBox="1"/>
          <p:nvPr/>
        </p:nvSpPr>
        <p:spPr>
          <a:xfrm>
            <a:off x="2643174" y="135729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Resolução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70" name="Botão de acção: retroceder ou anterior 69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1" name="Botão de acção: avançar ou seguinte 70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43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43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3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43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43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43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8" grpId="0"/>
      <p:bldP spid="49" grpId="0"/>
      <p:bldP spid="50" grpId="0"/>
      <p:bldP spid="51" grpId="0"/>
      <p:bldP spid="6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>
          <a:xfrm>
            <a:off x="1071538" y="78579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g) 				</a:t>
            </a:r>
            <a:endParaRPr lang="pt-PT" dirty="0"/>
          </a:p>
        </p:txBody>
      </p:sp>
      <p:sp>
        <p:nvSpPr>
          <p:cNvPr id="10" name="Rectângulo 9"/>
          <p:cNvSpPr/>
          <p:nvPr/>
        </p:nvSpPr>
        <p:spPr>
          <a:xfrm>
            <a:off x="2786050" y="9286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	h) 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215074" y="9286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i) 				</a:t>
            </a:r>
            <a:endParaRPr lang="pt-PT" dirty="0"/>
          </a:p>
        </p:txBody>
      </p:sp>
      <p:sp>
        <p:nvSpPr>
          <p:cNvPr id="12" name="Rectângulo 11"/>
          <p:cNvSpPr/>
          <p:nvPr/>
        </p:nvSpPr>
        <p:spPr>
          <a:xfrm>
            <a:off x="357158" y="25717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	j) 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4572000" y="24288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l) 				</a:t>
            </a:r>
            <a:endParaRPr lang="pt-PT" dirty="0"/>
          </a:p>
        </p:txBody>
      </p:sp>
      <p:sp>
        <p:nvSpPr>
          <p:cNvPr id="14" name="Rectângulo 13"/>
          <p:cNvSpPr/>
          <p:nvPr/>
        </p:nvSpPr>
        <p:spPr>
          <a:xfrm>
            <a:off x="285720" y="435769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	m) </a:t>
            </a:r>
          </a:p>
        </p:txBody>
      </p:sp>
      <p:sp>
        <p:nvSpPr>
          <p:cNvPr id="15" name="Rectângulo 14"/>
          <p:cNvSpPr/>
          <p:nvPr/>
        </p:nvSpPr>
        <p:spPr>
          <a:xfrm>
            <a:off x="4500562" y="4000504"/>
            <a:ext cx="474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n) </a:t>
            </a:r>
            <a:endParaRPr lang="pt-PT" dirty="0"/>
          </a:p>
        </p:txBody>
      </p:sp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7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7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73" name="Object 13"/>
          <p:cNvGraphicFramePr>
            <a:graphicFrameLocks noChangeAspect="1"/>
          </p:cNvGraphicFramePr>
          <p:nvPr/>
        </p:nvGraphicFramePr>
        <p:xfrm>
          <a:off x="1489960" y="642918"/>
          <a:ext cx="367395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64" name="Equação" r:id="rId3" imgW="203112" imgH="393529" progId="Equation.3">
                  <p:embed/>
                </p:oleObj>
              </mc:Choice>
              <mc:Fallback>
                <p:oleObj name="Equação" r:id="rId3" imgW="203112" imgH="393529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9960" y="642918"/>
                        <a:ext cx="367395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7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75" name="Object 15"/>
          <p:cNvGraphicFramePr>
            <a:graphicFrameLocks noChangeAspect="1"/>
          </p:cNvGraphicFramePr>
          <p:nvPr/>
        </p:nvGraphicFramePr>
        <p:xfrm>
          <a:off x="3995735" y="745416"/>
          <a:ext cx="361951" cy="645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65" name="Equação" r:id="rId5" imgW="215713" imgH="393359" progId="Equation.3">
                  <p:embed/>
                </p:oleObj>
              </mc:Choice>
              <mc:Fallback>
                <p:oleObj name="Equação" r:id="rId5" imgW="215713" imgH="393359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5" y="745416"/>
                        <a:ext cx="361951" cy="6452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7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77" name="Object 17"/>
          <p:cNvGraphicFramePr>
            <a:graphicFrameLocks noChangeAspect="1"/>
          </p:cNvGraphicFramePr>
          <p:nvPr/>
        </p:nvGraphicFramePr>
        <p:xfrm>
          <a:off x="6500826" y="673978"/>
          <a:ext cx="361951" cy="645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66" name="Equação" r:id="rId7" imgW="215713" imgH="393359" progId="Equation.3">
                  <p:embed/>
                </p:oleObj>
              </mc:Choice>
              <mc:Fallback>
                <p:oleObj name="Equação" r:id="rId7" imgW="215713" imgH="393359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826" y="673978"/>
                        <a:ext cx="361951" cy="6452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79" name="Object 19"/>
          <p:cNvGraphicFramePr>
            <a:graphicFrameLocks noChangeAspect="1"/>
          </p:cNvGraphicFramePr>
          <p:nvPr/>
        </p:nvGraphicFramePr>
        <p:xfrm>
          <a:off x="1571604" y="2571744"/>
          <a:ext cx="565551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67" name="Equação" r:id="rId9" imgW="355446" imgH="228501" progId="Equation.3">
                  <p:embed/>
                </p:oleObj>
              </mc:Choice>
              <mc:Fallback>
                <p:oleObj name="Equação" r:id="rId9" imgW="355446" imgH="228501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2571744"/>
                        <a:ext cx="565551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81" name="Object 21"/>
          <p:cNvGraphicFramePr>
            <a:graphicFrameLocks noChangeAspect="1"/>
          </p:cNvGraphicFramePr>
          <p:nvPr/>
        </p:nvGraphicFramePr>
        <p:xfrm>
          <a:off x="4891095" y="2428868"/>
          <a:ext cx="403303" cy="533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68" name="Equação" r:id="rId11" imgW="291973" imgH="393529" progId="Equation.3">
                  <p:embed/>
                </p:oleObj>
              </mc:Choice>
              <mc:Fallback>
                <p:oleObj name="Equação" r:id="rId11" imgW="291973" imgH="393529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1095" y="2428868"/>
                        <a:ext cx="403303" cy="5334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83" name="Object 23"/>
          <p:cNvGraphicFramePr>
            <a:graphicFrameLocks noChangeAspect="1"/>
          </p:cNvGraphicFramePr>
          <p:nvPr/>
        </p:nvGraphicFramePr>
        <p:xfrm>
          <a:off x="1643042" y="4214818"/>
          <a:ext cx="357190" cy="665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69" name="Equação" r:id="rId13" imgW="203112" imgH="393529" progId="Equation.3">
                  <p:embed/>
                </p:oleObj>
              </mc:Choice>
              <mc:Fallback>
                <p:oleObj name="Equação" r:id="rId13" imgW="203112" imgH="393529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4214818"/>
                        <a:ext cx="357190" cy="6656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85" name="Object 25"/>
          <p:cNvGraphicFramePr>
            <a:graphicFrameLocks noChangeAspect="1"/>
          </p:cNvGraphicFramePr>
          <p:nvPr/>
        </p:nvGraphicFramePr>
        <p:xfrm>
          <a:off x="4843464" y="3857628"/>
          <a:ext cx="442916" cy="73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70" name="Equação" r:id="rId15" imgW="253890" imgH="431613" progId="Equation.3">
                  <p:embed/>
                </p:oleObj>
              </mc:Choice>
              <mc:Fallback>
                <p:oleObj name="Equação" r:id="rId15" imgW="253890" imgH="431613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3464" y="3857628"/>
                        <a:ext cx="442916" cy="7381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CaixaDeTexto 51"/>
          <p:cNvSpPr txBox="1"/>
          <p:nvPr/>
        </p:nvSpPr>
        <p:spPr>
          <a:xfrm>
            <a:off x="1000100" y="142873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3" name="CaixaDeTexto 52"/>
          <p:cNvSpPr txBox="1"/>
          <p:nvPr/>
        </p:nvSpPr>
        <p:spPr>
          <a:xfrm>
            <a:off x="3714744" y="142873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4" name="CaixaDeTexto 53"/>
          <p:cNvSpPr txBox="1"/>
          <p:nvPr/>
        </p:nvSpPr>
        <p:spPr>
          <a:xfrm>
            <a:off x="6429388" y="135729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5" name="CaixaDeTexto 54"/>
          <p:cNvSpPr txBox="1"/>
          <p:nvPr/>
        </p:nvSpPr>
        <p:spPr>
          <a:xfrm>
            <a:off x="1357290" y="321468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não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6" name="CaixaDeTexto 55"/>
          <p:cNvSpPr txBox="1"/>
          <p:nvPr/>
        </p:nvSpPr>
        <p:spPr>
          <a:xfrm>
            <a:off x="4214810" y="307181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7" name="CaixaDeTexto 56"/>
          <p:cNvSpPr txBox="1"/>
          <p:nvPr/>
        </p:nvSpPr>
        <p:spPr>
          <a:xfrm>
            <a:off x="1285852" y="507207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não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8" name="CaixaDeTexto 57"/>
          <p:cNvSpPr txBox="1"/>
          <p:nvPr/>
        </p:nvSpPr>
        <p:spPr>
          <a:xfrm>
            <a:off x="4572000" y="450057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não periódica</a:t>
            </a:r>
            <a:endParaRPr lang="pt-PT" dirty="0">
              <a:solidFill>
                <a:srgbClr val="2A59A6"/>
              </a:solidFill>
            </a:endParaRPr>
          </a:p>
        </p:txBody>
      </p:sp>
      <p:graphicFrame>
        <p:nvGraphicFramePr>
          <p:cNvPr id="143392" name="Object 32"/>
          <p:cNvGraphicFramePr>
            <a:graphicFrameLocks noChangeAspect="1"/>
          </p:cNvGraphicFramePr>
          <p:nvPr/>
        </p:nvGraphicFramePr>
        <p:xfrm>
          <a:off x="1874824" y="785794"/>
          <a:ext cx="1233756" cy="377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71" name="Equação" r:id="rId17" imgW="596880" imgH="203040" progId="Equation.3">
                  <p:embed/>
                </p:oleObj>
              </mc:Choice>
              <mc:Fallback>
                <p:oleObj name="Equação" r:id="rId17" imgW="596880" imgH="20304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24" y="785794"/>
                        <a:ext cx="1233756" cy="3778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3" name="Object 33"/>
          <p:cNvGraphicFramePr>
            <a:graphicFrameLocks noChangeAspect="1"/>
          </p:cNvGraphicFramePr>
          <p:nvPr/>
        </p:nvGraphicFramePr>
        <p:xfrm>
          <a:off x="4343405" y="928670"/>
          <a:ext cx="871537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72" name="Equação" r:id="rId19" imgW="520560" imgH="203040" progId="Equation.3">
                  <p:embed/>
                </p:oleObj>
              </mc:Choice>
              <mc:Fallback>
                <p:oleObj name="Equação" r:id="rId19" imgW="520560" imgH="20304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5" y="928670"/>
                        <a:ext cx="871537" cy="331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4" name="Object 34"/>
          <p:cNvGraphicFramePr>
            <a:graphicFrameLocks noChangeAspect="1"/>
          </p:cNvGraphicFramePr>
          <p:nvPr/>
        </p:nvGraphicFramePr>
        <p:xfrm>
          <a:off x="6870722" y="798492"/>
          <a:ext cx="915988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73" name="Equação" r:id="rId21" imgW="545760" imgH="203040" progId="Equation.3">
                  <p:embed/>
                </p:oleObj>
              </mc:Choice>
              <mc:Fallback>
                <p:oleObj name="Equação" r:id="rId21" imgW="545760" imgH="20304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0722" y="798492"/>
                        <a:ext cx="915988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5" name="Object 35"/>
          <p:cNvGraphicFramePr>
            <a:graphicFrameLocks noChangeAspect="1"/>
          </p:cNvGraphicFramePr>
          <p:nvPr/>
        </p:nvGraphicFramePr>
        <p:xfrm>
          <a:off x="2143108" y="2571744"/>
          <a:ext cx="1836738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74" name="Equação" r:id="rId23" imgW="1155600" imgH="203040" progId="Equation.3">
                  <p:embed/>
                </p:oleObj>
              </mc:Choice>
              <mc:Fallback>
                <p:oleObj name="Equação" r:id="rId23" imgW="1155600" imgH="20304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2571744"/>
                        <a:ext cx="1836738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6" name="Object 36"/>
          <p:cNvGraphicFramePr>
            <a:graphicFrameLocks noChangeAspect="1"/>
          </p:cNvGraphicFramePr>
          <p:nvPr/>
        </p:nvGraphicFramePr>
        <p:xfrm>
          <a:off x="5391161" y="2500306"/>
          <a:ext cx="823913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75" name="Equação" r:id="rId25" imgW="596880" imgH="203040" progId="Equation.3">
                  <p:embed/>
                </p:oleObj>
              </mc:Choice>
              <mc:Fallback>
                <p:oleObj name="Equação" r:id="rId25" imgW="596880" imgH="20304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1161" y="2500306"/>
                        <a:ext cx="823913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7" name="Object 37"/>
          <p:cNvGraphicFramePr>
            <a:graphicFrameLocks noChangeAspect="1"/>
          </p:cNvGraphicFramePr>
          <p:nvPr/>
        </p:nvGraphicFramePr>
        <p:xfrm>
          <a:off x="1928794" y="4357694"/>
          <a:ext cx="1830388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76" name="Equação" r:id="rId27" imgW="1041120" imgH="203040" progId="Equation.3">
                  <p:embed/>
                </p:oleObj>
              </mc:Choice>
              <mc:Fallback>
                <p:oleObj name="Equação" r:id="rId27" imgW="1041120" imgH="20304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794" y="4357694"/>
                        <a:ext cx="1830388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1035" name="Object 27"/>
          <p:cNvGraphicFramePr>
            <a:graphicFrameLocks noChangeAspect="1"/>
          </p:cNvGraphicFramePr>
          <p:nvPr/>
        </p:nvGraphicFramePr>
        <p:xfrm>
          <a:off x="5357817" y="4000504"/>
          <a:ext cx="1953923" cy="339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77" name="Equação" r:id="rId29" imgW="1143000" imgH="203040" progId="Equation.3">
                  <p:embed/>
                </p:oleObj>
              </mc:Choice>
              <mc:Fallback>
                <p:oleObj name="Equação" r:id="rId29" imgW="1143000" imgH="20304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7" y="4000504"/>
                        <a:ext cx="1953923" cy="3397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Botão de acção: retroceder ou anterior 68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0" name="Botão de acção: avançar ou seguinte 69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3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433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43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143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43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17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071538" y="1000108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saberes mais clica em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0100" y="1643050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voltares atrás clica em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1538" y="2214554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continuar clica em</a:t>
            </a:r>
            <a:endParaRPr lang="pt-PT" sz="2000" dirty="0">
              <a:latin typeface="Century Gothic" pitchFamily="34" charset="0"/>
            </a:endParaRPr>
          </a:p>
        </p:txBody>
      </p:sp>
      <p:pic>
        <p:nvPicPr>
          <p:cNvPr id="8" name="Imagem 7" descr="moch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428604"/>
            <a:ext cx="704850" cy="97155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1071538" y="4857760"/>
            <a:ext cx="4786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confirmares a solução clica em</a:t>
            </a:r>
            <a:endParaRPr lang="pt-PT" sz="2000" dirty="0">
              <a:latin typeface="Century Gothic" pitchFamily="34" charset="0"/>
            </a:endParaRPr>
          </a:p>
        </p:txBody>
      </p:sp>
      <p:pic>
        <p:nvPicPr>
          <p:cNvPr id="14" name="Imagem 13" descr="livr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4929198"/>
            <a:ext cx="796290" cy="918210"/>
          </a:xfrm>
          <a:prstGeom prst="rect">
            <a:avLst/>
          </a:prstGeom>
        </p:spPr>
      </p:pic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1143000"/>
          </a:xfrm>
        </p:spPr>
        <p:txBody>
          <a:bodyPr/>
          <a:lstStyle/>
          <a:p>
            <a:r>
              <a:rPr lang="pt-PT" dirty="0" smtClean="0"/>
              <a:t>Instruções</a:t>
            </a:r>
            <a:endParaRPr lang="pt-PT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1142976" y="3714752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reveres matérias clica em</a:t>
            </a:r>
            <a:endParaRPr lang="pt-PT" sz="2000" dirty="0">
              <a:latin typeface="Century Gothic" pitchFamily="34" charset="0"/>
            </a:endParaRPr>
          </a:p>
        </p:txBody>
      </p:sp>
      <p:pic>
        <p:nvPicPr>
          <p:cNvPr id="19" name="Imagem 18" descr="revisõ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286124"/>
            <a:ext cx="1152525" cy="1533525"/>
          </a:xfrm>
          <a:prstGeom prst="rect">
            <a:avLst/>
          </a:prstGeom>
        </p:spPr>
      </p:pic>
      <p:sp>
        <p:nvSpPr>
          <p:cNvPr id="24" name="Botão de acção: avançar ou seguinte 23">
            <a:hlinkClick r:id="" action="ppaction://hlinkshowjump?jump=nextslide" highlightClick="1"/>
          </p:cNvPr>
          <p:cNvSpPr/>
          <p:nvPr/>
        </p:nvSpPr>
        <p:spPr>
          <a:xfrm>
            <a:off x="4857752" y="2285992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5" name="Botão de acção: retroceder ou anterior 24">
            <a:hlinkClick r:id="" action="ppaction://hlinkshowjump?jump=previousslide" highlightClick="1"/>
          </p:cNvPr>
          <p:cNvSpPr/>
          <p:nvPr/>
        </p:nvSpPr>
        <p:spPr>
          <a:xfrm>
            <a:off x="4786314" y="1714488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8" name="Botão de acção: início 27">
            <a:hlinkClick r:id="" action="ppaction://hlinkshowjump?jump=firstslide" highlightClick="1"/>
          </p:cNvPr>
          <p:cNvSpPr/>
          <p:nvPr/>
        </p:nvSpPr>
        <p:spPr>
          <a:xfrm>
            <a:off x="4714876" y="2928934"/>
            <a:ext cx="500066" cy="428628"/>
          </a:xfrm>
          <a:prstGeom prst="actionButtonBeginning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9" name="CaixaDeTexto 28"/>
          <p:cNvSpPr txBox="1"/>
          <p:nvPr/>
        </p:nvSpPr>
        <p:spPr>
          <a:xfrm>
            <a:off x="1071538" y="3000372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Regressar à página 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21" name="Botão de acção: home 20">
            <a:hlinkClick r:id="" action="ppaction://hlinkshowjump?jump=firstslide" highlightClick="1"/>
          </p:cNvPr>
          <p:cNvSpPr/>
          <p:nvPr/>
        </p:nvSpPr>
        <p:spPr>
          <a:xfrm>
            <a:off x="5214942" y="5715016"/>
            <a:ext cx="500066" cy="928694"/>
          </a:xfrm>
          <a:prstGeom prst="actionButtonHom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Botão de acção: retroceder ou anterior 21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Botão de acção: avançar ou seguinte 22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" name="CaixaDeTexto 26"/>
          <p:cNvSpPr txBox="1"/>
          <p:nvPr/>
        </p:nvSpPr>
        <p:spPr>
          <a:xfrm>
            <a:off x="1071538" y="5500702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Para regressares ao início do capitulo – Números Reais</a:t>
            </a:r>
            <a:endParaRPr lang="pt-PT" sz="20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071538" y="357166"/>
            <a:ext cx="7643866" cy="870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2.2. Relativamente às dízimas infinitas periódicas, indica o seu período. 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42976" y="150017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c) 				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3643306" y="12858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d) </a:t>
            </a:r>
          </a:p>
        </p:txBody>
      </p:sp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1428728" y="1428736"/>
          <a:ext cx="500066" cy="585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0" name="Equação" r:id="rId3" imgW="330057" imgH="393529" progId="Equation.3">
                  <p:embed/>
                </p:oleObj>
              </mc:Choice>
              <mc:Fallback>
                <p:oleObj name="Equação" r:id="rId3" imgW="330057" imgH="39352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1428736"/>
                        <a:ext cx="500066" cy="5857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4000496" y="1285860"/>
          <a:ext cx="357190" cy="6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1" name="Equação" r:id="rId5" imgW="228600" imgH="393480" progId="Equation.3">
                  <p:embed/>
                </p:oleObj>
              </mc:Choice>
              <mc:Fallback>
                <p:oleObj name="Equação" r:id="rId5" imgW="2286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96" y="1285860"/>
                        <a:ext cx="357190" cy="61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8"/>
          <p:cNvGraphicFramePr>
            <a:graphicFrameLocks noChangeAspect="1"/>
          </p:cNvGraphicFramePr>
          <p:nvPr/>
        </p:nvGraphicFramePr>
        <p:xfrm>
          <a:off x="1928794" y="1571612"/>
          <a:ext cx="82708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2" name="Equação" r:id="rId7" imgW="545760" imgH="203040" progId="Equation.3">
                  <p:embed/>
                </p:oleObj>
              </mc:Choice>
              <mc:Fallback>
                <p:oleObj name="Equação" r:id="rId7" imgW="54576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794" y="1571612"/>
                        <a:ext cx="827087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aixaDeTexto 17"/>
          <p:cNvSpPr txBox="1"/>
          <p:nvPr/>
        </p:nvSpPr>
        <p:spPr>
          <a:xfrm>
            <a:off x="1142976" y="250030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7030A0"/>
                </a:solidFill>
              </a:rPr>
              <a:t>Período 8</a:t>
            </a:r>
            <a:endParaRPr lang="pt-PT" dirty="0">
              <a:solidFill>
                <a:srgbClr val="7030A0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3571868" y="192880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graphicFrame>
        <p:nvGraphicFramePr>
          <p:cNvPr id="22" name="Object 29"/>
          <p:cNvGraphicFramePr>
            <a:graphicFrameLocks noChangeAspect="1"/>
          </p:cNvGraphicFramePr>
          <p:nvPr/>
        </p:nvGraphicFramePr>
        <p:xfrm>
          <a:off x="4357686" y="1428736"/>
          <a:ext cx="83343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3" name="Equação" r:id="rId9" imgW="533160" imgH="203040" progId="Equation.3">
                  <p:embed/>
                </p:oleObj>
              </mc:Choice>
              <mc:Fallback>
                <p:oleObj name="Equação" r:id="rId9" imgW="533160" imgH="203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6" y="1428736"/>
                        <a:ext cx="833438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CaixaDeTexto 46"/>
          <p:cNvSpPr txBox="1"/>
          <p:nvPr/>
        </p:nvSpPr>
        <p:spPr>
          <a:xfrm>
            <a:off x="1000100" y="214311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48" name="CaixaDeTexto 47"/>
          <p:cNvSpPr txBox="1"/>
          <p:nvPr/>
        </p:nvSpPr>
        <p:spPr>
          <a:xfrm>
            <a:off x="3857620" y="235743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7030A0"/>
                </a:solidFill>
              </a:rPr>
              <a:t>Período 18</a:t>
            </a:r>
            <a:endParaRPr lang="pt-PT" dirty="0">
              <a:solidFill>
                <a:srgbClr val="7030A0"/>
              </a:solidFill>
            </a:endParaRPr>
          </a:p>
        </p:txBody>
      </p:sp>
      <p:sp>
        <p:nvSpPr>
          <p:cNvPr id="49" name="Rectângulo 48"/>
          <p:cNvSpPr/>
          <p:nvPr/>
        </p:nvSpPr>
        <p:spPr>
          <a:xfrm>
            <a:off x="6286544" y="12858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g) 				</a:t>
            </a:r>
            <a:endParaRPr lang="pt-PT" dirty="0"/>
          </a:p>
        </p:txBody>
      </p:sp>
      <p:sp>
        <p:nvSpPr>
          <p:cNvPr id="50" name="Rectângulo 49"/>
          <p:cNvSpPr/>
          <p:nvPr/>
        </p:nvSpPr>
        <p:spPr>
          <a:xfrm>
            <a:off x="3714744" y="341685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i) 				</a:t>
            </a:r>
            <a:endParaRPr lang="pt-PT" dirty="0"/>
          </a:p>
        </p:txBody>
      </p:sp>
      <p:sp>
        <p:nvSpPr>
          <p:cNvPr id="51" name="Rectângulo 50"/>
          <p:cNvSpPr/>
          <p:nvPr/>
        </p:nvSpPr>
        <p:spPr>
          <a:xfrm>
            <a:off x="6929486" y="313110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l) 				</a:t>
            </a:r>
            <a:endParaRPr lang="pt-PT" dirty="0"/>
          </a:p>
        </p:txBody>
      </p:sp>
      <p:graphicFrame>
        <p:nvGraphicFramePr>
          <p:cNvPr id="52" name="Object 13"/>
          <p:cNvGraphicFramePr>
            <a:graphicFrameLocks noChangeAspect="1"/>
          </p:cNvGraphicFramePr>
          <p:nvPr/>
        </p:nvGraphicFramePr>
        <p:xfrm>
          <a:off x="6704966" y="1142984"/>
          <a:ext cx="367395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4" name="Equação" r:id="rId11" imgW="203112" imgH="393529" progId="Equation.3">
                  <p:embed/>
                </p:oleObj>
              </mc:Choice>
              <mc:Fallback>
                <p:oleObj name="Equação" r:id="rId11" imgW="203112" imgH="393529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4966" y="1142984"/>
                        <a:ext cx="367395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15"/>
          <p:cNvGraphicFramePr>
            <a:graphicFrameLocks noChangeAspect="1"/>
          </p:cNvGraphicFramePr>
          <p:nvPr/>
        </p:nvGraphicFramePr>
        <p:xfrm>
          <a:off x="1495405" y="3233604"/>
          <a:ext cx="361951" cy="645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5" name="Equação" r:id="rId13" imgW="215713" imgH="393359" progId="Equation.3">
                  <p:embed/>
                </p:oleObj>
              </mc:Choice>
              <mc:Fallback>
                <p:oleObj name="Equação" r:id="rId13" imgW="215713" imgH="393359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5405" y="3233604"/>
                        <a:ext cx="361951" cy="6452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17"/>
          <p:cNvGraphicFramePr>
            <a:graphicFrameLocks noChangeAspect="1"/>
          </p:cNvGraphicFramePr>
          <p:nvPr/>
        </p:nvGraphicFramePr>
        <p:xfrm>
          <a:off x="4000496" y="3162166"/>
          <a:ext cx="361951" cy="645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6" name="Equação" r:id="rId15" imgW="215713" imgH="393359" progId="Equation.3">
                  <p:embed/>
                </p:oleObj>
              </mc:Choice>
              <mc:Fallback>
                <p:oleObj name="Equação" r:id="rId15" imgW="215713" imgH="393359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96" y="3162166"/>
                        <a:ext cx="361951" cy="6452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21"/>
          <p:cNvGraphicFramePr>
            <a:graphicFrameLocks noChangeAspect="1"/>
          </p:cNvGraphicFramePr>
          <p:nvPr/>
        </p:nvGraphicFramePr>
        <p:xfrm>
          <a:off x="7248581" y="3131106"/>
          <a:ext cx="403303" cy="533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7" name="Equação" r:id="rId17" imgW="291973" imgH="393529" progId="Equation.3">
                  <p:embed/>
                </p:oleObj>
              </mc:Choice>
              <mc:Fallback>
                <p:oleObj name="Equação" r:id="rId17" imgW="291973" imgH="393529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8581" y="3131106"/>
                        <a:ext cx="403303" cy="5334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CaixaDeTexto 55"/>
          <p:cNvSpPr txBox="1"/>
          <p:nvPr/>
        </p:nvSpPr>
        <p:spPr>
          <a:xfrm>
            <a:off x="6215106" y="192880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7" name="CaixaDeTexto 56"/>
          <p:cNvSpPr txBox="1"/>
          <p:nvPr/>
        </p:nvSpPr>
        <p:spPr>
          <a:xfrm>
            <a:off x="1214414" y="391692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8" name="CaixaDeTexto 57"/>
          <p:cNvSpPr txBox="1"/>
          <p:nvPr/>
        </p:nvSpPr>
        <p:spPr>
          <a:xfrm>
            <a:off x="3929058" y="384548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9" name="CaixaDeTexto 58"/>
          <p:cNvSpPr txBox="1"/>
          <p:nvPr/>
        </p:nvSpPr>
        <p:spPr>
          <a:xfrm>
            <a:off x="6572296" y="377404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graphicFrame>
        <p:nvGraphicFramePr>
          <p:cNvPr id="60" name="Object 32"/>
          <p:cNvGraphicFramePr>
            <a:graphicFrameLocks noChangeAspect="1"/>
          </p:cNvGraphicFramePr>
          <p:nvPr/>
        </p:nvGraphicFramePr>
        <p:xfrm>
          <a:off x="7089830" y="1285860"/>
          <a:ext cx="1233756" cy="377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8" name="Equação" r:id="rId19" imgW="596880" imgH="203040" progId="Equation.3">
                  <p:embed/>
                </p:oleObj>
              </mc:Choice>
              <mc:Fallback>
                <p:oleObj name="Equação" r:id="rId19" imgW="596880" imgH="20304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9830" y="1285860"/>
                        <a:ext cx="1233756" cy="3778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33"/>
          <p:cNvGraphicFramePr>
            <a:graphicFrameLocks noChangeAspect="1"/>
          </p:cNvGraphicFramePr>
          <p:nvPr/>
        </p:nvGraphicFramePr>
        <p:xfrm>
          <a:off x="1843075" y="3416858"/>
          <a:ext cx="871537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9" name="Equação" r:id="rId21" imgW="520560" imgH="203040" progId="Equation.3">
                  <p:embed/>
                </p:oleObj>
              </mc:Choice>
              <mc:Fallback>
                <p:oleObj name="Equação" r:id="rId21" imgW="520560" imgH="20304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3075" y="3416858"/>
                        <a:ext cx="871537" cy="331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34"/>
          <p:cNvGraphicFramePr>
            <a:graphicFrameLocks noChangeAspect="1"/>
          </p:cNvGraphicFramePr>
          <p:nvPr/>
        </p:nvGraphicFramePr>
        <p:xfrm>
          <a:off x="4370392" y="3286680"/>
          <a:ext cx="915988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100" name="Equação" r:id="rId23" imgW="545760" imgH="203040" progId="Equation.3">
                  <p:embed/>
                </p:oleObj>
              </mc:Choice>
              <mc:Fallback>
                <p:oleObj name="Equação" r:id="rId23" imgW="545760" imgH="20304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0392" y="3286680"/>
                        <a:ext cx="915988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36"/>
          <p:cNvGraphicFramePr>
            <a:graphicFrameLocks noChangeAspect="1"/>
          </p:cNvGraphicFramePr>
          <p:nvPr/>
        </p:nvGraphicFramePr>
        <p:xfrm>
          <a:off x="7748647" y="3202544"/>
          <a:ext cx="823913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101" name="Equação" r:id="rId25" imgW="596880" imgH="203040" progId="Equation.3">
                  <p:embed/>
                </p:oleObj>
              </mc:Choice>
              <mc:Fallback>
                <p:oleObj name="Equação" r:id="rId25" imgW="596880" imgH="20304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8647" y="3202544"/>
                        <a:ext cx="823913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CaixaDeTexto 63"/>
          <p:cNvSpPr txBox="1"/>
          <p:nvPr/>
        </p:nvSpPr>
        <p:spPr>
          <a:xfrm>
            <a:off x="6572232" y="235743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7030A0"/>
                </a:solidFill>
              </a:rPr>
              <a:t>Período 3</a:t>
            </a:r>
            <a:endParaRPr lang="pt-PT" dirty="0">
              <a:solidFill>
                <a:srgbClr val="7030A0"/>
              </a:solidFill>
            </a:endParaRPr>
          </a:p>
        </p:txBody>
      </p:sp>
      <p:sp>
        <p:nvSpPr>
          <p:cNvPr id="65" name="Rectângulo 64"/>
          <p:cNvSpPr/>
          <p:nvPr/>
        </p:nvSpPr>
        <p:spPr>
          <a:xfrm>
            <a:off x="1071538" y="335756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h) 				</a:t>
            </a:r>
            <a:endParaRPr lang="pt-PT" dirty="0"/>
          </a:p>
        </p:txBody>
      </p:sp>
      <p:sp>
        <p:nvSpPr>
          <p:cNvPr id="66" name="CaixaDeTexto 65"/>
          <p:cNvSpPr txBox="1"/>
          <p:nvPr/>
        </p:nvSpPr>
        <p:spPr>
          <a:xfrm>
            <a:off x="1285852" y="435769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7030A0"/>
                </a:solidFill>
              </a:rPr>
              <a:t>Período 3</a:t>
            </a:r>
            <a:endParaRPr lang="pt-PT" dirty="0">
              <a:solidFill>
                <a:srgbClr val="7030A0"/>
              </a:solidFill>
            </a:endParaRPr>
          </a:p>
        </p:txBody>
      </p:sp>
      <p:sp>
        <p:nvSpPr>
          <p:cNvPr id="67" name="CaixaDeTexto 66"/>
          <p:cNvSpPr txBox="1"/>
          <p:nvPr/>
        </p:nvSpPr>
        <p:spPr>
          <a:xfrm>
            <a:off x="4286248" y="428625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7030A0"/>
                </a:solidFill>
              </a:rPr>
              <a:t>Período 32</a:t>
            </a:r>
            <a:endParaRPr lang="pt-PT" dirty="0">
              <a:solidFill>
                <a:srgbClr val="7030A0"/>
              </a:solidFill>
            </a:endParaRPr>
          </a:p>
        </p:txBody>
      </p:sp>
      <p:sp>
        <p:nvSpPr>
          <p:cNvPr id="68" name="CaixaDeTexto 67"/>
          <p:cNvSpPr txBox="1"/>
          <p:nvPr/>
        </p:nvSpPr>
        <p:spPr>
          <a:xfrm>
            <a:off x="6786578" y="414338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7030A0"/>
                </a:solidFill>
              </a:rPr>
              <a:t>Período 36</a:t>
            </a:r>
            <a:endParaRPr lang="pt-PT" dirty="0">
              <a:solidFill>
                <a:srgbClr val="7030A0"/>
              </a:solidFill>
            </a:endParaRPr>
          </a:p>
        </p:txBody>
      </p:sp>
      <p:sp>
        <p:nvSpPr>
          <p:cNvPr id="69" name="Botão de acção: retroceder ou anterior 68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0" name="Botão de acção: avançar ou seguinte 69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1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8" grpId="0"/>
      <p:bldP spid="19" grpId="0"/>
      <p:bldP spid="47" grpId="0"/>
      <p:bldP spid="48" grpId="0"/>
      <p:bldP spid="49" grpId="0"/>
      <p:bldP spid="50" grpId="0"/>
      <p:bldP spid="51" grpId="0"/>
      <p:bldP spid="56" grpId="0"/>
      <p:bldP spid="57" grpId="0"/>
      <p:bldP spid="58" grpId="0"/>
      <p:bldP spid="59" grpId="0"/>
      <p:bldP spid="64" grpId="0"/>
      <p:bldP spid="65" grpId="0"/>
      <p:bldP spid="66" grpId="0"/>
      <p:bldP spid="67" grpId="0"/>
      <p:bldP spid="6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000100" y="214290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2.3. Dos números anteriores indica quais </a:t>
            </a:r>
            <a:r>
              <a:rPr lang="pt-PT" b="1" dirty="0" smtClean="0">
                <a:latin typeface="Century Gothic" pitchFamily="34" charset="0"/>
              </a:rPr>
              <a:t>são racionais </a:t>
            </a:r>
            <a:r>
              <a:rPr lang="pt-PT" dirty="0" smtClean="0">
                <a:latin typeface="Century Gothic" pitchFamily="34" charset="0"/>
              </a:rPr>
              <a:t>e irracionais.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071538" y="1835056"/>
            <a:ext cx="6429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a) 						</a:t>
            </a:r>
          </a:p>
          <a:p>
            <a:r>
              <a:rPr lang="pt-PT" dirty="0" smtClean="0">
                <a:latin typeface="Century Gothic" pitchFamily="34" charset="0"/>
              </a:rPr>
              <a:t> 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3357554" y="18350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b) </a:t>
            </a:r>
          </a:p>
        </p:txBody>
      </p:sp>
      <p:sp>
        <p:nvSpPr>
          <p:cNvPr id="5" name="Rectângulo 4"/>
          <p:cNvSpPr/>
          <p:nvPr/>
        </p:nvSpPr>
        <p:spPr>
          <a:xfrm>
            <a:off x="1071538" y="392567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d) </a:t>
            </a:r>
          </a:p>
        </p:txBody>
      </p:sp>
      <p:sp>
        <p:nvSpPr>
          <p:cNvPr id="6" name="Rectângulo 5"/>
          <p:cNvSpPr/>
          <p:nvPr/>
        </p:nvSpPr>
        <p:spPr>
          <a:xfrm>
            <a:off x="3286116" y="399711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e) 				</a:t>
            </a:r>
            <a:endParaRPr lang="pt-PT" dirty="0"/>
          </a:p>
        </p:txBody>
      </p:sp>
      <p:sp>
        <p:nvSpPr>
          <p:cNvPr id="7" name="Rectângulo 6"/>
          <p:cNvSpPr/>
          <p:nvPr/>
        </p:nvSpPr>
        <p:spPr>
          <a:xfrm>
            <a:off x="5357818" y="392567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	f) </a:t>
            </a:r>
          </a:p>
        </p:txBody>
      </p:sp>
      <p:graphicFrame>
        <p:nvGraphicFramePr>
          <p:cNvPr id="8" name="Object 1"/>
          <p:cNvGraphicFramePr>
            <a:graphicFrameLocks noChangeAspect="1"/>
          </p:cNvGraphicFramePr>
          <p:nvPr/>
        </p:nvGraphicFramePr>
        <p:xfrm>
          <a:off x="1500166" y="1835056"/>
          <a:ext cx="428628" cy="627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7" name="Equação" r:id="rId3" imgW="266469" imgH="393359" progId="Equation.3">
                  <p:embed/>
                </p:oleObj>
              </mc:Choice>
              <mc:Fallback>
                <p:oleObj name="Equação" r:id="rId3" imgW="266469" imgH="39335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1835056"/>
                        <a:ext cx="428628" cy="6276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3857620" y="1835057"/>
          <a:ext cx="235223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8" name="Equação" r:id="rId5" imgW="139639" imgH="393529" progId="Equation.3">
                  <p:embed/>
                </p:oleObj>
              </mc:Choice>
              <mc:Fallback>
                <p:oleObj name="Equação" r:id="rId5" imgW="139639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0" y="1835057"/>
                        <a:ext cx="235223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6286512" y="1692180"/>
          <a:ext cx="500066" cy="585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9" name="Equação" r:id="rId7" imgW="330057" imgH="393529" progId="Equation.3">
                  <p:embed/>
                </p:oleObj>
              </mc:Choice>
              <mc:Fallback>
                <p:oleObj name="Equação" r:id="rId7" imgW="330057" imgH="39352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12" y="1692180"/>
                        <a:ext cx="500066" cy="5857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1428728" y="3925677"/>
          <a:ext cx="357190" cy="6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0" name="Equação" r:id="rId9" imgW="228600" imgH="393480" progId="Equation.3">
                  <p:embed/>
                </p:oleObj>
              </mc:Choice>
              <mc:Fallback>
                <p:oleObj name="Equação" r:id="rId9" imgW="2286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3925677"/>
                        <a:ext cx="357190" cy="61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9"/>
          <p:cNvGraphicFramePr>
            <a:graphicFrameLocks noChangeAspect="1"/>
          </p:cNvGraphicFramePr>
          <p:nvPr/>
        </p:nvGraphicFramePr>
        <p:xfrm>
          <a:off x="3643306" y="3997115"/>
          <a:ext cx="461370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1" name="Equação" r:id="rId11" imgW="291973" imgH="228501" progId="Equation.3">
                  <p:embed/>
                </p:oleObj>
              </mc:Choice>
              <mc:Fallback>
                <p:oleObj name="Equação" r:id="rId11" imgW="291973" imgH="228501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3997115"/>
                        <a:ext cx="461370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1"/>
          <p:cNvGraphicFramePr>
            <a:graphicFrameLocks noChangeAspect="1"/>
          </p:cNvGraphicFramePr>
          <p:nvPr/>
        </p:nvGraphicFramePr>
        <p:xfrm>
          <a:off x="6572264" y="3925677"/>
          <a:ext cx="571504" cy="350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2" name="Equação" r:id="rId13" imgW="418918" imgH="253890" progId="Equation.3">
                  <p:embed/>
                </p:oleObj>
              </mc:Choice>
              <mc:Fallback>
                <p:oleObj name="Equação" r:id="rId13" imgW="418918" imgH="25389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64" y="3925677"/>
                        <a:ext cx="571504" cy="3506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6"/>
          <p:cNvGraphicFramePr>
            <a:graphicFrameLocks noChangeAspect="1"/>
          </p:cNvGraphicFramePr>
          <p:nvPr/>
        </p:nvGraphicFramePr>
        <p:xfrm>
          <a:off x="1797050" y="1985884"/>
          <a:ext cx="693738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3" name="Equação" r:id="rId15" imgW="431640" imgH="203040" progId="Equation.3">
                  <p:embed/>
                </p:oleObj>
              </mc:Choice>
              <mc:Fallback>
                <p:oleObj name="Equação" r:id="rId15" imgW="43164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7050" y="1985884"/>
                        <a:ext cx="693738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ixaDeTexto 14"/>
          <p:cNvSpPr txBox="1"/>
          <p:nvPr/>
        </p:nvSpPr>
        <p:spPr>
          <a:xfrm>
            <a:off x="1142976" y="247799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finita</a:t>
            </a:r>
            <a:endParaRPr lang="pt-PT" dirty="0">
              <a:solidFill>
                <a:srgbClr val="2A59A6"/>
              </a:solidFill>
            </a:endParaRPr>
          </a:p>
        </p:txBody>
      </p:sp>
      <p:graphicFrame>
        <p:nvGraphicFramePr>
          <p:cNvPr id="16" name="Object 27"/>
          <p:cNvGraphicFramePr>
            <a:graphicFrameLocks noChangeAspect="1"/>
          </p:cNvGraphicFramePr>
          <p:nvPr/>
        </p:nvGraphicFramePr>
        <p:xfrm>
          <a:off x="4071934" y="1977932"/>
          <a:ext cx="812800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4" name="Equação" r:id="rId17" imgW="482400" imgH="203040" progId="Equation.3">
                  <p:embed/>
                </p:oleObj>
              </mc:Choice>
              <mc:Fallback>
                <p:oleObj name="Equação" r:id="rId17" imgW="48240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4" y="1977932"/>
                        <a:ext cx="812800" cy="331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CaixaDeTexto 16"/>
          <p:cNvSpPr txBox="1"/>
          <p:nvPr/>
        </p:nvSpPr>
        <p:spPr>
          <a:xfrm>
            <a:off x="3857620" y="247799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finita</a:t>
            </a:r>
            <a:endParaRPr lang="pt-PT" dirty="0">
              <a:solidFill>
                <a:srgbClr val="2A59A6"/>
              </a:solidFill>
            </a:endParaRPr>
          </a:p>
        </p:txBody>
      </p:sp>
      <p:graphicFrame>
        <p:nvGraphicFramePr>
          <p:cNvPr id="18" name="Object 28"/>
          <p:cNvGraphicFramePr>
            <a:graphicFrameLocks noChangeAspect="1"/>
          </p:cNvGraphicFramePr>
          <p:nvPr/>
        </p:nvGraphicFramePr>
        <p:xfrm>
          <a:off x="6786578" y="1835056"/>
          <a:ext cx="82708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5" name="Equação" r:id="rId19" imgW="545760" imgH="203040" progId="Equation.3">
                  <p:embed/>
                </p:oleObj>
              </mc:Choice>
              <mc:Fallback>
                <p:oleObj name="Equação" r:id="rId19" imgW="54576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578" y="1835056"/>
                        <a:ext cx="827087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6286512" y="233512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1000100" y="4568619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3929058" y="4425743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não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6357950" y="4497181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finita</a:t>
            </a:r>
            <a:endParaRPr lang="pt-PT" dirty="0">
              <a:solidFill>
                <a:srgbClr val="2A59A6"/>
              </a:solidFill>
            </a:endParaRPr>
          </a:p>
        </p:txBody>
      </p:sp>
      <p:graphicFrame>
        <p:nvGraphicFramePr>
          <p:cNvPr id="23" name="Object 29"/>
          <p:cNvGraphicFramePr>
            <a:graphicFrameLocks noChangeAspect="1"/>
          </p:cNvGraphicFramePr>
          <p:nvPr/>
        </p:nvGraphicFramePr>
        <p:xfrm>
          <a:off x="1809736" y="4068553"/>
          <a:ext cx="83343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6" name="Equação" r:id="rId21" imgW="533160" imgH="203040" progId="Equation.3">
                  <p:embed/>
                </p:oleObj>
              </mc:Choice>
              <mc:Fallback>
                <p:oleObj name="Equação" r:id="rId21" imgW="53316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36" y="4068553"/>
                        <a:ext cx="833438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30"/>
          <p:cNvGraphicFramePr>
            <a:graphicFrameLocks noChangeAspect="1"/>
          </p:cNvGraphicFramePr>
          <p:nvPr/>
        </p:nvGraphicFramePr>
        <p:xfrm>
          <a:off x="4046538" y="4036809"/>
          <a:ext cx="1687512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7" name="Equação" r:id="rId23" imgW="1066680" imgH="203040" progId="Equation.3">
                  <p:embed/>
                </p:oleObj>
              </mc:Choice>
              <mc:Fallback>
                <p:oleObj name="Equação" r:id="rId23" imgW="1066680" imgH="203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6538" y="4036809"/>
                        <a:ext cx="1687512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31"/>
          <p:cNvGraphicFramePr>
            <a:graphicFrameLocks noChangeAspect="1"/>
          </p:cNvGraphicFramePr>
          <p:nvPr/>
        </p:nvGraphicFramePr>
        <p:xfrm>
          <a:off x="7267575" y="3960609"/>
          <a:ext cx="466725" cy="28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8" name="Equação" r:id="rId25" imgW="342720" imgH="203040" progId="Equation.3">
                  <p:embed/>
                </p:oleObj>
              </mc:Choice>
              <mc:Fallback>
                <p:oleObj name="Equação" r:id="rId25" imgW="342720" imgH="2030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7575" y="3960609"/>
                        <a:ext cx="466725" cy="280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CaixaDeTexto 25"/>
          <p:cNvSpPr txBox="1"/>
          <p:nvPr/>
        </p:nvSpPr>
        <p:spPr>
          <a:xfrm>
            <a:off x="1214414" y="307181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3786182" y="292893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6429388" y="278605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1214414" y="507207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3786182" y="514351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Irracional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6286512" y="492919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32" name="Botão de acção: retroceder ou anterior 31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3" name="Botão de acção: avançar ou seguinte 32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5" grpId="0"/>
      <p:bldP spid="6" grpId="0"/>
      <p:bldP spid="7" grpId="0"/>
      <p:bldP spid="15" grpId="0"/>
      <p:bldP spid="17" grpId="0"/>
      <p:bldP spid="19" grpId="0"/>
      <p:bldP spid="20" grpId="0"/>
      <p:bldP spid="21" grpId="0"/>
      <p:bldP spid="22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>
          <a:xfrm>
            <a:off x="1071538" y="78579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g) 				</a:t>
            </a:r>
            <a:endParaRPr lang="pt-PT" dirty="0"/>
          </a:p>
        </p:txBody>
      </p:sp>
      <p:sp>
        <p:nvSpPr>
          <p:cNvPr id="10" name="Rectângulo 9"/>
          <p:cNvSpPr/>
          <p:nvPr/>
        </p:nvSpPr>
        <p:spPr>
          <a:xfrm>
            <a:off x="2786050" y="9286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	h) 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215074" y="9286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i) 				</a:t>
            </a:r>
            <a:endParaRPr lang="pt-PT" dirty="0"/>
          </a:p>
        </p:txBody>
      </p:sp>
      <p:sp>
        <p:nvSpPr>
          <p:cNvPr id="12" name="Rectângulo 11"/>
          <p:cNvSpPr/>
          <p:nvPr/>
        </p:nvSpPr>
        <p:spPr>
          <a:xfrm>
            <a:off x="357158" y="25717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	j) 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4572000" y="24288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l) 				</a:t>
            </a:r>
            <a:endParaRPr lang="pt-PT" dirty="0"/>
          </a:p>
        </p:txBody>
      </p:sp>
      <p:sp>
        <p:nvSpPr>
          <p:cNvPr id="14" name="Rectângulo 13"/>
          <p:cNvSpPr/>
          <p:nvPr/>
        </p:nvSpPr>
        <p:spPr>
          <a:xfrm>
            <a:off x="285720" y="435769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	m) </a:t>
            </a:r>
          </a:p>
        </p:txBody>
      </p:sp>
      <p:sp>
        <p:nvSpPr>
          <p:cNvPr id="15" name="Rectângulo 14"/>
          <p:cNvSpPr/>
          <p:nvPr/>
        </p:nvSpPr>
        <p:spPr>
          <a:xfrm>
            <a:off x="4500562" y="4000504"/>
            <a:ext cx="474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n) </a:t>
            </a:r>
            <a:endParaRPr lang="pt-PT" dirty="0"/>
          </a:p>
        </p:txBody>
      </p:sp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7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4337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73" name="Object 13"/>
          <p:cNvGraphicFramePr>
            <a:graphicFrameLocks noChangeAspect="1"/>
          </p:cNvGraphicFramePr>
          <p:nvPr/>
        </p:nvGraphicFramePr>
        <p:xfrm>
          <a:off x="1489960" y="642918"/>
          <a:ext cx="367395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0" name="Equação" r:id="rId3" imgW="203112" imgH="393529" progId="Equation.3">
                  <p:embed/>
                </p:oleObj>
              </mc:Choice>
              <mc:Fallback>
                <p:oleObj name="Equação" r:id="rId3" imgW="203112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9960" y="642918"/>
                        <a:ext cx="367395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7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75" name="Object 15"/>
          <p:cNvGraphicFramePr>
            <a:graphicFrameLocks noChangeAspect="1"/>
          </p:cNvGraphicFramePr>
          <p:nvPr/>
        </p:nvGraphicFramePr>
        <p:xfrm>
          <a:off x="3995735" y="745416"/>
          <a:ext cx="361951" cy="645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1" name="Equação" r:id="rId5" imgW="215713" imgH="393359" progId="Equation.3">
                  <p:embed/>
                </p:oleObj>
              </mc:Choice>
              <mc:Fallback>
                <p:oleObj name="Equação" r:id="rId5" imgW="215713" imgH="39335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5" y="745416"/>
                        <a:ext cx="361951" cy="6452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7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77" name="Object 17"/>
          <p:cNvGraphicFramePr>
            <a:graphicFrameLocks noChangeAspect="1"/>
          </p:cNvGraphicFramePr>
          <p:nvPr/>
        </p:nvGraphicFramePr>
        <p:xfrm>
          <a:off x="6500826" y="673978"/>
          <a:ext cx="361951" cy="645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2" name="Equação" r:id="rId7" imgW="215713" imgH="393359" progId="Equation.3">
                  <p:embed/>
                </p:oleObj>
              </mc:Choice>
              <mc:Fallback>
                <p:oleObj name="Equação" r:id="rId7" imgW="215713" imgH="39335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826" y="673978"/>
                        <a:ext cx="361951" cy="6452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79" name="Object 19"/>
          <p:cNvGraphicFramePr>
            <a:graphicFrameLocks noChangeAspect="1"/>
          </p:cNvGraphicFramePr>
          <p:nvPr/>
        </p:nvGraphicFramePr>
        <p:xfrm>
          <a:off x="1571604" y="2571744"/>
          <a:ext cx="565551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3" name="Equação" r:id="rId9" imgW="355446" imgH="228501" progId="Equation.3">
                  <p:embed/>
                </p:oleObj>
              </mc:Choice>
              <mc:Fallback>
                <p:oleObj name="Equação" r:id="rId9" imgW="355446" imgH="228501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2571744"/>
                        <a:ext cx="565551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81" name="Object 21"/>
          <p:cNvGraphicFramePr>
            <a:graphicFrameLocks noChangeAspect="1"/>
          </p:cNvGraphicFramePr>
          <p:nvPr/>
        </p:nvGraphicFramePr>
        <p:xfrm>
          <a:off x="4891095" y="2428868"/>
          <a:ext cx="403303" cy="533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4" name="Equação" r:id="rId11" imgW="291973" imgH="393529" progId="Equation.3">
                  <p:embed/>
                </p:oleObj>
              </mc:Choice>
              <mc:Fallback>
                <p:oleObj name="Equação" r:id="rId11" imgW="291973" imgH="393529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1095" y="2428868"/>
                        <a:ext cx="403303" cy="5334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83" name="Object 23"/>
          <p:cNvGraphicFramePr>
            <a:graphicFrameLocks noChangeAspect="1"/>
          </p:cNvGraphicFramePr>
          <p:nvPr/>
        </p:nvGraphicFramePr>
        <p:xfrm>
          <a:off x="1643042" y="4214818"/>
          <a:ext cx="357190" cy="665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5" name="Equação" r:id="rId13" imgW="203112" imgH="393529" progId="Equation.3">
                  <p:embed/>
                </p:oleObj>
              </mc:Choice>
              <mc:Fallback>
                <p:oleObj name="Equação" r:id="rId13" imgW="203112" imgH="393529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4214818"/>
                        <a:ext cx="357190" cy="6656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43385" name="Object 25"/>
          <p:cNvGraphicFramePr>
            <a:graphicFrameLocks noChangeAspect="1"/>
          </p:cNvGraphicFramePr>
          <p:nvPr/>
        </p:nvGraphicFramePr>
        <p:xfrm>
          <a:off x="4843464" y="3857628"/>
          <a:ext cx="442916" cy="73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6" name="Equação" r:id="rId15" imgW="253890" imgH="431613" progId="Equation.3">
                  <p:embed/>
                </p:oleObj>
              </mc:Choice>
              <mc:Fallback>
                <p:oleObj name="Equação" r:id="rId15" imgW="253890" imgH="431613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3464" y="3857628"/>
                        <a:ext cx="442916" cy="7381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CaixaDeTexto 51"/>
          <p:cNvSpPr txBox="1"/>
          <p:nvPr/>
        </p:nvSpPr>
        <p:spPr>
          <a:xfrm>
            <a:off x="1000100" y="142873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3" name="CaixaDeTexto 52"/>
          <p:cNvSpPr txBox="1"/>
          <p:nvPr/>
        </p:nvSpPr>
        <p:spPr>
          <a:xfrm>
            <a:off x="3714744" y="142873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4" name="CaixaDeTexto 53"/>
          <p:cNvSpPr txBox="1"/>
          <p:nvPr/>
        </p:nvSpPr>
        <p:spPr>
          <a:xfrm>
            <a:off x="6429388" y="135729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5" name="CaixaDeTexto 54"/>
          <p:cNvSpPr txBox="1"/>
          <p:nvPr/>
        </p:nvSpPr>
        <p:spPr>
          <a:xfrm>
            <a:off x="1357290" y="321468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não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6" name="CaixaDeTexto 55"/>
          <p:cNvSpPr txBox="1"/>
          <p:nvPr/>
        </p:nvSpPr>
        <p:spPr>
          <a:xfrm>
            <a:off x="4214810" y="307181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7" name="CaixaDeTexto 56"/>
          <p:cNvSpPr txBox="1"/>
          <p:nvPr/>
        </p:nvSpPr>
        <p:spPr>
          <a:xfrm>
            <a:off x="1285852" y="507207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não periódica</a:t>
            </a:r>
            <a:endParaRPr lang="pt-PT" dirty="0">
              <a:solidFill>
                <a:srgbClr val="2A59A6"/>
              </a:solidFill>
            </a:endParaRPr>
          </a:p>
        </p:txBody>
      </p:sp>
      <p:sp>
        <p:nvSpPr>
          <p:cNvPr id="58" name="CaixaDeTexto 57"/>
          <p:cNvSpPr txBox="1"/>
          <p:nvPr/>
        </p:nvSpPr>
        <p:spPr>
          <a:xfrm>
            <a:off x="4572000" y="450057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2A59A6"/>
                </a:solidFill>
              </a:rPr>
              <a:t>Dízima infinita não periódica</a:t>
            </a:r>
            <a:endParaRPr lang="pt-PT" dirty="0">
              <a:solidFill>
                <a:srgbClr val="2A59A6"/>
              </a:solidFill>
            </a:endParaRPr>
          </a:p>
        </p:txBody>
      </p:sp>
      <p:graphicFrame>
        <p:nvGraphicFramePr>
          <p:cNvPr id="143392" name="Object 32"/>
          <p:cNvGraphicFramePr>
            <a:graphicFrameLocks noChangeAspect="1"/>
          </p:cNvGraphicFramePr>
          <p:nvPr/>
        </p:nvGraphicFramePr>
        <p:xfrm>
          <a:off x="1874824" y="785794"/>
          <a:ext cx="1233756" cy="377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7" name="Equação" r:id="rId17" imgW="596880" imgH="203040" progId="Equation.3">
                  <p:embed/>
                </p:oleObj>
              </mc:Choice>
              <mc:Fallback>
                <p:oleObj name="Equação" r:id="rId17" imgW="59688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24" y="785794"/>
                        <a:ext cx="1233756" cy="3778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3" name="Object 33"/>
          <p:cNvGraphicFramePr>
            <a:graphicFrameLocks noChangeAspect="1"/>
          </p:cNvGraphicFramePr>
          <p:nvPr/>
        </p:nvGraphicFramePr>
        <p:xfrm>
          <a:off x="4343405" y="928670"/>
          <a:ext cx="871537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8" name="Equação" r:id="rId19" imgW="520560" imgH="203040" progId="Equation.3">
                  <p:embed/>
                </p:oleObj>
              </mc:Choice>
              <mc:Fallback>
                <p:oleObj name="Equação" r:id="rId19" imgW="52056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5" y="928670"/>
                        <a:ext cx="871537" cy="331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4" name="Object 34"/>
          <p:cNvGraphicFramePr>
            <a:graphicFrameLocks noChangeAspect="1"/>
          </p:cNvGraphicFramePr>
          <p:nvPr/>
        </p:nvGraphicFramePr>
        <p:xfrm>
          <a:off x="6870722" y="798492"/>
          <a:ext cx="915988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9" name="Equação" r:id="rId21" imgW="545760" imgH="203040" progId="Equation.3">
                  <p:embed/>
                </p:oleObj>
              </mc:Choice>
              <mc:Fallback>
                <p:oleObj name="Equação" r:id="rId21" imgW="545760" imgH="203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0722" y="798492"/>
                        <a:ext cx="915988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5" name="Object 35"/>
          <p:cNvGraphicFramePr>
            <a:graphicFrameLocks noChangeAspect="1"/>
          </p:cNvGraphicFramePr>
          <p:nvPr/>
        </p:nvGraphicFramePr>
        <p:xfrm>
          <a:off x="2143108" y="2571744"/>
          <a:ext cx="1836738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10" name="Equação" r:id="rId23" imgW="1155600" imgH="203040" progId="Equation.3">
                  <p:embed/>
                </p:oleObj>
              </mc:Choice>
              <mc:Fallback>
                <p:oleObj name="Equação" r:id="rId23" imgW="1155600" imgH="2030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2571744"/>
                        <a:ext cx="1836738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6" name="Object 36"/>
          <p:cNvGraphicFramePr>
            <a:graphicFrameLocks noChangeAspect="1"/>
          </p:cNvGraphicFramePr>
          <p:nvPr/>
        </p:nvGraphicFramePr>
        <p:xfrm>
          <a:off x="5391161" y="2500306"/>
          <a:ext cx="823913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11" name="Equação" r:id="rId25" imgW="596880" imgH="203040" progId="Equation.3">
                  <p:embed/>
                </p:oleObj>
              </mc:Choice>
              <mc:Fallback>
                <p:oleObj name="Equação" r:id="rId25" imgW="596880" imgH="2030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1161" y="2500306"/>
                        <a:ext cx="823913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7" name="Object 37"/>
          <p:cNvGraphicFramePr>
            <a:graphicFrameLocks noChangeAspect="1"/>
          </p:cNvGraphicFramePr>
          <p:nvPr/>
        </p:nvGraphicFramePr>
        <p:xfrm>
          <a:off x="1928794" y="4357694"/>
          <a:ext cx="1830388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12" name="Equação" r:id="rId27" imgW="1041120" imgH="203040" progId="Equation.3">
                  <p:embed/>
                </p:oleObj>
              </mc:Choice>
              <mc:Fallback>
                <p:oleObj name="Equação" r:id="rId27" imgW="1041120" imgH="2030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794" y="4357694"/>
                        <a:ext cx="1830388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1035" name="Object 27"/>
          <p:cNvGraphicFramePr>
            <a:graphicFrameLocks noChangeAspect="1"/>
          </p:cNvGraphicFramePr>
          <p:nvPr/>
        </p:nvGraphicFramePr>
        <p:xfrm>
          <a:off x="5357817" y="4000504"/>
          <a:ext cx="1953923" cy="339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13" name="Equação" r:id="rId29" imgW="1143000" imgH="203040" progId="Equation.3">
                  <p:embed/>
                </p:oleObj>
              </mc:Choice>
              <mc:Fallback>
                <p:oleObj name="Equação" r:id="rId29" imgW="1143000" imgH="2030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7" y="4000504"/>
                        <a:ext cx="1953923" cy="3397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CaixaDeTexto 42"/>
          <p:cNvSpPr txBox="1"/>
          <p:nvPr/>
        </p:nvSpPr>
        <p:spPr>
          <a:xfrm>
            <a:off x="1142976" y="192880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44" name="CaixaDeTexto 43"/>
          <p:cNvSpPr txBox="1"/>
          <p:nvPr/>
        </p:nvSpPr>
        <p:spPr>
          <a:xfrm>
            <a:off x="3857620" y="178592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45" name="CaixaDeTexto 44"/>
          <p:cNvSpPr txBox="1"/>
          <p:nvPr/>
        </p:nvSpPr>
        <p:spPr>
          <a:xfrm>
            <a:off x="6643702" y="178592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46" name="CaixaDeTexto 45"/>
          <p:cNvSpPr txBox="1"/>
          <p:nvPr/>
        </p:nvSpPr>
        <p:spPr>
          <a:xfrm>
            <a:off x="1142976" y="378619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Irracional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47" name="CaixaDeTexto 46"/>
          <p:cNvSpPr txBox="1"/>
          <p:nvPr/>
        </p:nvSpPr>
        <p:spPr>
          <a:xfrm>
            <a:off x="4643438" y="335756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48" name="CaixaDeTexto 47"/>
          <p:cNvSpPr txBox="1"/>
          <p:nvPr/>
        </p:nvSpPr>
        <p:spPr>
          <a:xfrm>
            <a:off x="5000628" y="492919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Irracional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49" name="CaixaDeTexto 48"/>
          <p:cNvSpPr txBox="1"/>
          <p:nvPr/>
        </p:nvSpPr>
        <p:spPr>
          <a:xfrm>
            <a:off x="1285852" y="578645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Número Irracional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50" name="Botão de acção: retroceder ou anterior 49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1" name="Botão de acção: avançar ou seguinte 50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3" grpId="1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508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515" name="Rectangle 3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541" name="AutoShape 61"/>
          <p:cNvSpPr>
            <a:spLocks noChangeArrowheads="1"/>
          </p:cNvSpPr>
          <p:nvPr/>
        </p:nvSpPr>
        <p:spPr bwMode="auto">
          <a:xfrm>
            <a:off x="4000496" y="214290"/>
            <a:ext cx="2428892" cy="844553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37" name="AutoShape 57"/>
          <p:cNvSpPr>
            <a:spLocks noChangeArrowheads="1"/>
          </p:cNvSpPr>
          <p:nvPr/>
        </p:nvSpPr>
        <p:spPr bwMode="auto">
          <a:xfrm>
            <a:off x="3944952" y="1619259"/>
            <a:ext cx="2770188" cy="88104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36" name="AutoShape 56"/>
          <p:cNvSpPr>
            <a:spLocks noChangeArrowheads="1"/>
          </p:cNvSpPr>
          <p:nvPr/>
        </p:nvSpPr>
        <p:spPr bwMode="auto">
          <a:xfrm>
            <a:off x="4500562" y="5786454"/>
            <a:ext cx="1901825" cy="7096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40" name="AutoShape 60"/>
          <p:cNvSpPr>
            <a:spLocks noChangeShapeType="1"/>
          </p:cNvSpPr>
          <p:nvPr/>
        </p:nvSpPr>
        <p:spPr bwMode="auto">
          <a:xfrm flipH="1">
            <a:off x="2786050" y="714356"/>
            <a:ext cx="114776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39" name="AutoShape 59"/>
          <p:cNvSpPr>
            <a:spLocks noChangeShapeType="1"/>
          </p:cNvSpPr>
          <p:nvPr/>
        </p:nvSpPr>
        <p:spPr bwMode="auto">
          <a:xfrm>
            <a:off x="2786050" y="785794"/>
            <a:ext cx="0" cy="3365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19" name="AutoShape 39"/>
          <p:cNvSpPr>
            <a:spLocks noChangeArrowheads="1"/>
          </p:cNvSpPr>
          <p:nvPr/>
        </p:nvSpPr>
        <p:spPr bwMode="auto">
          <a:xfrm>
            <a:off x="1928794" y="1214422"/>
            <a:ext cx="1857388" cy="9318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18" name="AutoShape 38"/>
          <p:cNvSpPr>
            <a:spLocks noChangeShapeType="1"/>
          </p:cNvSpPr>
          <p:nvPr/>
        </p:nvSpPr>
        <p:spPr bwMode="auto">
          <a:xfrm flipH="1">
            <a:off x="1428728" y="1857364"/>
            <a:ext cx="4984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17" name="AutoShape 37"/>
          <p:cNvSpPr>
            <a:spLocks noChangeShapeType="1"/>
          </p:cNvSpPr>
          <p:nvPr/>
        </p:nvSpPr>
        <p:spPr bwMode="auto">
          <a:xfrm>
            <a:off x="1428727" y="1868488"/>
            <a:ext cx="45719" cy="277495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35" name="AutoShape 55"/>
          <p:cNvSpPr>
            <a:spLocks noChangeArrowheads="1"/>
          </p:cNvSpPr>
          <p:nvPr/>
        </p:nvSpPr>
        <p:spPr bwMode="auto">
          <a:xfrm>
            <a:off x="3428992" y="3143248"/>
            <a:ext cx="1587492" cy="69531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34" name="AutoShape 54"/>
          <p:cNvSpPr>
            <a:spLocks noChangeArrowheads="1"/>
          </p:cNvSpPr>
          <p:nvPr/>
        </p:nvSpPr>
        <p:spPr bwMode="auto">
          <a:xfrm>
            <a:off x="3714744" y="4286256"/>
            <a:ext cx="1643074" cy="7143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33" name="AutoShape 53"/>
          <p:cNvSpPr>
            <a:spLocks noChangeArrowheads="1"/>
          </p:cNvSpPr>
          <p:nvPr/>
        </p:nvSpPr>
        <p:spPr bwMode="auto">
          <a:xfrm>
            <a:off x="5500694" y="3143248"/>
            <a:ext cx="1857388" cy="7143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32" name="AutoShape 52"/>
          <p:cNvSpPr>
            <a:spLocks noChangeArrowheads="1"/>
          </p:cNvSpPr>
          <p:nvPr/>
        </p:nvSpPr>
        <p:spPr bwMode="auto">
          <a:xfrm>
            <a:off x="5643570" y="4286256"/>
            <a:ext cx="1714512" cy="73183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16" name="AutoShape 36"/>
          <p:cNvSpPr>
            <a:spLocks noChangeShapeType="1"/>
          </p:cNvSpPr>
          <p:nvPr/>
        </p:nvSpPr>
        <p:spPr bwMode="auto">
          <a:xfrm>
            <a:off x="1500166" y="4643446"/>
            <a:ext cx="2211389" cy="714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38" name="AutoShape 58"/>
          <p:cNvSpPr>
            <a:spLocks noChangeShapeType="1"/>
          </p:cNvSpPr>
          <p:nvPr/>
        </p:nvSpPr>
        <p:spPr bwMode="auto">
          <a:xfrm>
            <a:off x="5057789" y="1076334"/>
            <a:ext cx="0" cy="4762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31" name="AutoShape 51"/>
          <p:cNvSpPr>
            <a:spLocks noChangeShapeType="1"/>
          </p:cNvSpPr>
          <p:nvPr/>
        </p:nvSpPr>
        <p:spPr bwMode="auto">
          <a:xfrm>
            <a:off x="4357686" y="2643182"/>
            <a:ext cx="0" cy="2857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30" name="AutoShape 50"/>
          <p:cNvSpPr>
            <a:spLocks noChangeShapeType="1"/>
          </p:cNvSpPr>
          <p:nvPr/>
        </p:nvSpPr>
        <p:spPr bwMode="auto">
          <a:xfrm>
            <a:off x="6286512" y="2643182"/>
            <a:ext cx="0" cy="2857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29" name="AutoShape 49"/>
          <p:cNvSpPr>
            <a:spLocks noChangeShapeType="1"/>
          </p:cNvSpPr>
          <p:nvPr/>
        </p:nvSpPr>
        <p:spPr bwMode="auto">
          <a:xfrm>
            <a:off x="4286248" y="3926818"/>
            <a:ext cx="0" cy="2880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28" name="AutoShape 48"/>
          <p:cNvSpPr>
            <a:spLocks noChangeShapeType="1"/>
          </p:cNvSpPr>
          <p:nvPr/>
        </p:nvSpPr>
        <p:spPr bwMode="auto">
          <a:xfrm>
            <a:off x="6357950" y="3857628"/>
            <a:ext cx="0" cy="2857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27" name="AutoShape 47"/>
          <p:cNvSpPr>
            <a:spLocks noChangeShapeType="1"/>
          </p:cNvSpPr>
          <p:nvPr/>
        </p:nvSpPr>
        <p:spPr bwMode="auto">
          <a:xfrm>
            <a:off x="4714876" y="5065726"/>
            <a:ext cx="0" cy="2222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26" name="AutoShape 46"/>
          <p:cNvSpPr>
            <a:spLocks noChangeShapeType="1"/>
          </p:cNvSpPr>
          <p:nvPr/>
        </p:nvSpPr>
        <p:spPr bwMode="auto">
          <a:xfrm>
            <a:off x="6316664" y="5065726"/>
            <a:ext cx="0" cy="2222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25" name="AutoShape 45"/>
          <p:cNvSpPr>
            <a:spLocks noChangeShapeType="1"/>
          </p:cNvSpPr>
          <p:nvPr/>
        </p:nvSpPr>
        <p:spPr bwMode="auto">
          <a:xfrm>
            <a:off x="4714876" y="5286388"/>
            <a:ext cx="160178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24" name="AutoShape 44"/>
          <p:cNvSpPr>
            <a:spLocks noChangeShapeType="1"/>
          </p:cNvSpPr>
          <p:nvPr/>
        </p:nvSpPr>
        <p:spPr bwMode="auto">
          <a:xfrm>
            <a:off x="5497514" y="5286388"/>
            <a:ext cx="6350" cy="4603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48542" name="Text Box 62"/>
          <p:cNvSpPr txBox="1">
            <a:spLocks noChangeArrowheads="1"/>
          </p:cNvSpPr>
          <p:nvPr/>
        </p:nvSpPr>
        <p:spPr bwMode="auto">
          <a:xfrm>
            <a:off x="4214810" y="357166"/>
            <a:ext cx="2098675" cy="2523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Dízimas</a:t>
            </a:r>
            <a:endParaRPr kumimoji="0" lang="pt-PT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523" name="Text Box 43"/>
          <p:cNvSpPr txBox="1">
            <a:spLocks noChangeArrowheads="1"/>
          </p:cNvSpPr>
          <p:nvPr/>
        </p:nvSpPr>
        <p:spPr bwMode="auto">
          <a:xfrm>
            <a:off x="4286248" y="1857364"/>
            <a:ext cx="2098675" cy="314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Infinitas</a:t>
            </a:r>
            <a:endParaRPr kumimoji="0" lang="pt-PT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522" name="Text Box 42"/>
          <p:cNvSpPr txBox="1">
            <a:spLocks noChangeArrowheads="1"/>
          </p:cNvSpPr>
          <p:nvPr/>
        </p:nvSpPr>
        <p:spPr bwMode="auto">
          <a:xfrm>
            <a:off x="3857620" y="3429000"/>
            <a:ext cx="1143008" cy="2857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Periódicas</a:t>
            </a: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521" name="Text Box 41"/>
          <p:cNvSpPr txBox="1">
            <a:spLocks noChangeArrowheads="1"/>
          </p:cNvSpPr>
          <p:nvPr/>
        </p:nvSpPr>
        <p:spPr bwMode="auto">
          <a:xfrm>
            <a:off x="4929190" y="5857892"/>
            <a:ext cx="1143008" cy="498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Números Reais</a:t>
            </a:r>
            <a:endParaRPr kumimoji="0" lang="pt-P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520" name="Text Box 40"/>
          <p:cNvSpPr txBox="1">
            <a:spLocks noChangeArrowheads="1"/>
          </p:cNvSpPr>
          <p:nvPr/>
        </p:nvSpPr>
        <p:spPr bwMode="auto">
          <a:xfrm>
            <a:off x="3929058" y="4357694"/>
            <a:ext cx="1289050" cy="2190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Números Racionais</a:t>
            </a:r>
            <a:endParaRPr kumimoji="0" lang="pt-PT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543" name="Rectangle 6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545" name="Rectangle 65"/>
          <p:cNvSpPr>
            <a:spLocks noChangeArrowheads="1"/>
          </p:cNvSpPr>
          <p:nvPr/>
        </p:nvSpPr>
        <p:spPr bwMode="auto">
          <a:xfrm>
            <a:off x="1000100" y="-69249"/>
            <a:ext cx="1543032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Completa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CaixaDeTexto 62"/>
          <p:cNvSpPr txBox="1"/>
          <p:nvPr/>
        </p:nvSpPr>
        <p:spPr>
          <a:xfrm>
            <a:off x="1000100" y="642918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Resolução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64" name="CaixaDeTexto 63"/>
          <p:cNvSpPr txBox="1"/>
          <p:nvPr/>
        </p:nvSpPr>
        <p:spPr>
          <a:xfrm>
            <a:off x="2071670" y="1500174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2A59A6"/>
                </a:solidFill>
                <a:latin typeface="Century Gothic" pitchFamily="34" charset="0"/>
              </a:rPr>
              <a:t>Finitas</a:t>
            </a:r>
            <a:endParaRPr lang="pt-PT" sz="24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65" name="CaixaDeTexto 64"/>
          <p:cNvSpPr txBox="1"/>
          <p:nvPr/>
        </p:nvSpPr>
        <p:spPr>
          <a:xfrm>
            <a:off x="5643570" y="3286124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solidFill>
                  <a:srgbClr val="2A59A6"/>
                </a:solidFill>
                <a:latin typeface="Century Gothic" pitchFamily="34" charset="0"/>
              </a:rPr>
              <a:t>não periódicas</a:t>
            </a:r>
            <a:endParaRPr lang="pt-PT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66" name="CaixaDeTexto 65"/>
          <p:cNvSpPr txBox="1"/>
          <p:nvPr/>
        </p:nvSpPr>
        <p:spPr>
          <a:xfrm>
            <a:off x="5715008" y="4357694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Números irracionais</a:t>
            </a:r>
            <a:endParaRPr lang="pt-PT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37" name="Botão de acção: retroceder ou anterior 36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8" name="Botão de acção: avançar ou seguinte 37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14382" y="85531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4. </a:t>
            </a:r>
            <a:r>
              <a:rPr lang="pt-PT" b="1" dirty="0" smtClean="0">
                <a:latin typeface="Century Gothic" pitchFamily="34" charset="0"/>
              </a:rPr>
              <a:t>Completa </a:t>
            </a:r>
            <a:r>
              <a:rPr lang="pt-PT" dirty="0" smtClean="0">
                <a:latin typeface="Century Gothic" pitchFamily="34" charset="0"/>
              </a:rPr>
              <a:t>o quadro, marcando uma </a:t>
            </a:r>
            <a:r>
              <a:rPr lang="pt-PT" b="1" dirty="0" smtClean="0">
                <a:latin typeface="Century Gothic" pitchFamily="34" charset="0"/>
              </a:rPr>
              <a:t>cruz</a:t>
            </a:r>
            <a:r>
              <a:rPr lang="pt-PT" dirty="0" smtClean="0">
                <a:latin typeface="Century Gothic" pitchFamily="34" charset="0"/>
              </a:rPr>
              <a:t> quando o número </a:t>
            </a:r>
            <a:r>
              <a:rPr lang="pt-PT" b="1" dirty="0" smtClean="0">
                <a:latin typeface="Century Gothic" pitchFamily="34" charset="0"/>
              </a:rPr>
              <a:t>pertence</a:t>
            </a:r>
            <a:r>
              <a:rPr lang="pt-PT" dirty="0" smtClean="0">
                <a:latin typeface="Century Gothic" pitchFamily="34" charset="0"/>
              </a:rPr>
              <a:t> ao </a:t>
            </a:r>
            <a:r>
              <a:rPr lang="pt-PT" dirty="0" err="1" smtClean="0">
                <a:latin typeface="Century Gothic" pitchFamily="34" charset="0"/>
              </a:rPr>
              <a:t>respetivo</a:t>
            </a:r>
            <a:r>
              <a:rPr lang="pt-PT" dirty="0" smtClean="0">
                <a:latin typeface="Century Gothic" pitchFamily="34" charset="0"/>
              </a:rPr>
              <a:t> </a:t>
            </a:r>
            <a:r>
              <a:rPr lang="pt-PT" b="1" dirty="0" smtClean="0">
                <a:latin typeface="Century Gothic" pitchFamily="34" charset="0"/>
              </a:rPr>
              <a:t>conjunto</a:t>
            </a:r>
            <a:r>
              <a:rPr lang="pt-PT" dirty="0" smtClean="0">
                <a:latin typeface="Century Gothic" pitchFamily="34" charset="0"/>
              </a:rPr>
              <a:t>.</a:t>
            </a:r>
          </a:p>
          <a:p>
            <a:endParaRPr lang="pt-PT" dirty="0"/>
          </a:p>
        </p:txBody>
      </p:sp>
      <p:pic>
        <p:nvPicPr>
          <p:cNvPr id="1495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792" y="1928802"/>
            <a:ext cx="12676336" cy="4601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CaixaDeTexto 10"/>
          <p:cNvSpPr txBox="1"/>
          <p:nvPr/>
        </p:nvSpPr>
        <p:spPr>
          <a:xfrm>
            <a:off x="1000100" y="1071546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 </a:t>
            </a:r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Resolução</a:t>
            </a:r>
            <a:endParaRPr lang="pt-PT" b="1" dirty="0" smtClean="0">
              <a:solidFill>
                <a:srgbClr val="2A59A6"/>
              </a:solidFill>
              <a:latin typeface="Century Gothic" pitchFamily="34" charset="0"/>
            </a:endParaRPr>
          </a:p>
          <a:p>
            <a:endParaRPr lang="pt-PT" dirty="0"/>
          </a:p>
        </p:txBody>
      </p:sp>
      <p:sp>
        <p:nvSpPr>
          <p:cNvPr id="13" name="Rectângulo 12"/>
          <p:cNvSpPr/>
          <p:nvPr/>
        </p:nvSpPr>
        <p:spPr>
          <a:xfrm>
            <a:off x="3286116" y="3429000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14" name="Rectângulo 13"/>
          <p:cNvSpPr/>
          <p:nvPr/>
        </p:nvSpPr>
        <p:spPr>
          <a:xfrm>
            <a:off x="6643702" y="3429000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15" name="Rectângulo 14"/>
          <p:cNvSpPr/>
          <p:nvPr/>
        </p:nvSpPr>
        <p:spPr>
          <a:xfrm flipH="1">
            <a:off x="7786710" y="3500438"/>
            <a:ext cx="2689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16" name="Rectângulo 15"/>
          <p:cNvSpPr/>
          <p:nvPr/>
        </p:nvSpPr>
        <p:spPr>
          <a:xfrm>
            <a:off x="4500562" y="3500438"/>
            <a:ext cx="571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17" name="Rectângulo 16"/>
          <p:cNvSpPr/>
          <p:nvPr/>
        </p:nvSpPr>
        <p:spPr>
          <a:xfrm>
            <a:off x="7858148" y="5500702"/>
            <a:ext cx="247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18" name="Rectângulo 17"/>
          <p:cNvSpPr/>
          <p:nvPr/>
        </p:nvSpPr>
        <p:spPr>
          <a:xfrm>
            <a:off x="7786710" y="3929066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19" name="Rectângulo 18"/>
          <p:cNvSpPr/>
          <p:nvPr/>
        </p:nvSpPr>
        <p:spPr>
          <a:xfrm>
            <a:off x="4714876" y="4500570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20" name="Rectângulo 19"/>
          <p:cNvSpPr/>
          <p:nvPr/>
        </p:nvSpPr>
        <p:spPr>
          <a:xfrm>
            <a:off x="6643702" y="4572008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21" name="Rectângulo 20"/>
          <p:cNvSpPr/>
          <p:nvPr/>
        </p:nvSpPr>
        <p:spPr>
          <a:xfrm>
            <a:off x="7715272" y="4500570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22" name="Rectângulo 21"/>
          <p:cNvSpPr/>
          <p:nvPr/>
        </p:nvSpPr>
        <p:spPr>
          <a:xfrm>
            <a:off x="4786314" y="5143512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23" name="Rectângulo 22"/>
          <p:cNvSpPr/>
          <p:nvPr/>
        </p:nvSpPr>
        <p:spPr>
          <a:xfrm>
            <a:off x="6715140" y="5143512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24" name="Rectângulo 23"/>
          <p:cNvSpPr/>
          <p:nvPr/>
        </p:nvSpPr>
        <p:spPr>
          <a:xfrm>
            <a:off x="7858148" y="5143512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25" name="Rectângulo 24"/>
          <p:cNvSpPr/>
          <p:nvPr/>
        </p:nvSpPr>
        <p:spPr>
          <a:xfrm>
            <a:off x="6786578" y="5500702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×</a:t>
            </a:r>
            <a:endParaRPr lang="pt-PT" dirty="0"/>
          </a:p>
        </p:txBody>
      </p:sp>
      <p:sp>
        <p:nvSpPr>
          <p:cNvPr id="26" name="Botão de acção: retroceder ou anterior 25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" name="Botão de acção: avançar ou seguinte 26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aixaDeTexto 31"/>
          <p:cNvSpPr txBox="1"/>
          <p:nvPr/>
        </p:nvSpPr>
        <p:spPr>
          <a:xfrm>
            <a:off x="1285852" y="428604"/>
            <a:ext cx="75724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2000" dirty="0" smtClean="0">
                <a:latin typeface="Century Gothic" pitchFamily="34" charset="0"/>
              </a:rPr>
              <a:t>5. </a:t>
            </a:r>
            <a:r>
              <a:rPr lang="pt-PT" sz="2000" b="1" dirty="0" smtClean="0">
                <a:latin typeface="Century Gothic" pitchFamily="34" charset="0"/>
              </a:rPr>
              <a:t>Completa</a:t>
            </a:r>
            <a:r>
              <a:rPr lang="pt-PT" sz="2000" dirty="0" smtClean="0">
                <a:latin typeface="Century Gothic" pitchFamily="34" charset="0"/>
              </a:rPr>
              <a:t> os espaços de modo a obter afirmações </a:t>
            </a:r>
            <a:r>
              <a:rPr lang="pt-PT" sz="2000" b="1" dirty="0" smtClean="0">
                <a:latin typeface="Century Gothic" pitchFamily="34" charset="0"/>
              </a:rPr>
              <a:t>verdadeiras</a:t>
            </a:r>
            <a:r>
              <a:rPr lang="pt-PT" sz="2000" dirty="0" smtClean="0">
                <a:latin typeface="Century Gothic" pitchFamily="34" charset="0"/>
              </a:rPr>
              <a:t>, utilizando:</a:t>
            </a:r>
          </a:p>
          <a:p>
            <a:r>
              <a:rPr lang="pt-PT" sz="2000" dirty="0" smtClean="0">
                <a:latin typeface="Century Gothic" pitchFamily="34" charset="0"/>
              </a:rPr>
              <a:t>5.1.	 Os símbolos de     (pertence) e     (não pertence).</a:t>
            </a:r>
          </a:p>
          <a:p>
            <a:endParaRPr lang="pt-PT" dirty="0"/>
          </a:p>
        </p:txBody>
      </p:sp>
      <p:pic>
        <p:nvPicPr>
          <p:cNvPr id="150558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357430"/>
            <a:ext cx="8335689" cy="3131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0560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50559" name="Object 31"/>
          <p:cNvGraphicFramePr>
            <a:graphicFrameLocks noChangeAspect="1"/>
          </p:cNvGraphicFramePr>
          <p:nvPr/>
        </p:nvGraphicFramePr>
        <p:xfrm>
          <a:off x="4214810" y="1071546"/>
          <a:ext cx="285720" cy="285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06" name="Equação" r:id="rId4" imgW="126725" imgH="126725" progId="Equation.3">
                  <p:embed/>
                </p:oleObj>
              </mc:Choice>
              <mc:Fallback>
                <p:oleObj name="Equação" r:id="rId4" imgW="126725" imgH="126725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1071546"/>
                        <a:ext cx="285720" cy="2857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562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50564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50563" name="Object 35"/>
          <p:cNvGraphicFramePr>
            <a:graphicFrameLocks noChangeAspect="1"/>
          </p:cNvGraphicFramePr>
          <p:nvPr/>
        </p:nvGraphicFramePr>
        <p:xfrm>
          <a:off x="6143636" y="1071546"/>
          <a:ext cx="357158" cy="357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07" name="Equação" r:id="rId6" imgW="126835" imgH="152202" progId="Equation.3">
                  <p:embed/>
                </p:oleObj>
              </mc:Choice>
              <mc:Fallback>
                <p:oleObj name="Equação" r:id="rId6" imgW="126835" imgH="152202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6" y="1071546"/>
                        <a:ext cx="357158" cy="3571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65" name="Object 37"/>
          <p:cNvGraphicFramePr>
            <a:graphicFrameLocks noChangeAspect="1"/>
          </p:cNvGraphicFramePr>
          <p:nvPr/>
        </p:nvGraphicFramePr>
        <p:xfrm>
          <a:off x="2071670" y="2214554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08" name="Equação" r:id="rId8" imgW="126725" imgH="126725" progId="Equation.3">
                  <p:embed/>
                </p:oleObj>
              </mc:Choice>
              <mc:Fallback>
                <p:oleObj name="Equação" r:id="rId8" imgW="126725" imgH="126725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70" y="2214554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66" name="Object 38"/>
          <p:cNvGraphicFramePr>
            <a:graphicFrameLocks noChangeAspect="1"/>
          </p:cNvGraphicFramePr>
          <p:nvPr/>
        </p:nvGraphicFramePr>
        <p:xfrm>
          <a:off x="2071670" y="3143248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09" name="Equação" r:id="rId9" imgW="126725" imgH="126725" progId="Equation.3">
                  <p:embed/>
                </p:oleObj>
              </mc:Choice>
              <mc:Fallback>
                <p:oleObj name="Equação" r:id="rId9" imgW="126725" imgH="126725" progId="Equation.3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70" y="3143248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67" name="Object 39"/>
          <p:cNvGraphicFramePr>
            <a:graphicFrameLocks noChangeAspect="1"/>
          </p:cNvGraphicFramePr>
          <p:nvPr/>
        </p:nvGraphicFramePr>
        <p:xfrm>
          <a:off x="2357422" y="3786190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10" name="Equação" r:id="rId10" imgW="126725" imgH="126725" progId="Equation.3">
                  <p:embed/>
                </p:oleObj>
              </mc:Choice>
              <mc:Fallback>
                <p:oleObj name="Equação" r:id="rId10" imgW="126725" imgH="126725" progId="Equation.3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7422" y="3786190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68" name="Object 40"/>
          <p:cNvGraphicFramePr>
            <a:graphicFrameLocks noChangeAspect="1"/>
          </p:cNvGraphicFramePr>
          <p:nvPr/>
        </p:nvGraphicFramePr>
        <p:xfrm>
          <a:off x="2071670" y="4572008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11" name="Equação" r:id="rId11" imgW="126725" imgH="126725" progId="Equation.3">
                  <p:embed/>
                </p:oleObj>
              </mc:Choice>
              <mc:Fallback>
                <p:oleObj name="Equação" r:id="rId11" imgW="126725" imgH="126725" progId="Equation.3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70" y="4572008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69" name="Object 41"/>
          <p:cNvGraphicFramePr>
            <a:graphicFrameLocks noChangeAspect="1"/>
          </p:cNvGraphicFramePr>
          <p:nvPr/>
        </p:nvGraphicFramePr>
        <p:xfrm>
          <a:off x="7500958" y="3143248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12" name="Equação" r:id="rId12" imgW="126725" imgH="126725" progId="Equation.3">
                  <p:embed/>
                </p:oleObj>
              </mc:Choice>
              <mc:Fallback>
                <p:oleObj name="Equação" r:id="rId12" imgW="126725" imgH="126725" progId="Equation.3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0958" y="3143248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70" name="Object 42"/>
          <p:cNvGraphicFramePr>
            <a:graphicFrameLocks noChangeAspect="1"/>
          </p:cNvGraphicFramePr>
          <p:nvPr/>
        </p:nvGraphicFramePr>
        <p:xfrm>
          <a:off x="4929190" y="3786190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13" name="Equação" r:id="rId13" imgW="126725" imgH="126725" progId="Equation.3">
                  <p:embed/>
                </p:oleObj>
              </mc:Choice>
              <mc:Fallback>
                <p:oleObj name="Equação" r:id="rId13" imgW="126725" imgH="126725" progId="Equation.3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90" y="3786190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71" name="Object 43"/>
          <p:cNvGraphicFramePr>
            <a:graphicFrameLocks noChangeAspect="1"/>
          </p:cNvGraphicFramePr>
          <p:nvPr/>
        </p:nvGraphicFramePr>
        <p:xfrm>
          <a:off x="4929190" y="3143248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14" name="Equação" r:id="rId14" imgW="126720" imgH="126720" progId="Equation.3">
                  <p:embed/>
                </p:oleObj>
              </mc:Choice>
              <mc:Fallback>
                <p:oleObj name="Equação" r:id="rId14" imgW="126720" imgH="126720" progId="Equation.3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90" y="3143248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72" name="Object 44"/>
          <p:cNvGraphicFramePr>
            <a:graphicFrameLocks noChangeAspect="1"/>
          </p:cNvGraphicFramePr>
          <p:nvPr/>
        </p:nvGraphicFramePr>
        <p:xfrm>
          <a:off x="4643438" y="4572008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15" name="Equação" r:id="rId16" imgW="126725" imgH="126725" progId="Equation.3">
                  <p:embed/>
                </p:oleObj>
              </mc:Choice>
              <mc:Fallback>
                <p:oleObj name="Equação" r:id="rId16" imgW="126725" imgH="126725" progId="Equation.3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4572008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73" name="Object 45"/>
          <p:cNvGraphicFramePr>
            <a:graphicFrameLocks noChangeAspect="1"/>
          </p:cNvGraphicFramePr>
          <p:nvPr/>
        </p:nvGraphicFramePr>
        <p:xfrm>
          <a:off x="7286644" y="4429132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16" name="Equação" r:id="rId17" imgW="126725" imgH="126725" progId="Equation.3">
                  <p:embed/>
                </p:oleObj>
              </mc:Choice>
              <mc:Fallback>
                <p:oleObj name="Equação" r:id="rId17" imgW="126725" imgH="126725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44" y="4429132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74" name="Object 46"/>
          <p:cNvGraphicFramePr>
            <a:graphicFrameLocks noChangeAspect="1"/>
          </p:cNvGraphicFramePr>
          <p:nvPr/>
        </p:nvGraphicFramePr>
        <p:xfrm>
          <a:off x="7072330" y="3714752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17" name="Equação" r:id="rId18" imgW="126725" imgH="126725" progId="Equation.3">
                  <p:embed/>
                </p:oleObj>
              </mc:Choice>
              <mc:Fallback>
                <p:oleObj name="Equação" r:id="rId18" imgW="126725" imgH="126725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2330" y="3714752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75" name="Object 47"/>
          <p:cNvGraphicFramePr>
            <a:graphicFrameLocks noChangeAspect="1"/>
          </p:cNvGraphicFramePr>
          <p:nvPr/>
        </p:nvGraphicFramePr>
        <p:xfrm>
          <a:off x="7143768" y="2428868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18" name="Equação" r:id="rId19" imgW="126725" imgH="126725" progId="Equation.3">
                  <p:embed/>
                </p:oleObj>
              </mc:Choice>
              <mc:Fallback>
                <p:oleObj name="Equação" r:id="rId19" imgW="126725" imgH="126725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68" y="2428868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77" name="Object 49"/>
          <p:cNvGraphicFramePr>
            <a:graphicFrameLocks noChangeAspect="1"/>
          </p:cNvGraphicFramePr>
          <p:nvPr/>
        </p:nvGraphicFramePr>
        <p:xfrm>
          <a:off x="4714876" y="2214554"/>
          <a:ext cx="357188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19" name="Equação" r:id="rId20" imgW="126835" imgH="152202" progId="Equation.3">
                  <p:embed/>
                </p:oleObj>
              </mc:Choice>
              <mc:Fallback>
                <p:oleObj name="Equação" r:id="rId20" imgW="126835" imgH="152202" progId="Equation.3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2214554"/>
                        <a:ext cx="357188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CaixaDeTexto 53"/>
          <p:cNvSpPr txBox="1"/>
          <p:nvPr/>
        </p:nvSpPr>
        <p:spPr>
          <a:xfrm>
            <a:off x="1000100" y="1428736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 </a:t>
            </a:r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Resolução</a:t>
            </a:r>
            <a:endParaRPr lang="pt-PT" b="1" dirty="0" smtClean="0">
              <a:solidFill>
                <a:srgbClr val="2A59A6"/>
              </a:solidFill>
              <a:latin typeface="Century Gothic" pitchFamily="34" charset="0"/>
            </a:endParaRPr>
          </a:p>
          <a:p>
            <a:endParaRPr lang="pt-PT" dirty="0"/>
          </a:p>
        </p:txBody>
      </p:sp>
      <p:sp>
        <p:nvSpPr>
          <p:cNvPr id="22" name="Botão de acção: retroceder ou anterior 21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Botão de acção: avançar ou seguinte 22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0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0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0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0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0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0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0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0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0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0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0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0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0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0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0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0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0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0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0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0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0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0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0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0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0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0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0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0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0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0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0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0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0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0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0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214290"/>
            <a:ext cx="6929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5.2. os símbolos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51553" name="Object 1"/>
          <p:cNvGraphicFramePr>
            <a:graphicFrameLocks noChangeAspect="1"/>
          </p:cNvGraphicFramePr>
          <p:nvPr/>
        </p:nvGraphicFramePr>
        <p:xfrm>
          <a:off x="3214678" y="214290"/>
          <a:ext cx="1928826" cy="538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83" name="Equação" r:id="rId3" imgW="1168400" imgH="419100" progId="Equation.3">
                  <p:embed/>
                </p:oleObj>
              </mc:Choice>
              <mc:Fallback>
                <p:oleObj name="Equação" r:id="rId3" imgW="1168400" imgH="4191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214290"/>
                        <a:ext cx="1928826" cy="5388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156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635282"/>
            <a:ext cx="11430626" cy="186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51562" name="Object 10"/>
          <p:cNvGraphicFramePr>
            <a:graphicFrameLocks noChangeAspect="1"/>
          </p:cNvGraphicFramePr>
          <p:nvPr/>
        </p:nvGraphicFramePr>
        <p:xfrm>
          <a:off x="1857356" y="1643050"/>
          <a:ext cx="121200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84" name="Equação" r:id="rId6" imgW="647640" imgH="419040" progId="Equation.3">
                  <p:embed/>
                </p:oleObj>
              </mc:Choice>
              <mc:Fallback>
                <p:oleObj name="Equação" r:id="rId6" imgW="647640" imgH="419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56" y="1643050"/>
                        <a:ext cx="1212008" cy="6096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63" name="Object 11"/>
          <p:cNvGraphicFramePr>
            <a:graphicFrameLocks noChangeAspect="1"/>
          </p:cNvGraphicFramePr>
          <p:nvPr/>
        </p:nvGraphicFramePr>
        <p:xfrm>
          <a:off x="2357422" y="2357430"/>
          <a:ext cx="1277450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85" name="Equação" r:id="rId8" imgW="495000" imgH="177480" progId="Equation.3">
                  <p:embed/>
                </p:oleObj>
              </mc:Choice>
              <mc:Fallback>
                <p:oleObj name="Equação" r:id="rId8" imgW="495000" imgH="177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7422" y="2357430"/>
                        <a:ext cx="1277450" cy="35719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64" name="Object 12"/>
          <p:cNvGraphicFramePr>
            <a:graphicFrameLocks noChangeAspect="1"/>
          </p:cNvGraphicFramePr>
          <p:nvPr/>
        </p:nvGraphicFramePr>
        <p:xfrm>
          <a:off x="5143504" y="1571612"/>
          <a:ext cx="307975" cy="25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86" name="Equação" r:id="rId10" imgW="164880" imgH="177480" progId="Equation.3">
                  <p:embed/>
                </p:oleObj>
              </mc:Choice>
              <mc:Fallback>
                <p:oleObj name="Equação" r:id="rId10" imgW="164880" imgH="177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4" y="1571612"/>
                        <a:ext cx="307975" cy="25876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66" name="Object 14"/>
          <p:cNvGraphicFramePr>
            <a:graphicFrameLocks noChangeAspect="1"/>
          </p:cNvGraphicFramePr>
          <p:nvPr/>
        </p:nvGraphicFramePr>
        <p:xfrm>
          <a:off x="5143504" y="2214554"/>
          <a:ext cx="12112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87" name="Equação" r:id="rId12" imgW="647640" imgH="419040" progId="Equation.3">
                  <p:embed/>
                </p:oleObj>
              </mc:Choice>
              <mc:Fallback>
                <p:oleObj name="Equação" r:id="rId12" imgW="647640" imgH="4190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4" y="2214554"/>
                        <a:ext cx="1211263" cy="6096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67" name="Object 15"/>
          <p:cNvGraphicFramePr>
            <a:graphicFrameLocks noChangeAspect="1"/>
          </p:cNvGraphicFramePr>
          <p:nvPr/>
        </p:nvGraphicFramePr>
        <p:xfrm>
          <a:off x="8050213" y="1214438"/>
          <a:ext cx="922337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88" name="Equação" r:id="rId14" imgW="558720" imgH="863280" progId="Equation.3">
                  <p:embed/>
                </p:oleObj>
              </mc:Choice>
              <mc:Fallback>
                <p:oleObj name="Equação" r:id="rId14" imgW="558720" imgH="8632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0213" y="1214438"/>
                        <a:ext cx="922337" cy="110966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68" name="Object 16"/>
          <p:cNvGraphicFramePr>
            <a:graphicFrameLocks noChangeAspect="1"/>
          </p:cNvGraphicFramePr>
          <p:nvPr/>
        </p:nvGraphicFramePr>
        <p:xfrm>
          <a:off x="8072462" y="2428868"/>
          <a:ext cx="307975" cy="25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89" name="Equação" r:id="rId16" imgW="164880" imgH="177480" progId="Equation.3">
                  <p:embed/>
                </p:oleObj>
              </mc:Choice>
              <mc:Fallback>
                <p:oleObj name="Equação" r:id="rId16" imgW="164880" imgH="1774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62" y="2428868"/>
                        <a:ext cx="307975" cy="25876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Botão de acção: retroceder ou anterior 11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Botão de acção: avançar ou seguinte 12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285728"/>
            <a:ext cx="80010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2000" dirty="0" smtClean="0">
                <a:latin typeface="Century Gothic" pitchFamily="34" charset="0"/>
              </a:rPr>
              <a:t>6. Escreva:</a:t>
            </a:r>
          </a:p>
          <a:p>
            <a:r>
              <a:rPr lang="pt-PT" sz="2000" dirty="0" smtClean="0">
                <a:latin typeface="Century Gothic" pitchFamily="34" charset="0"/>
              </a:rPr>
              <a:t>6.1. Três números naturais </a:t>
            </a:r>
            <a:r>
              <a:rPr lang="pt-PT" sz="2000" b="1" dirty="0" smtClean="0">
                <a:latin typeface="Century Gothic" pitchFamily="34" charset="0"/>
              </a:rPr>
              <a:t>maiores</a:t>
            </a:r>
            <a:r>
              <a:rPr lang="pt-PT" sz="2000" dirty="0" smtClean="0">
                <a:latin typeface="Century Gothic" pitchFamily="34" charset="0"/>
              </a:rPr>
              <a:t> que 15;</a:t>
            </a:r>
          </a:p>
          <a:p>
            <a:r>
              <a:rPr lang="pt-PT" sz="2000" dirty="0" smtClean="0">
                <a:latin typeface="Century Gothic" pitchFamily="34" charset="0"/>
              </a:rPr>
              <a:t> </a:t>
            </a:r>
          </a:p>
          <a:p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1142976" y="2071678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6.2. três números </a:t>
            </a:r>
            <a:r>
              <a:rPr lang="pt-PT" b="1" dirty="0" smtClean="0">
                <a:latin typeface="Century Gothic" pitchFamily="34" charset="0"/>
              </a:rPr>
              <a:t>inteiros</a:t>
            </a:r>
            <a:r>
              <a:rPr lang="pt-PT" dirty="0" smtClean="0">
                <a:latin typeface="Century Gothic" pitchFamily="34" charset="0"/>
              </a:rPr>
              <a:t> consecutivos </a:t>
            </a:r>
            <a:r>
              <a:rPr lang="pt-PT" b="1" dirty="0" smtClean="0">
                <a:latin typeface="Century Gothic" pitchFamily="34" charset="0"/>
              </a:rPr>
              <a:t>não naturais</a:t>
            </a:r>
            <a:r>
              <a:rPr lang="pt-PT" dirty="0" smtClean="0">
                <a:latin typeface="Century Gothic" pitchFamily="34" charset="0"/>
              </a:rPr>
              <a:t>;</a:t>
            </a:r>
          </a:p>
          <a:p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1071538" y="3071810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 </a:t>
            </a:r>
          </a:p>
          <a:p>
            <a:r>
              <a:rPr lang="pt-PT" dirty="0" smtClean="0">
                <a:latin typeface="Century Gothic" pitchFamily="34" charset="0"/>
              </a:rPr>
              <a:t>6.3. três </a:t>
            </a:r>
            <a:r>
              <a:rPr lang="pt-PT" b="1" dirty="0" smtClean="0">
                <a:latin typeface="Century Gothic" pitchFamily="34" charset="0"/>
              </a:rPr>
              <a:t>números reais negativos </a:t>
            </a:r>
            <a:r>
              <a:rPr lang="pt-PT" dirty="0" smtClean="0">
                <a:latin typeface="Century Gothic" pitchFamily="34" charset="0"/>
              </a:rPr>
              <a:t>e </a:t>
            </a:r>
            <a:r>
              <a:rPr lang="pt-PT" b="1" dirty="0" smtClean="0">
                <a:latin typeface="Century Gothic" pitchFamily="34" charset="0"/>
              </a:rPr>
              <a:t>não inteiros</a:t>
            </a:r>
            <a:r>
              <a:rPr lang="pt-PT" dirty="0" smtClean="0">
                <a:latin typeface="Century Gothic" pitchFamily="34" charset="0"/>
              </a:rPr>
              <a:t>;</a:t>
            </a:r>
          </a:p>
          <a:p>
            <a:r>
              <a:rPr lang="pt-PT" dirty="0" smtClean="0">
                <a:latin typeface="Century Gothic" pitchFamily="34" charset="0"/>
              </a:rPr>
              <a:t> </a:t>
            </a:r>
          </a:p>
        </p:txBody>
      </p:sp>
      <p:sp>
        <p:nvSpPr>
          <p:cNvPr id="5" name="Rectângulo 4"/>
          <p:cNvSpPr/>
          <p:nvPr/>
        </p:nvSpPr>
        <p:spPr>
          <a:xfrm>
            <a:off x="1142976" y="4929198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6.4. três </a:t>
            </a:r>
            <a:r>
              <a:rPr lang="pt-PT" b="1" dirty="0" smtClean="0">
                <a:latin typeface="Century Gothic" pitchFamily="34" charset="0"/>
              </a:rPr>
              <a:t>números reais positivos não racionais</a:t>
            </a:r>
            <a:r>
              <a:rPr lang="pt-PT" dirty="0" smtClean="0">
                <a:latin typeface="Century Gothic" pitchFamily="34" charset="0"/>
              </a:rPr>
              <a:t>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071538" y="1000108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Resolução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00100" y="1428736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Por exemplo: 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071802" y="1500174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20,  30 e 40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071538" y="2428868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Por exemplo: 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071538" y="3786190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Por exemplo: 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071538" y="5357826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Por exemplo: 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3071802" y="2571744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-4, -3  e  -2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286116" y="3929066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,  30 e 40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214678" y="5572140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20,  30 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5" name="Botão de acção: retroceder ou anterior 14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Botão de acção: avançar ou seguinte 15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00100" y="500042"/>
            <a:ext cx="75009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 </a:t>
            </a:r>
          </a:p>
          <a:p>
            <a:pPr lvl="0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7. Diga, </a:t>
            </a:r>
            <a:r>
              <a:rPr lang="pt-PT" sz="2000" b="1" dirty="0" smtClean="0">
                <a:latin typeface="Century Gothic" pitchFamily="34" charset="0"/>
              </a:rPr>
              <a:t>justificando</a:t>
            </a:r>
            <a:r>
              <a:rPr lang="pt-PT" sz="2000" dirty="0" smtClean="0">
                <a:latin typeface="Century Gothic" pitchFamily="34" charset="0"/>
              </a:rPr>
              <a:t>, se são </a:t>
            </a:r>
            <a:r>
              <a:rPr lang="pt-PT" sz="2000" b="1" dirty="0" smtClean="0">
                <a:latin typeface="Century Gothic" pitchFamily="34" charset="0"/>
              </a:rPr>
              <a:t>verdadeiras</a:t>
            </a:r>
            <a:r>
              <a:rPr lang="pt-PT" sz="2000" dirty="0" smtClean="0">
                <a:latin typeface="Century Gothic" pitchFamily="34" charset="0"/>
              </a:rPr>
              <a:t> ou </a:t>
            </a:r>
            <a:r>
              <a:rPr lang="pt-PT" sz="2000" b="1" dirty="0" smtClean="0">
                <a:latin typeface="Century Gothic" pitchFamily="34" charset="0"/>
              </a:rPr>
              <a:t>falsas</a:t>
            </a:r>
            <a:r>
              <a:rPr lang="pt-PT" sz="2000" dirty="0" smtClean="0">
                <a:latin typeface="Century Gothic" pitchFamily="34" charset="0"/>
              </a:rPr>
              <a:t> as seguintes afirmações:</a:t>
            </a:r>
          </a:p>
          <a:p>
            <a:pPr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7.1. Todo o número real é racional.</a:t>
            </a:r>
          </a:p>
          <a:p>
            <a:endParaRPr lang="pt-PT" dirty="0"/>
          </a:p>
        </p:txBody>
      </p:sp>
      <p:sp>
        <p:nvSpPr>
          <p:cNvPr id="3" name="Rectângulo 2"/>
          <p:cNvSpPr/>
          <p:nvPr/>
        </p:nvSpPr>
        <p:spPr>
          <a:xfrm>
            <a:off x="1071538" y="3643314"/>
            <a:ext cx="685804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 </a:t>
            </a:r>
            <a:endParaRPr lang="pt-PT" sz="2000" dirty="0" smtClean="0">
              <a:latin typeface="Century Gothic" pitchFamily="34" charset="0"/>
            </a:endParaRPr>
          </a:p>
          <a:p>
            <a:r>
              <a:rPr lang="pt-PT" sz="2000" dirty="0" smtClean="0">
                <a:latin typeface="Century Gothic" pitchFamily="34" charset="0"/>
              </a:rPr>
              <a:t>7.2. Todo o número natural é inteiro.</a:t>
            </a:r>
          </a:p>
          <a:p>
            <a:r>
              <a:rPr lang="pt-PT" sz="2000" dirty="0" smtClean="0">
                <a:latin typeface="Century Gothic" pitchFamily="34" charset="0"/>
              </a:rPr>
              <a:t> 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214414" y="4929198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2000" dirty="0" smtClean="0">
              <a:latin typeface="Century Gothic" pitchFamily="34" charset="0"/>
            </a:endParaRPr>
          </a:p>
          <a:p>
            <a:r>
              <a:rPr lang="pt-PT" sz="2000" dirty="0" smtClean="0">
                <a:latin typeface="Century Gothic" pitchFamily="34" charset="0"/>
              </a:rPr>
              <a:t>7.3. Todo o número real é irracional.</a:t>
            </a:r>
            <a:endParaRPr lang="pt-PT" sz="2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214414" y="2571744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Resolução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142976" y="3000372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 FALSO, Por exemplo </a:t>
            </a:r>
            <a:r>
              <a:rPr lang="pt-PT" sz="2000" b="1" dirty="0" err="1" smtClean="0">
                <a:solidFill>
                  <a:srgbClr val="2A59A6"/>
                </a:solidFill>
                <a:latin typeface="Century Gothic" pitchFamily="34" charset="0"/>
              </a:rPr>
              <a:t>pi</a:t>
            </a:r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 é um número  irracional logo real, mas não é um número racional.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214414" y="4500570"/>
            <a:ext cx="7500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 Verdadeiro.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696" y="5929330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 Verdadeiro. </a:t>
            </a:r>
          </a:p>
          <a:p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graphicFrame>
        <p:nvGraphicFramePr>
          <p:cNvPr id="152578" name="Object 2"/>
          <p:cNvGraphicFramePr>
            <a:graphicFrameLocks noChangeAspect="1"/>
          </p:cNvGraphicFramePr>
          <p:nvPr/>
        </p:nvGraphicFramePr>
        <p:xfrm>
          <a:off x="3357554" y="4595823"/>
          <a:ext cx="404812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90" name="Equação" r:id="rId3" imgW="215640" imgH="177480" progId="Equation.3">
                  <p:embed/>
                </p:oleObj>
              </mc:Choice>
              <mc:Fallback>
                <p:oleObj name="Equação" r:id="rId3" imgW="21564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54" y="4595823"/>
                        <a:ext cx="404812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579" name="Object 3"/>
          <p:cNvGraphicFramePr>
            <a:graphicFrameLocks noChangeAspect="1"/>
          </p:cNvGraphicFramePr>
          <p:nvPr/>
        </p:nvGraphicFramePr>
        <p:xfrm>
          <a:off x="3786182" y="4667261"/>
          <a:ext cx="28575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91" name="Equação" r:id="rId5" imgW="152280" imgH="126720" progId="Equation.3">
                  <p:embed/>
                </p:oleObj>
              </mc:Choice>
              <mc:Fallback>
                <p:oleObj name="Equação" r:id="rId5" imgW="152280" imgH="1267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6182" y="4667261"/>
                        <a:ext cx="285750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580" name="Object 4"/>
          <p:cNvGraphicFramePr>
            <a:graphicFrameLocks noChangeAspect="1"/>
          </p:cNvGraphicFramePr>
          <p:nvPr/>
        </p:nvGraphicFramePr>
        <p:xfrm>
          <a:off x="4143372" y="4595823"/>
          <a:ext cx="285750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92" name="Equação" r:id="rId7" imgW="152280" imgH="164880" progId="Equation.3">
                  <p:embed/>
                </p:oleObj>
              </mc:Choice>
              <mc:Fallback>
                <p:oleObj name="Equação" r:id="rId7" imgW="1522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2" y="4595823"/>
                        <a:ext cx="285750" cy="309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581" name="Object 5"/>
          <p:cNvGraphicFramePr>
            <a:graphicFrameLocks noChangeAspect="1"/>
          </p:cNvGraphicFramePr>
          <p:nvPr/>
        </p:nvGraphicFramePr>
        <p:xfrm>
          <a:off x="3857620" y="5929330"/>
          <a:ext cx="381000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93" name="Equação" r:id="rId9" imgW="2031840" imgH="355320" progId="Equation.3">
                  <p:embed/>
                </p:oleObj>
              </mc:Choice>
              <mc:Fallback>
                <p:oleObj name="Equação" r:id="rId9" imgW="2031840" imgH="3553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0" y="5929330"/>
                        <a:ext cx="3810000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Botão de acção: retroceder ou anterior 12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Botão de acção: avançar ou seguinte 13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2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57686" y="714356"/>
            <a:ext cx="52149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IN={ 1, 2, 3, 4, …}</a:t>
            </a:r>
          </a:p>
          <a:p>
            <a:endParaRPr lang="pt-PT" dirty="0"/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4405312" y="1214422"/>
          <a:ext cx="473868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0" name="Equação" r:id="rId3" imgW="2527200" imgH="457200" progId="Equation.3">
                  <p:embed/>
                </p:oleObj>
              </mc:Choice>
              <mc:Fallback>
                <p:oleObj name="Equação" r:id="rId3" imgW="25272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5312" y="1214422"/>
                        <a:ext cx="4738688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928662" y="1428736"/>
            <a:ext cx="735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Números </a:t>
            </a:r>
            <a:r>
              <a:rPr lang="pt-PT" sz="2000" b="1" dirty="0" smtClean="0">
                <a:latin typeface="Century Gothic" pitchFamily="34" charset="0"/>
              </a:rPr>
              <a:t>inteiros relativos</a:t>
            </a:r>
            <a:endParaRPr lang="pt-PT" sz="2000" b="1" dirty="0">
              <a:latin typeface="Century Gothic" pitchFamily="34" charset="0"/>
            </a:endParaRPr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4857752" y="2000240"/>
          <a:ext cx="3595687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1" name="Equação" r:id="rId5" imgW="1917360" imgH="355320" progId="Equation.3">
                  <p:embed/>
                </p:oleObj>
              </mc:Choice>
              <mc:Fallback>
                <p:oleObj name="Equação" r:id="rId5" imgW="1917360" imgH="3553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2" y="2000240"/>
                        <a:ext cx="3595687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1000100" y="714356"/>
            <a:ext cx="735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Números </a:t>
            </a:r>
            <a:r>
              <a:rPr lang="pt-PT" sz="2000" b="1" dirty="0" smtClean="0">
                <a:latin typeface="Century Gothic" pitchFamily="34" charset="0"/>
              </a:rPr>
              <a:t>naturais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71538" y="2143116"/>
            <a:ext cx="735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Números </a:t>
            </a:r>
            <a:r>
              <a:rPr lang="pt-PT" sz="2000" b="1" dirty="0" smtClean="0">
                <a:latin typeface="Century Gothic" pitchFamily="34" charset="0"/>
              </a:rPr>
              <a:t>racionais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1142976" y="2643182"/>
            <a:ext cx="6858048" cy="1289264"/>
          </a:xfrm>
          <a:prstGeom prst="rec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b="1" dirty="0" smtClean="0">
                <a:latin typeface="Century Gothic" pitchFamily="34" charset="0"/>
              </a:rPr>
              <a:t>Números racionais são</a:t>
            </a:r>
            <a:r>
              <a:rPr lang="pt-PT" dirty="0" smtClean="0">
                <a:latin typeface="Century Gothic" pitchFamily="34" charset="0"/>
              </a:rPr>
              <a:t> os números que podem ser escritos na forma de razão entre dois números inteiros. Podem ser representados por dizimas finitas e infinitas periódicas.</a:t>
            </a:r>
            <a:endParaRPr lang="pt-PT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1000100" y="4286256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Dizima </a:t>
            </a:r>
            <a:r>
              <a:rPr lang="pt-PT" sz="2000" b="1" dirty="0" smtClean="0">
                <a:latin typeface="Century Gothic" pitchFamily="34" charset="0"/>
              </a:rPr>
              <a:t>finita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3500430" y="4143380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Dizima </a:t>
            </a:r>
            <a:r>
              <a:rPr lang="pt-PT" sz="2000" b="1" dirty="0" smtClean="0">
                <a:latin typeface="Century Gothic" pitchFamily="34" charset="0"/>
              </a:rPr>
              <a:t>infinita periódica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1000100" y="3929066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Exemplos</a:t>
            </a:r>
          </a:p>
        </p:txBody>
      </p:sp>
      <p:graphicFrame>
        <p:nvGraphicFramePr>
          <p:cNvPr id="43027" name="Object 19"/>
          <p:cNvGraphicFramePr>
            <a:graphicFrameLocks noChangeAspect="1"/>
          </p:cNvGraphicFramePr>
          <p:nvPr/>
        </p:nvGraphicFramePr>
        <p:xfrm>
          <a:off x="1142976" y="5429264"/>
          <a:ext cx="1131888" cy="8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2" name="Equação" r:id="rId7" imgW="482400" imgH="393480" progId="Equation.3">
                  <p:embed/>
                </p:oleObj>
              </mc:Choice>
              <mc:Fallback>
                <p:oleObj name="Equação" r:id="rId7" imgW="482400" imgH="39348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5429264"/>
                        <a:ext cx="1131888" cy="857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Seta para baixo 30"/>
          <p:cNvSpPr/>
          <p:nvPr/>
        </p:nvSpPr>
        <p:spPr>
          <a:xfrm>
            <a:off x="1714480" y="4714884"/>
            <a:ext cx="14287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43028" name="Object 20"/>
          <p:cNvGraphicFramePr>
            <a:graphicFrameLocks noChangeAspect="1"/>
          </p:cNvGraphicFramePr>
          <p:nvPr/>
        </p:nvGraphicFramePr>
        <p:xfrm>
          <a:off x="3643306" y="4572008"/>
          <a:ext cx="2344737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3" name="Equação" r:id="rId9" imgW="812520" imgH="393480" progId="Equation.3">
                  <p:embed/>
                </p:oleObj>
              </mc:Choice>
              <mc:Fallback>
                <p:oleObj name="Equação" r:id="rId9" imgW="812520" imgH="3934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4572008"/>
                        <a:ext cx="2344737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29" name="Object 21"/>
          <p:cNvGraphicFramePr>
            <a:graphicFrameLocks noChangeAspect="1"/>
          </p:cNvGraphicFramePr>
          <p:nvPr/>
        </p:nvGraphicFramePr>
        <p:xfrm>
          <a:off x="3714744" y="5929330"/>
          <a:ext cx="1722438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4" name="Equação" r:id="rId11" imgW="596880" imgH="393480" progId="Equation.3">
                  <p:embed/>
                </p:oleObj>
              </mc:Choice>
              <mc:Fallback>
                <p:oleObj name="Equação" r:id="rId11" imgW="596880" imgH="39348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5929330"/>
                        <a:ext cx="1722438" cy="654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CaixaDeTexto 34"/>
          <p:cNvSpPr txBox="1"/>
          <p:nvPr/>
        </p:nvSpPr>
        <p:spPr>
          <a:xfrm>
            <a:off x="3643306" y="5429264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É o mesmo que</a:t>
            </a:r>
          </a:p>
        </p:txBody>
      </p:sp>
      <p:sp>
        <p:nvSpPr>
          <p:cNvPr id="36" name="Seta curvada à direita 35"/>
          <p:cNvSpPr/>
          <p:nvPr/>
        </p:nvSpPr>
        <p:spPr>
          <a:xfrm>
            <a:off x="3357554" y="5000636"/>
            <a:ext cx="214314" cy="114300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39" name="CaixaDeTexto 38"/>
          <p:cNvSpPr txBox="1"/>
          <p:nvPr/>
        </p:nvSpPr>
        <p:spPr>
          <a:xfrm>
            <a:off x="6357950" y="5643578"/>
            <a:ext cx="3071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É uma dizima infinita periódica de </a:t>
            </a:r>
          </a:p>
          <a:p>
            <a:r>
              <a:rPr lang="pt-PT" sz="2000" dirty="0" smtClean="0">
                <a:latin typeface="Century Gothic" pitchFamily="34" charset="0"/>
              </a:rPr>
              <a:t>período 3 </a:t>
            </a:r>
          </a:p>
        </p:txBody>
      </p:sp>
      <p:cxnSp>
        <p:nvCxnSpPr>
          <p:cNvPr id="43" name="Conexão curva 42"/>
          <p:cNvCxnSpPr>
            <a:endCxn id="39" idx="1"/>
          </p:cNvCxnSpPr>
          <p:nvPr/>
        </p:nvCxnSpPr>
        <p:spPr>
          <a:xfrm flipV="1">
            <a:off x="5429256" y="6151410"/>
            <a:ext cx="928694" cy="63675"/>
          </a:xfrm>
          <a:prstGeom prst="curved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ixaDeTexto 43"/>
          <p:cNvSpPr txBox="1"/>
          <p:nvPr/>
        </p:nvSpPr>
        <p:spPr>
          <a:xfrm>
            <a:off x="1000100" y="0"/>
            <a:ext cx="7786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rgbClr val="497DD1"/>
                </a:solidFill>
                <a:latin typeface="Century Gothic" pitchFamily="34" charset="0"/>
              </a:rPr>
              <a:t>Conjuntos  Numéricos</a:t>
            </a:r>
            <a:endParaRPr lang="pt-PT" sz="3200" dirty="0">
              <a:solidFill>
                <a:srgbClr val="497DD1"/>
              </a:solidFill>
              <a:latin typeface="Century Gothic" pitchFamily="34" charset="0"/>
            </a:endParaRPr>
          </a:p>
        </p:txBody>
      </p:sp>
      <p:sp>
        <p:nvSpPr>
          <p:cNvPr id="22" name="Botão de acção: retroceder ou anterior 21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Botão de acção: avançar ou seguinte 22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800" decel="1000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 animBg="1"/>
      <p:bldP spid="9" grpId="0"/>
      <p:bldP spid="10" grpId="0"/>
      <p:bldP spid="11" grpId="0"/>
      <p:bldP spid="11" grpId="1"/>
      <p:bldP spid="31" grpId="0" animBg="1"/>
      <p:bldP spid="36" grpId="0" animBg="1"/>
      <p:bldP spid="39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/>
          </p:cNvSpPr>
          <p:nvPr/>
        </p:nvSpPr>
        <p:spPr>
          <a:xfrm>
            <a:off x="1071538" y="857232"/>
            <a:ext cx="6715172" cy="7143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2" action="ppaction://hlinksldjump"/>
              </a:rPr>
              <a:t>1- A História dos Números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Botão de acção: retroceder ou anterior 2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Botão de acção: avançar ou seguinte 4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Título 3"/>
          <p:cNvSpPr txBox="1">
            <a:spLocks/>
          </p:cNvSpPr>
          <p:nvPr/>
        </p:nvSpPr>
        <p:spPr>
          <a:xfrm>
            <a:off x="1000100" y="2357430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3" action="ppaction://hlinksldjump"/>
              </a:rPr>
              <a:t>3- Conjuntos Numéricos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3"/>
          <p:cNvSpPr txBox="1">
            <a:spLocks/>
          </p:cNvSpPr>
          <p:nvPr/>
        </p:nvSpPr>
        <p:spPr>
          <a:xfrm>
            <a:off x="1000100" y="1571612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4" action="ppaction://hlinksldjump"/>
              </a:rPr>
              <a:t>2- Tarefa 1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ítulo 3"/>
          <p:cNvSpPr txBox="1">
            <a:spLocks/>
          </p:cNvSpPr>
          <p:nvPr/>
        </p:nvSpPr>
        <p:spPr>
          <a:xfrm>
            <a:off x="1000100" y="3143248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5" action="ppaction://hlinksldjump"/>
              </a:rPr>
              <a:t>4-Tarefa 2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ítulo 3"/>
          <p:cNvSpPr txBox="1">
            <a:spLocks/>
          </p:cNvSpPr>
          <p:nvPr/>
        </p:nvSpPr>
        <p:spPr>
          <a:xfrm>
            <a:off x="1000100" y="4143380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6" action="ppaction://hlinksldjump"/>
              </a:rPr>
              <a:t>5 -Tarefa 3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1000100" y="0"/>
            <a:ext cx="7406640" cy="147218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Números Reais – Parte 1 </a:t>
            </a:r>
            <a:endParaRPr kumimoji="0" lang="pt-PT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ítulo 3"/>
          <p:cNvSpPr txBox="1">
            <a:spLocks/>
          </p:cNvSpPr>
          <p:nvPr/>
        </p:nvSpPr>
        <p:spPr>
          <a:xfrm>
            <a:off x="1000100" y="5000636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7" action="ppaction://hlinksldjump"/>
              </a:rPr>
              <a:t>6 – Páginas da Internet que podes consultar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142976" y="500042"/>
            <a:ext cx="735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</a:t>
            </a:r>
            <a:r>
              <a:rPr lang="pt-PT" sz="2000" b="1" dirty="0" smtClean="0">
                <a:latin typeface="Century Gothic" pitchFamily="34" charset="0"/>
              </a:rPr>
              <a:t>Números reais</a:t>
            </a:r>
            <a:endParaRPr lang="pt-PT" sz="2000" b="1" dirty="0">
              <a:latin typeface="Century Gothic" pitchFamily="34" charset="0"/>
            </a:endParaRPr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1142976" y="1000108"/>
          <a:ext cx="4143404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97" name="Equação" r:id="rId3" imgW="2031840" imgH="355320" progId="Equation.3">
                  <p:embed/>
                </p:oleObj>
              </mc:Choice>
              <mc:Fallback>
                <p:oleObj name="Equação" r:id="rId3" imgW="2031840" imgH="355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1000108"/>
                        <a:ext cx="4143404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7" name="Object 3"/>
          <p:cNvGraphicFramePr>
            <a:graphicFrameLocks noChangeAspect="1"/>
          </p:cNvGraphicFramePr>
          <p:nvPr/>
        </p:nvGraphicFramePr>
        <p:xfrm>
          <a:off x="6405594" y="4141808"/>
          <a:ext cx="404813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98" name="Equação" r:id="rId5" imgW="215640" imgH="177480" progId="Equation.3">
                  <p:embed/>
                </p:oleObj>
              </mc:Choice>
              <mc:Fallback>
                <p:oleObj name="Equação" r:id="rId5" imgW="21564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5594" y="4141808"/>
                        <a:ext cx="404813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6834206" y="4189421"/>
          <a:ext cx="28575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99" name="Equação" r:id="rId7" imgW="152280" imgH="126720" progId="Equation.3">
                  <p:embed/>
                </p:oleObj>
              </mc:Choice>
              <mc:Fallback>
                <p:oleObj name="Equação" r:id="rId7" imgW="152280" imgH="1267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4206" y="4189421"/>
                        <a:ext cx="285750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7191396" y="4117983"/>
          <a:ext cx="285750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0" name="Equação" r:id="rId9" imgW="152280" imgH="164880" progId="Equation.3">
                  <p:embed/>
                </p:oleObj>
              </mc:Choice>
              <mc:Fallback>
                <p:oleObj name="Equação" r:id="rId9" imgW="1522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1396" y="4117983"/>
                        <a:ext cx="285750" cy="309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0" name="Object 6"/>
          <p:cNvGraphicFramePr>
            <a:graphicFrameLocks noChangeAspect="1"/>
          </p:cNvGraphicFramePr>
          <p:nvPr/>
        </p:nvGraphicFramePr>
        <p:xfrm>
          <a:off x="7762900" y="4117983"/>
          <a:ext cx="287337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1" name="Equação" r:id="rId11" imgW="152280" imgH="203040" progId="Equation.3">
                  <p:embed/>
                </p:oleObj>
              </mc:Choice>
              <mc:Fallback>
                <p:oleObj name="Equação" r:id="rId11" imgW="15228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2900" y="4117983"/>
                        <a:ext cx="287337" cy="382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1" name="Object 7"/>
          <p:cNvGraphicFramePr>
            <a:graphicFrameLocks noChangeAspect="1"/>
          </p:cNvGraphicFramePr>
          <p:nvPr/>
        </p:nvGraphicFramePr>
        <p:xfrm>
          <a:off x="8405842" y="4117983"/>
          <a:ext cx="309562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2" name="Equação" r:id="rId13" imgW="164880" imgH="177480" progId="Equation.3">
                  <p:embed/>
                </p:oleObj>
              </mc:Choice>
              <mc:Fallback>
                <p:oleObj name="Equação" r:id="rId13" imgW="16488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5842" y="4117983"/>
                        <a:ext cx="309562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2" name="Object 8"/>
          <p:cNvGraphicFramePr>
            <a:graphicFrameLocks noChangeAspect="1"/>
          </p:cNvGraphicFramePr>
          <p:nvPr/>
        </p:nvGraphicFramePr>
        <p:xfrm>
          <a:off x="7477148" y="4189421"/>
          <a:ext cx="28575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3" name="Equação" r:id="rId15" imgW="152280" imgH="126720" progId="Equation.3">
                  <p:embed/>
                </p:oleObj>
              </mc:Choice>
              <mc:Fallback>
                <p:oleObj name="Equação" r:id="rId15" imgW="152280" imgH="12672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7148" y="4189421"/>
                        <a:ext cx="285750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3" name="Object 9"/>
          <p:cNvGraphicFramePr>
            <a:graphicFrameLocks noChangeAspect="1"/>
          </p:cNvGraphicFramePr>
          <p:nvPr/>
        </p:nvGraphicFramePr>
        <p:xfrm>
          <a:off x="8120090" y="4189421"/>
          <a:ext cx="28575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4" name="Equação" r:id="rId17" imgW="152280" imgH="126720" progId="Equation.3">
                  <p:embed/>
                </p:oleObj>
              </mc:Choice>
              <mc:Fallback>
                <p:oleObj name="Equação" r:id="rId17" imgW="152280" imgH="12672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0090" y="4189421"/>
                        <a:ext cx="285750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5643570" y="571480"/>
            <a:ext cx="2786082" cy="3071834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Oval 15"/>
          <p:cNvSpPr/>
          <p:nvPr/>
        </p:nvSpPr>
        <p:spPr>
          <a:xfrm>
            <a:off x="5857884" y="785794"/>
            <a:ext cx="2286016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Oval 13"/>
          <p:cNvSpPr/>
          <p:nvPr/>
        </p:nvSpPr>
        <p:spPr>
          <a:xfrm>
            <a:off x="6072198" y="1000108"/>
            <a:ext cx="1571636" cy="13573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Oval 11"/>
          <p:cNvSpPr/>
          <p:nvPr/>
        </p:nvSpPr>
        <p:spPr>
          <a:xfrm>
            <a:off x="6357950" y="1285860"/>
            <a:ext cx="857256" cy="571504"/>
          </a:xfrm>
          <a:prstGeom prst="ellips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57354" name="Object 10"/>
          <p:cNvGraphicFramePr>
            <a:graphicFrameLocks noChangeAspect="1"/>
          </p:cNvGraphicFramePr>
          <p:nvPr/>
        </p:nvGraphicFramePr>
        <p:xfrm>
          <a:off x="6500826" y="1357298"/>
          <a:ext cx="404813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5" name="Equação" r:id="rId18" imgW="215640" imgH="177480" progId="Equation.3">
                  <p:embed/>
                </p:oleObj>
              </mc:Choice>
              <mc:Fallback>
                <p:oleObj name="Equação" r:id="rId18" imgW="21564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826" y="1357298"/>
                        <a:ext cx="404813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5" name="Object 11"/>
          <p:cNvGraphicFramePr>
            <a:graphicFrameLocks noChangeAspect="1"/>
          </p:cNvGraphicFramePr>
          <p:nvPr/>
        </p:nvGraphicFramePr>
        <p:xfrm>
          <a:off x="6858016" y="1928802"/>
          <a:ext cx="285750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6" name="Equação" r:id="rId20" imgW="152280" imgH="164880" progId="Equation.3">
                  <p:embed/>
                </p:oleObj>
              </mc:Choice>
              <mc:Fallback>
                <p:oleObj name="Equação" r:id="rId20" imgW="152280" imgH="1648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16" y="1928802"/>
                        <a:ext cx="285750" cy="309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6" name="Object 12"/>
          <p:cNvGraphicFramePr>
            <a:graphicFrameLocks noChangeAspect="1"/>
          </p:cNvGraphicFramePr>
          <p:nvPr/>
        </p:nvGraphicFramePr>
        <p:xfrm>
          <a:off x="7000892" y="2500306"/>
          <a:ext cx="287337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7" name="Equação" r:id="rId22" imgW="152280" imgH="203040" progId="Equation.3">
                  <p:embed/>
                </p:oleObj>
              </mc:Choice>
              <mc:Fallback>
                <p:oleObj name="Equação" r:id="rId22" imgW="152280" imgH="2030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92" y="2500306"/>
                        <a:ext cx="287337" cy="382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7" name="Object 13"/>
          <p:cNvGraphicFramePr>
            <a:graphicFrameLocks noChangeAspect="1"/>
          </p:cNvGraphicFramePr>
          <p:nvPr/>
        </p:nvGraphicFramePr>
        <p:xfrm>
          <a:off x="7143768" y="3143248"/>
          <a:ext cx="309563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8" name="Equação" r:id="rId24" imgW="164880" imgH="177480" progId="Equation.3">
                  <p:embed/>
                </p:oleObj>
              </mc:Choice>
              <mc:Fallback>
                <p:oleObj name="Equação" r:id="rId24" imgW="164880" imgH="177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68" y="3143248"/>
                        <a:ext cx="309563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Botão de acção: retroceder ou anterior 21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Botão de acção: avançar ou seguinte 22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5" name="CaixaDeTexto 24"/>
          <p:cNvSpPr txBox="1"/>
          <p:nvPr/>
        </p:nvSpPr>
        <p:spPr>
          <a:xfrm>
            <a:off x="1214414" y="2143116"/>
            <a:ext cx="4143404" cy="2169825"/>
          </a:xfrm>
          <a:prstGeom prst="rec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Um </a:t>
            </a:r>
            <a:r>
              <a:rPr lang="pt-PT" b="1" dirty="0" smtClean="0">
                <a:latin typeface="Century Gothic" pitchFamily="34" charset="0"/>
              </a:rPr>
              <a:t>número irracional </a:t>
            </a:r>
            <a:r>
              <a:rPr lang="pt-PT" dirty="0" smtClean="0">
                <a:latin typeface="Century Gothic" pitchFamily="34" charset="0"/>
              </a:rPr>
              <a:t>é um número cuja dízima é </a:t>
            </a:r>
            <a:r>
              <a:rPr lang="pt-PT" b="1" dirty="0" smtClean="0">
                <a:latin typeface="Century Gothic" pitchFamily="34" charset="0"/>
              </a:rPr>
              <a:t>infinita não periódica</a:t>
            </a:r>
            <a:r>
              <a:rPr lang="pt-PT" dirty="0" smtClean="0">
                <a:latin typeface="Century Gothic" pitchFamily="34" charset="0"/>
              </a:rPr>
              <a:t>. Não pode ser representado sob a forma de </a:t>
            </a:r>
            <a:r>
              <a:rPr lang="pt-PT" dirty="0" err="1" smtClean="0">
                <a:latin typeface="Century Gothic" pitchFamily="34" charset="0"/>
              </a:rPr>
              <a:t>fração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dirty="0" smtClean="0"/>
          </a:p>
        </p:txBody>
      </p:sp>
      <p:sp>
        <p:nvSpPr>
          <p:cNvPr id="24" name="Rectângulo 23"/>
          <p:cNvSpPr/>
          <p:nvPr/>
        </p:nvSpPr>
        <p:spPr>
          <a:xfrm>
            <a:off x="4857752" y="4786322"/>
            <a:ext cx="4071966" cy="12144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97294" name="Object 14"/>
          <p:cNvGraphicFramePr>
            <a:graphicFrameLocks noChangeAspect="1"/>
          </p:cNvGraphicFramePr>
          <p:nvPr/>
        </p:nvGraphicFramePr>
        <p:xfrm>
          <a:off x="4857752" y="5143512"/>
          <a:ext cx="600079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9" name="Equação" r:id="rId26" imgW="152280" imgH="126720" progId="Equation.3">
                  <p:embed/>
                </p:oleObj>
              </mc:Choice>
              <mc:Fallback>
                <p:oleObj name="Equação" r:id="rId26" imgW="152280" imgH="12672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2" y="5143512"/>
                        <a:ext cx="600079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Conexão recta unidireccional 26"/>
          <p:cNvCxnSpPr/>
          <p:nvPr/>
        </p:nvCxnSpPr>
        <p:spPr>
          <a:xfrm>
            <a:off x="5500694" y="542926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/>
          <p:cNvSpPr txBox="1"/>
          <p:nvPr/>
        </p:nvSpPr>
        <p:spPr>
          <a:xfrm>
            <a:off x="6357950" y="5214950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Lê-se “está contido”</a:t>
            </a:r>
            <a:endParaRPr lang="pt-PT" sz="20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6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3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 animBg="1"/>
      <p:bldP spid="16" grpId="0" animBg="1"/>
      <p:bldP spid="14" grpId="0" animBg="1"/>
      <p:bldP spid="12" grpId="0" animBg="1"/>
      <p:bldP spid="25" grpId="0" animBg="1"/>
      <p:bldP spid="25" grpId="1" animBg="1"/>
      <p:bldP spid="24" grpId="0" animBg="1"/>
      <p:bldP spid="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tão de acção: início 1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500066" cy="428628"/>
          </a:xfrm>
          <a:prstGeom prst="actionButtonBeginning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109572" name="Object 4"/>
          <p:cNvGraphicFramePr>
            <a:graphicFrameLocks noChangeAspect="1"/>
          </p:cNvGraphicFramePr>
          <p:nvPr/>
        </p:nvGraphicFramePr>
        <p:xfrm>
          <a:off x="1142976" y="0"/>
          <a:ext cx="1772961" cy="928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16" name="Equação" r:id="rId4" imgW="799920" imgH="419040" progId="Equation.3">
                  <p:embed/>
                </p:oleObj>
              </mc:Choice>
              <mc:Fallback>
                <p:oleObj name="Equação" r:id="rId4" imgW="799920" imgH="419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0"/>
                        <a:ext cx="1772961" cy="9286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74" name="Object 6"/>
          <p:cNvGraphicFramePr>
            <a:graphicFrameLocks noChangeAspect="1"/>
          </p:cNvGraphicFramePr>
          <p:nvPr/>
        </p:nvGraphicFramePr>
        <p:xfrm>
          <a:off x="1071538" y="928670"/>
          <a:ext cx="21907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17" name="Equação" r:id="rId6" imgW="1168200" imgH="228600" progId="Equation.3">
                  <p:embed/>
                </p:oleObj>
              </mc:Choice>
              <mc:Fallback>
                <p:oleObj name="Equação" r:id="rId6" imgW="116820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928670"/>
                        <a:ext cx="2190750" cy="4286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3000364" y="214290"/>
            <a:ext cx="7358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latin typeface="Century Gothic" pitchFamily="34" charset="0"/>
              </a:rPr>
              <a:t>dividem-se, ainda, em </a:t>
            </a:r>
            <a:r>
              <a:rPr lang="pt-PT" sz="2400" b="1" dirty="0" smtClean="0">
                <a:latin typeface="Century Gothic" pitchFamily="34" charset="0"/>
              </a:rPr>
              <a:t>subconjuntos</a:t>
            </a:r>
            <a:r>
              <a:rPr lang="pt-PT" sz="2400" dirty="0" smtClean="0">
                <a:latin typeface="Century Gothic" pitchFamily="34" charset="0"/>
              </a:rPr>
              <a:t>:</a:t>
            </a:r>
            <a:endParaRPr lang="pt-PT" sz="2000" dirty="0">
              <a:latin typeface="Century Gothic" pitchFamily="34" charset="0"/>
            </a:endParaRPr>
          </a:p>
        </p:txBody>
      </p:sp>
      <p:graphicFrame>
        <p:nvGraphicFramePr>
          <p:cNvPr id="109577" name="Object 9"/>
          <p:cNvGraphicFramePr>
            <a:graphicFrameLocks noChangeAspect="1"/>
          </p:cNvGraphicFramePr>
          <p:nvPr/>
        </p:nvGraphicFramePr>
        <p:xfrm>
          <a:off x="1071538" y="1785926"/>
          <a:ext cx="252412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18" name="Equação" r:id="rId8" imgW="1346040" imgH="253800" progId="Equation.3">
                  <p:embed/>
                </p:oleObj>
              </mc:Choice>
              <mc:Fallback>
                <p:oleObj name="Equação" r:id="rId8" imgW="1346040" imgH="2538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1785926"/>
                        <a:ext cx="2524125" cy="4762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79" name="Object 11"/>
          <p:cNvGraphicFramePr>
            <a:graphicFrameLocks noChangeAspect="1"/>
          </p:cNvGraphicFramePr>
          <p:nvPr/>
        </p:nvGraphicFramePr>
        <p:xfrm>
          <a:off x="1000100" y="2500306"/>
          <a:ext cx="297656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19" name="Equação" r:id="rId10" imgW="1587240" imgH="228600" progId="Equation.3">
                  <p:embed/>
                </p:oleObj>
              </mc:Choice>
              <mc:Fallback>
                <p:oleObj name="Equação" r:id="rId10" imgW="1587240" imgH="2286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2500306"/>
                        <a:ext cx="2976563" cy="4286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0" name="Object 12"/>
          <p:cNvGraphicFramePr>
            <a:graphicFrameLocks noChangeAspect="1"/>
          </p:cNvGraphicFramePr>
          <p:nvPr/>
        </p:nvGraphicFramePr>
        <p:xfrm>
          <a:off x="1000100" y="3071810"/>
          <a:ext cx="3309938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0" name="Equação" r:id="rId12" imgW="1765080" imgH="241200" progId="Equation.3">
                  <p:embed/>
                </p:oleObj>
              </mc:Choice>
              <mc:Fallback>
                <p:oleObj name="Equação" r:id="rId12" imgW="1765080" imgH="2412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3071810"/>
                        <a:ext cx="3309938" cy="45243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1" name="Object 13"/>
          <p:cNvGraphicFramePr>
            <a:graphicFrameLocks noChangeAspect="1"/>
          </p:cNvGraphicFramePr>
          <p:nvPr/>
        </p:nvGraphicFramePr>
        <p:xfrm>
          <a:off x="4286248" y="1000108"/>
          <a:ext cx="4191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1" name="Equação" r:id="rId14" imgW="2234880" imgH="253800" progId="Equation.3">
                  <p:embed/>
                </p:oleObj>
              </mc:Choice>
              <mc:Fallback>
                <p:oleObj name="Equação" r:id="rId14" imgW="2234880" imgH="2538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48" y="1000108"/>
                        <a:ext cx="4191000" cy="47625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3" name="Object 15"/>
          <p:cNvGraphicFramePr>
            <a:graphicFrameLocks noChangeAspect="1"/>
          </p:cNvGraphicFramePr>
          <p:nvPr/>
        </p:nvGraphicFramePr>
        <p:xfrm>
          <a:off x="4405312" y="1643050"/>
          <a:ext cx="473868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2" name="Equação" r:id="rId16" imgW="2527200" imgH="253800" progId="Equation.3">
                  <p:embed/>
                </p:oleObj>
              </mc:Choice>
              <mc:Fallback>
                <p:oleObj name="Equação" r:id="rId16" imgW="2527200" imgH="2538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5312" y="1643050"/>
                        <a:ext cx="4738688" cy="47625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4" name="Object 16"/>
          <p:cNvGraphicFramePr>
            <a:graphicFrameLocks noChangeAspect="1"/>
          </p:cNvGraphicFramePr>
          <p:nvPr/>
        </p:nvGraphicFramePr>
        <p:xfrm>
          <a:off x="4572029" y="2285992"/>
          <a:ext cx="4214813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3" name="Equação" r:id="rId18" imgW="2247840" imgH="253800" progId="Equation.3">
                  <p:embed/>
                </p:oleObj>
              </mc:Choice>
              <mc:Fallback>
                <p:oleObj name="Equação" r:id="rId18" imgW="2247840" imgH="2538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29" y="2285992"/>
                        <a:ext cx="4214813" cy="476250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5" name="Object 17"/>
          <p:cNvGraphicFramePr>
            <a:graphicFrameLocks noChangeAspect="1"/>
          </p:cNvGraphicFramePr>
          <p:nvPr/>
        </p:nvGraphicFramePr>
        <p:xfrm>
          <a:off x="4429125" y="2786058"/>
          <a:ext cx="4691063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4" name="Equação" r:id="rId20" imgW="2501640" imgH="253800" progId="Equation.3">
                  <p:embed/>
                </p:oleObj>
              </mc:Choice>
              <mc:Fallback>
                <p:oleObj name="Equação" r:id="rId20" imgW="2501640" imgH="2538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25" y="2786058"/>
                        <a:ext cx="4691063" cy="476250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6" name="Object 18"/>
          <p:cNvGraphicFramePr>
            <a:graphicFrameLocks noChangeAspect="1"/>
          </p:cNvGraphicFramePr>
          <p:nvPr/>
        </p:nvGraphicFramePr>
        <p:xfrm>
          <a:off x="2428860" y="6000768"/>
          <a:ext cx="4191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5" name="Equação" r:id="rId22" imgW="2234880" imgH="253800" progId="Equation.3">
                  <p:embed/>
                </p:oleObj>
              </mc:Choice>
              <mc:Fallback>
                <p:oleObj name="Equação" r:id="rId22" imgW="2234880" imgH="2538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0" y="6000768"/>
                        <a:ext cx="4191000" cy="4762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7" name="Object 19"/>
          <p:cNvGraphicFramePr>
            <a:graphicFrameLocks noChangeAspect="1"/>
          </p:cNvGraphicFramePr>
          <p:nvPr/>
        </p:nvGraphicFramePr>
        <p:xfrm>
          <a:off x="2428860" y="5357826"/>
          <a:ext cx="37147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6" name="Equação" r:id="rId24" imgW="1981080" imgH="253800" progId="Equation.3">
                  <p:embed/>
                </p:oleObj>
              </mc:Choice>
              <mc:Fallback>
                <p:oleObj name="Equação" r:id="rId24" imgW="1981080" imgH="25380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0" y="5357826"/>
                        <a:ext cx="3714750" cy="4762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8" name="Object 20"/>
          <p:cNvGraphicFramePr>
            <a:graphicFrameLocks noChangeAspect="1"/>
          </p:cNvGraphicFramePr>
          <p:nvPr/>
        </p:nvGraphicFramePr>
        <p:xfrm>
          <a:off x="2476515" y="4714884"/>
          <a:ext cx="423862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7" name="Equação" r:id="rId26" imgW="2260440" imgH="253800" progId="Equation.3">
                  <p:embed/>
                </p:oleObj>
              </mc:Choice>
              <mc:Fallback>
                <p:oleObj name="Equação" r:id="rId26" imgW="2260440" imgH="25380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15" y="4714884"/>
                        <a:ext cx="4238625" cy="47625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9" name="Object 21"/>
          <p:cNvGraphicFramePr>
            <a:graphicFrameLocks noChangeAspect="1"/>
          </p:cNvGraphicFramePr>
          <p:nvPr/>
        </p:nvGraphicFramePr>
        <p:xfrm>
          <a:off x="2500298" y="4143380"/>
          <a:ext cx="3690937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8" name="Equação" r:id="rId28" imgW="1968480" imgH="253800" progId="Equation.3">
                  <p:embed/>
                </p:oleObj>
              </mc:Choice>
              <mc:Fallback>
                <p:oleObj name="Equação" r:id="rId28" imgW="1968480" imgH="25380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8" y="4143380"/>
                        <a:ext cx="3690937" cy="47625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Botão de acção: retroceder ou anterior 16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Botão de acção: avançar ou seguinte 17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9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9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9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9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9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09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109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4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otão de acção: retroceder ou anterior 2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Botão de acção: avançar ou seguinte 3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CaixaDeTexto 5"/>
          <p:cNvSpPr txBox="1"/>
          <p:nvPr/>
        </p:nvSpPr>
        <p:spPr>
          <a:xfrm>
            <a:off x="1142976" y="142852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 smtClean="0">
                <a:latin typeface="Century Gothic" pitchFamily="34" charset="0"/>
              </a:rPr>
              <a:t>Tarefa 2  – Os números Reais</a:t>
            </a:r>
            <a:endParaRPr lang="pt-PT" sz="2000" dirty="0" smtClean="0">
              <a:latin typeface="Century Gothic" pitchFamily="34" charset="0"/>
            </a:endParaRPr>
          </a:p>
          <a:p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071538" y="714356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dirty="0" smtClean="0">
                <a:latin typeface="Century Gothic" pitchFamily="34" charset="0"/>
              </a:rPr>
              <a:t>1. Na figura está desenhada uma recta numérica. </a:t>
            </a:r>
          </a:p>
          <a:p>
            <a:endParaRPr lang="pt-PT" dirty="0"/>
          </a:p>
        </p:txBody>
      </p:sp>
      <p:pic>
        <p:nvPicPr>
          <p:cNvPr id="8" name="Imagem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357298"/>
            <a:ext cx="6192520" cy="59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CaixaDeTexto 19"/>
          <p:cNvSpPr txBox="1"/>
          <p:nvPr/>
        </p:nvSpPr>
        <p:spPr>
          <a:xfrm>
            <a:off x="1071538" y="2357430"/>
            <a:ext cx="778674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1.1. Identifica na forma de dízima e de fracção a abcissa dos pontos assinalados na recta. </a:t>
            </a:r>
          </a:p>
          <a:p>
            <a:endParaRPr lang="pt-PT" dirty="0"/>
          </a:p>
        </p:txBody>
      </p:sp>
      <p:sp>
        <p:nvSpPr>
          <p:cNvPr id="11060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1060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106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pSp>
        <p:nvGrpSpPr>
          <p:cNvPr id="32" name="Grupo 31"/>
          <p:cNvGrpSpPr/>
          <p:nvPr/>
        </p:nvGrpSpPr>
        <p:grpSpPr>
          <a:xfrm>
            <a:off x="1142976" y="5143512"/>
            <a:ext cx="7643834" cy="714416"/>
            <a:chOff x="1142976" y="5143512"/>
            <a:chExt cx="7643834" cy="714416"/>
          </a:xfrm>
        </p:grpSpPr>
        <p:sp>
          <p:nvSpPr>
            <p:cNvPr id="22" name="Rectângulo 21"/>
            <p:cNvSpPr/>
            <p:nvPr/>
          </p:nvSpPr>
          <p:spPr>
            <a:xfrm>
              <a:off x="1142976" y="5214950"/>
              <a:ext cx="757242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pt-PT" sz="2000" dirty="0" smtClean="0">
                  <a:latin typeface="Century Gothic" pitchFamily="34" charset="0"/>
                </a:rPr>
                <a:t>1.2. Assinala na recta os pontos de abcissa        ,     ,       e</a:t>
              </a:r>
            </a:p>
          </p:txBody>
        </p:sp>
        <p:graphicFrame>
          <p:nvGraphicFramePr>
            <p:cNvPr id="110604" name="Object 12"/>
            <p:cNvGraphicFramePr>
              <a:graphicFrameLocks noChangeAspect="1"/>
            </p:cNvGraphicFramePr>
            <p:nvPr/>
          </p:nvGraphicFramePr>
          <p:xfrm>
            <a:off x="6500826" y="5214950"/>
            <a:ext cx="428628" cy="5715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19" name="Equação" r:id="rId4" imgW="330057" imgH="393529" progId="Equation.3">
                    <p:embed/>
                  </p:oleObj>
                </mc:Choice>
                <mc:Fallback>
                  <p:oleObj name="Equação" r:id="rId4" imgW="330057" imgH="393529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00826" y="5214950"/>
                          <a:ext cx="428628" cy="5715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0606" name="Object 14"/>
            <p:cNvGraphicFramePr>
              <a:graphicFrameLocks noChangeAspect="1"/>
            </p:cNvGraphicFramePr>
            <p:nvPr/>
          </p:nvGraphicFramePr>
          <p:xfrm>
            <a:off x="7072330" y="5214950"/>
            <a:ext cx="428628" cy="6429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20" name="Equação" r:id="rId6" imgW="152334" imgH="393529" progId="Equation.3">
                    <p:embed/>
                  </p:oleObj>
                </mc:Choice>
                <mc:Fallback>
                  <p:oleObj name="Equação" r:id="rId6" imgW="152334" imgH="393529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72330" y="5214950"/>
                          <a:ext cx="428628" cy="6429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0608" name="Object 16"/>
            <p:cNvGraphicFramePr>
              <a:graphicFrameLocks noChangeAspect="1"/>
            </p:cNvGraphicFramePr>
            <p:nvPr/>
          </p:nvGraphicFramePr>
          <p:xfrm>
            <a:off x="7572396" y="5214950"/>
            <a:ext cx="357190" cy="6250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21" name="Equação" r:id="rId8" imgW="203112" imgH="393529" progId="Equation.3">
                    <p:embed/>
                  </p:oleObj>
                </mc:Choice>
                <mc:Fallback>
                  <p:oleObj name="Equação" r:id="rId8" imgW="203112" imgH="393529" progId="Equation.3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72396" y="5214950"/>
                          <a:ext cx="357190" cy="6250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0610" name="Object 18"/>
            <p:cNvGraphicFramePr>
              <a:graphicFrameLocks noChangeAspect="1"/>
            </p:cNvGraphicFramePr>
            <p:nvPr/>
          </p:nvGraphicFramePr>
          <p:xfrm>
            <a:off x="8358214" y="5143512"/>
            <a:ext cx="428596" cy="627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22" name="Equação" r:id="rId10" imgW="266469" imgH="393359" progId="Equation.3">
                    <p:embed/>
                  </p:oleObj>
                </mc:Choice>
                <mc:Fallback>
                  <p:oleObj name="Equação" r:id="rId10" imgW="266469" imgH="393359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58214" y="5143512"/>
                          <a:ext cx="428596" cy="6275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3" name="Imagem 32" descr="livro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42844" y="4071942"/>
            <a:ext cx="796290" cy="918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otão de acção: retroceder ou anterior 2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Botão de acção: avançar ou seguinte 3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CaixaDeTexto 5"/>
          <p:cNvSpPr txBox="1"/>
          <p:nvPr/>
        </p:nvSpPr>
        <p:spPr>
          <a:xfrm>
            <a:off x="1142976" y="142852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 smtClean="0">
                <a:latin typeface="Century Gothic" pitchFamily="34" charset="0"/>
              </a:rPr>
              <a:t> Resolução - Tarefa 2  – Os números Reais</a:t>
            </a:r>
            <a:endParaRPr lang="pt-PT" sz="2000" dirty="0" smtClean="0">
              <a:latin typeface="Century Gothic" pitchFamily="34" charset="0"/>
            </a:endParaRPr>
          </a:p>
          <a:p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071538" y="714356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b="1" dirty="0" smtClean="0">
                <a:latin typeface="Century Gothic" pitchFamily="34" charset="0"/>
              </a:rPr>
              <a:t>1. </a:t>
            </a:r>
            <a:r>
              <a:rPr lang="pt-PT" dirty="0" smtClean="0">
                <a:latin typeface="Century Gothic" pitchFamily="34" charset="0"/>
              </a:rPr>
              <a:t>Na figura está desenhada uma recta numérica. </a:t>
            </a:r>
          </a:p>
          <a:p>
            <a:endParaRPr lang="pt-PT" dirty="0"/>
          </a:p>
        </p:txBody>
      </p:sp>
      <p:pic>
        <p:nvPicPr>
          <p:cNvPr id="8" name="Imagem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357298"/>
            <a:ext cx="6192520" cy="59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CaixaDeTexto 19"/>
          <p:cNvSpPr txBox="1"/>
          <p:nvPr/>
        </p:nvSpPr>
        <p:spPr>
          <a:xfrm>
            <a:off x="1071538" y="2357430"/>
            <a:ext cx="778674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 smtClean="0">
                <a:latin typeface="Century Gothic" pitchFamily="34" charset="0"/>
              </a:rPr>
              <a:t>1.1. </a:t>
            </a:r>
            <a:r>
              <a:rPr lang="pt-PT" sz="2000" dirty="0" smtClean="0">
                <a:latin typeface="Century Gothic" pitchFamily="34" charset="0"/>
              </a:rPr>
              <a:t>Identifica na </a:t>
            </a:r>
            <a:r>
              <a:rPr lang="pt-PT" sz="2000" b="1" dirty="0" smtClean="0">
                <a:latin typeface="Century Gothic" pitchFamily="34" charset="0"/>
              </a:rPr>
              <a:t>forma de dízima </a:t>
            </a:r>
            <a:r>
              <a:rPr lang="pt-PT" sz="2000" dirty="0" smtClean="0">
                <a:latin typeface="Century Gothic" pitchFamily="34" charset="0"/>
              </a:rPr>
              <a:t>e de </a:t>
            </a:r>
            <a:r>
              <a:rPr lang="pt-PT" sz="2000" b="1" dirty="0" err="1" smtClean="0">
                <a:latin typeface="Century Gothic" pitchFamily="34" charset="0"/>
              </a:rPr>
              <a:t>fração</a:t>
            </a:r>
            <a:r>
              <a:rPr lang="pt-PT" sz="2000" dirty="0" smtClean="0">
                <a:latin typeface="Century Gothic" pitchFamily="34" charset="0"/>
              </a:rPr>
              <a:t> a abcissa dos pontos assinalados na </a:t>
            </a:r>
            <a:r>
              <a:rPr lang="pt-PT" sz="2000" dirty="0" err="1" smtClean="0">
                <a:latin typeface="Century Gothic" pitchFamily="34" charset="0"/>
              </a:rPr>
              <a:t>reta</a:t>
            </a:r>
            <a:r>
              <a:rPr lang="pt-PT" sz="2000" dirty="0" smtClean="0">
                <a:latin typeface="Century Gothic" pitchFamily="34" charset="0"/>
              </a:rPr>
              <a:t>. </a:t>
            </a:r>
          </a:p>
          <a:p>
            <a:endParaRPr lang="pt-PT" dirty="0"/>
          </a:p>
        </p:txBody>
      </p:sp>
      <p:sp>
        <p:nvSpPr>
          <p:cNvPr id="11060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1060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106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28009" name="Object 9"/>
          <p:cNvGraphicFramePr>
            <a:graphicFrameLocks noChangeAspect="1"/>
          </p:cNvGraphicFramePr>
          <p:nvPr/>
        </p:nvGraphicFramePr>
        <p:xfrm>
          <a:off x="1357290" y="4357694"/>
          <a:ext cx="1129069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8" name="Equação" r:id="rId4" imgW="685800" imgH="393700" progId="Equation.3">
                  <p:embed/>
                </p:oleObj>
              </mc:Choice>
              <mc:Fallback>
                <p:oleObj name="Equação" r:id="rId4" imgW="685800" imgH="3937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4357694"/>
                        <a:ext cx="1129069" cy="64294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008" name="Object 8"/>
          <p:cNvGraphicFramePr>
            <a:graphicFrameLocks noChangeAspect="1"/>
          </p:cNvGraphicFramePr>
          <p:nvPr/>
        </p:nvGraphicFramePr>
        <p:xfrm>
          <a:off x="3357554" y="4429132"/>
          <a:ext cx="1000132" cy="569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9" name="Equação" r:id="rId6" imgW="685800" imgH="393700" progId="Equation.3">
                  <p:embed/>
                </p:oleObj>
              </mc:Choice>
              <mc:Fallback>
                <p:oleObj name="Equação" r:id="rId6" imgW="685800" imgH="3937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54" y="4429132"/>
                        <a:ext cx="1000132" cy="56952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007" name="Object 7"/>
          <p:cNvGraphicFramePr>
            <a:graphicFrameLocks noChangeAspect="1"/>
          </p:cNvGraphicFramePr>
          <p:nvPr/>
        </p:nvGraphicFramePr>
        <p:xfrm>
          <a:off x="4714876" y="3429000"/>
          <a:ext cx="928694" cy="623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20" name="Equação" r:id="rId8" imgW="660113" imgH="393529" progId="Equation.3">
                  <p:embed/>
                </p:oleObj>
              </mc:Choice>
              <mc:Fallback>
                <p:oleObj name="Equação" r:id="rId8" imgW="660113" imgH="393529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3429000"/>
                        <a:ext cx="928694" cy="623271"/>
                      </a:xfrm>
                      <a:prstGeom prst="rect">
                        <a:avLst/>
                      </a:prstGeom>
                      <a:solidFill>
                        <a:srgbClr val="FF99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006" name="Object 6"/>
          <p:cNvGraphicFramePr>
            <a:graphicFrameLocks noChangeAspect="1"/>
          </p:cNvGraphicFramePr>
          <p:nvPr/>
        </p:nvGraphicFramePr>
        <p:xfrm>
          <a:off x="6072198" y="4286256"/>
          <a:ext cx="928694" cy="739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21" name="Equação" r:id="rId10" imgW="545863" imgH="393529" progId="Equation.3">
                  <p:embed/>
                </p:oleObj>
              </mc:Choice>
              <mc:Fallback>
                <p:oleObj name="Equação" r:id="rId10" imgW="545863" imgH="393529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98" y="4286256"/>
                        <a:ext cx="928694" cy="739446"/>
                      </a:xfrm>
                      <a:prstGeom prst="rect">
                        <a:avLst/>
                      </a:prstGeom>
                      <a:solidFill>
                        <a:srgbClr val="33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28011" name="Rectangle 11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</a:t>
            </a: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012" name="Rectangle 12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</a:t>
            </a: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013" name="Rectangle 13"/>
          <p:cNvSpPr>
            <a:spLocks noChangeArrowheads="1"/>
          </p:cNvSpPr>
          <p:nvPr/>
        </p:nvSpPr>
        <p:spPr bwMode="auto">
          <a:xfrm>
            <a:off x="0" y="1628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Fluxograma: conexão 39"/>
          <p:cNvSpPr/>
          <p:nvPr/>
        </p:nvSpPr>
        <p:spPr>
          <a:xfrm>
            <a:off x="2357422" y="1571612"/>
            <a:ext cx="142876" cy="142876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1" name="CaixaDeTexto 40"/>
          <p:cNvSpPr txBox="1"/>
          <p:nvPr/>
        </p:nvSpPr>
        <p:spPr>
          <a:xfrm>
            <a:off x="2571736" y="3500438"/>
            <a:ext cx="50006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pt-PT" dirty="0" smtClean="0"/>
              <a:t>-3</a:t>
            </a:r>
            <a:endParaRPr lang="pt-PT" dirty="0"/>
          </a:p>
        </p:txBody>
      </p:sp>
      <p:sp>
        <p:nvSpPr>
          <p:cNvPr id="42" name="Fluxograma: conexão 41"/>
          <p:cNvSpPr/>
          <p:nvPr/>
        </p:nvSpPr>
        <p:spPr>
          <a:xfrm>
            <a:off x="3143240" y="1571612"/>
            <a:ext cx="142876" cy="14287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3" name="Fluxograma: conexão 42"/>
          <p:cNvSpPr/>
          <p:nvPr/>
        </p:nvSpPr>
        <p:spPr>
          <a:xfrm>
            <a:off x="4286248" y="1571612"/>
            <a:ext cx="71438" cy="71438"/>
          </a:xfrm>
          <a:prstGeom prst="flowChartConnector">
            <a:avLst/>
          </a:prstGeom>
          <a:solidFill>
            <a:srgbClr val="B092C8"/>
          </a:solidFill>
          <a:ln>
            <a:solidFill>
              <a:srgbClr val="B092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4" name="Fluxograma: conexão 43"/>
          <p:cNvSpPr/>
          <p:nvPr/>
        </p:nvSpPr>
        <p:spPr>
          <a:xfrm>
            <a:off x="5500694" y="1571612"/>
            <a:ext cx="71438" cy="71438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B092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Fluxograma: conexão 44"/>
          <p:cNvSpPr/>
          <p:nvPr/>
        </p:nvSpPr>
        <p:spPr>
          <a:xfrm>
            <a:off x="6286512" y="1571612"/>
            <a:ext cx="71438" cy="71438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6" name="Fluxograma: conexão 45"/>
          <p:cNvSpPr/>
          <p:nvPr/>
        </p:nvSpPr>
        <p:spPr>
          <a:xfrm>
            <a:off x="7143768" y="1500174"/>
            <a:ext cx="142876" cy="142876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8" name="CaixaDeTexto 47"/>
          <p:cNvSpPr txBox="1"/>
          <p:nvPr/>
        </p:nvSpPr>
        <p:spPr>
          <a:xfrm>
            <a:off x="7572396" y="3500438"/>
            <a:ext cx="50006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pt-PT" dirty="0" smtClean="0"/>
              <a:t>5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28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otão de acção: retroceder ou anterior 2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Botão de acção: avançar ou seguinte 3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060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1060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106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" name="Rectângulo 21"/>
          <p:cNvSpPr/>
          <p:nvPr/>
        </p:nvSpPr>
        <p:spPr>
          <a:xfrm>
            <a:off x="1071538" y="2214554"/>
            <a:ext cx="75724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 smtClean="0">
                <a:latin typeface="Century Gothic" pitchFamily="34" charset="0"/>
              </a:rPr>
              <a:t>1.2. Assinala </a:t>
            </a:r>
            <a:r>
              <a:rPr lang="pt-PT" sz="2000" dirty="0" smtClean="0">
                <a:latin typeface="Century Gothic" pitchFamily="34" charset="0"/>
              </a:rPr>
              <a:t>na </a:t>
            </a:r>
            <a:r>
              <a:rPr lang="pt-PT" sz="2000" b="1" dirty="0" err="1" smtClean="0">
                <a:latin typeface="Century Gothic" pitchFamily="34" charset="0"/>
              </a:rPr>
              <a:t>reta</a:t>
            </a:r>
            <a:r>
              <a:rPr lang="pt-PT" sz="2000" dirty="0" smtClean="0">
                <a:latin typeface="Century Gothic" pitchFamily="34" charset="0"/>
              </a:rPr>
              <a:t> os pontos de abcissa        ,     ,       e</a:t>
            </a:r>
          </a:p>
        </p:txBody>
      </p:sp>
      <p:graphicFrame>
        <p:nvGraphicFramePr>
          <p:cNvPr id="110604" name="Object 12"/>
          <p:cNvGraphicFramePr>
            <a:graphicFrameLocks noChangeAspect="1"/>
          </p:cNvGraphicFramePr>
          <p:nvPr/>
        </p:nvGraphicFramePr>
        <p:xfrm>
          <a:off x="6429388" y="2214554"/>
          <a:ext cx="428628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69" name="Equação" r:id="rId3" imgW="330057" imgH="393529" progId="Equation.3">
                  <p:embed/>
                </p:oleObj>
              </mc:Choice>
              <mc:Fallback>
                <p:oleObj name="Equação" r:id="rId3" imgW="330057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8" y="2214554"/>
                        <a:ext cx="428628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06" name="Object 14"/>
          <p:cNvGraphicFramePr>
            <a:graphicFrameLocks noChangeAspect="1"/>
          </p:cNvGraphicFramePr>
          <p:nvPr/>
        </p:nvGraphicFramePr>
        <p:xfrm>
          <a:off x="7000892" y="2214554"/>
          <a:ext cx="428628" cy="642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70" name="Equação" r:id="rId5" imgW="152334" imgH="393529" progId="Equation.3">
                  <p:embed/>
                </p:oleObj>
              </mc:Choice>
              <mc:Fallback>
                <p:oleObj name="Equação" r:id="rId5" imgW="152334" imgH="39352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92" y="2214554"/>
                        <a:ext cx="428628" cy="6429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08" name="Object 16"/>
          <p:cNvGraphicFramePr>
            <a:graphicFrameLocks noChangeAspect="1"/>
          </p:cNvGraphicFramePr>
          <p:nvPr/>
        </p:nvGraphicFramePr>
        <p:xfrm>
          <a:off x="7500958" y="2214554"/>
          <a:ext cx="357190" cy="625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71" name="Equação" r:id="rId7" imgW="203112" imgH="393529" progId="Equation.3">
                  <p:embed/>
                </p:oleObj>
              </mc:Choice>
              <mc:Fallback>
                <p:oleObj name="Equação" r:id="rId7" imgW="203112" imgH="39352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0958" y="2214554"/>
                        <a:ext cx="357190" cy="6250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10" name="Object 18"/>
          <p:cNvGraphicFramePr>
            <a:graphicFrameLocks noChangeAspect="1"/>
          </p:cNvGraphicFramePr>
          <p:nvPr/>
        </p:nvGraphicFramePr>
        <p:xfrm>
          <a:off x="8286776" y="2143116"/>
          <a:ext cx="428596" cy="627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72" name="Equação" r:id="rId9" imgW="266469" imgH="393359" progId="Equation.3">
                  <p:embed/>
                </p:oleObj>
              </mc:Choice>
              <mc:Fallback>
                <p:oleObj name="Equação" r:id="rId9" imgW="266469" imgH="393359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6776" y="2143116"/>
                        <a:ext cx="428596" cy="627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128011" name="Rectangle 11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</a:t>
            </a: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012" name="Rectangle 12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</a:t>
            </a: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013" name="Rectangle 13"/>
          <p:cNvSpPr>
            <a:spLocks noChangeArrowheads="1"/>
          </p:cNvSpPr>
          <p:nvPr/>
        </p:nvSpPr>
        <p:spPr bwMode="auto">
          <a:xfrm>
            <a:off x="0" y="1628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Imagem 30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1000108"/>
            <a:ext cx="6192520" cy="59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" name="Object 14"/>
          <p:cNvGraphicFramePr>
            <a:graphicFrameLocks noChangeAspect="1"/>
          </p:cNvGraphicFramePr>
          <p:nvPr/>
        </p:nvGraphicFramePr>
        <p:xfrm>
          <a:off x="3214678" y="3429000"/>
          <a:ext cx="1357312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73" name="Equação" r:id="rId12" imgW="482400" imgH="393480" progId="Equation.3">
                  <p:embed/>
                </p:oleObj>
              </mc:Choice>
              <mc:Fallback>
                <p:oleObj name="Equação" r:id="rId12" imgW="48240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3429000"/>
                        <a:ext cx="1357312" cy="642938"/>
                      </a:xfrm>
                      <a:prstGeom prst="rect">
                        <a:avLst/>
                      </a:prstGeom>
                      <a:solidFill>
                        <a:srgbClr val="99CC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16"/>
          <p:cNvGraphicFramePr>
            <a:graphicFrameLocks noChangeAspect="1"/>
          </p:cNvGraphicFramePr>
          <p:nvPr/>
        </p:nvGraphicFramePr>
        <p:xfrm>
          <a:off x="5429256" y="3429000"/>
          <a:ext cx="738187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74" name="Equação" r:id="rId14" imgW="419040" imgH="393480" progId="Equation.3">
                  <p:embed/>
                </p:oleObj>
              </mc:Choice>
              <mc:Fallback>
                <p:oleObj name="Equação" r:id="rId14" imgW="419040" imgH="393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6" y="3429000"/>
                        <a:ext cx="738187" cy="625475"/>
                      </a:xfrm>
                      <a:prstGeom prst="rect">
                        <a:avLst/>
                      </a:prstGeom>
                      <a:solidFill>
                        <a:srgbClr val="3399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355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93550" name="Object 14"/>
          <p:cNvGraphicFramePr>
            <a:graphicFrameLocks noChangeAspect="1"/>
          </p:cNvGraphicFramePr>
          <p:nvPr/>
        </p:nvGraphicFramePr>
        <p:xfrm>
          <a:off x="1214414" y="3429000"/>
          <a:ext cx="1144751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75" name="Equação" r:id="rId16" imgW="698197" imgH="393529" progId="Equation.3">
                  <p:embed/>
                </p:oleObj>
              </mc:Choice>
              <mc:Fallback>
                <p:oleObj name="Equação" r:id="rId16" imgW="698197" imgH="393529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3429000"/>
                        <a:ext cx="1144751" cy="642942"/>
                      </a:xfrm>
                      <a:prstGeom prst="rect">
                        <a:avLst/>
                      </a:prstGeom>
                      <a:solidFill>
                        <a:srgbClr val="FF00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Fluxograma: conexão 37"/>
          <p:cNvSpPr/>
          <p:nvPr/>
        </p:nvSpPr>
        <p:spPr>
          <a:xfrm>
            <a:off x="4786314" y="1142984"/>
            <a:ext cx="45719" cy="142876"/>
          </a:xfrm>
          <a:prstGeom prst="flowChartConnector">
            <a:avLst/>
          </a:prstGeom>
          <a:solidFill>
            <a:srgbClr val="F369F3"/>
          </a:solidFill>
          <a:ln>
            <a:solidFill>
              <a:srgbClr val="F369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9" name="Fluxograma: conexão 38"/>
          <p:cNvSpPr/>
          <p:nvPr/>
        </p:nvSpPr>
        <p:spPr>
          <a:xfrm>
            <a:off x="5312099" y="1142984"/>
            <a:ext cx="45719" cy="14287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0" name="Fluxograma: conexão 39"/>
          <p:cNvSpPr/>
          <p:nvPr/>
        </p:nvSpPr>
        <p:spPr>
          <a:xfrm>
            <a:off x="6572264" y="1142984"/>
            <a:ext cx="45719" cy="173738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35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93552" name="Object 16"/>
          <p:cNvGraphicFramePr>
            <a:graphicFrameLocks noChangeAspect="1"/>
          </p:cNvGraphicFramePr>
          <p:nvPr/>
        </p:nvGraphicFramePr>
        <p:xfrm>
          <a:off x="7215206" y="3357562"/>
          <a:ext cx="928694" cy="585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76" name="Equação" r:id="rId18" imgW="622030" imgH="393529" progId="Equation.3">
                  <p:embed/>
                </p:oleObj>
              </mc:Choice>
              <mc:Fallback>
                <p:oleObj name="Equação" r:id="rId18" imgW="622030" imgH="393529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5206" y="3357562"/>
                        <a:ext cx="928694" cy="585792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Fluxograma: conexão 42"/>
          <p:cNvSpPr/>
          <p:nvPr/>
        </p:nvSpPr>
        <p:spPr>
          <a:xfrm>
            <a:off x="4883471" y="1142984"/>
            <a:ext cx="45719" cy="173738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3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3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14414" y="714356"/>
            <a:ext cx="73580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A cada </a:t>
            </a:r>
            <a:r>
              <a:rPr lang="pt-PT" sz="2000" b="1" u="sng" dirty="0" smtClean="0">
                <a:latin typeface="Century Gothic" pitchFamily="34" charset="0"/>
              </a:rPr>
              <a:t>número real </a:t>
            </a:r>
            <a:r>
              <a:rPr lang="pt-PT" sz="2000" dirty="0" smtClean="0">
                <a:latin typeface="Century Gothic" pitchFamily="34" charset="0"/>
              </a:rPr>
              <a:t>corresponde um </a:t>
            </a:r>
            <a:r>
              <a:rPr lang="pt-PT" sz="2000" b="1" u="sng" dirty="0" smtClean="0">
                <a:latin typeface="Century Gothic" pitchFamily="34" charset="0"/>
              </a:rPr>
              <a:t>ponto na </a:t>
            </a:r>
            <a:r>
              <a:rPr lang="pt-PT" sz="2000" b="1" u="sng" dirty="0" err="1" smtClean="0">
                <a:latin typeface="Century Gothic" pitchFamily="34" charset="0"/>
              </a:rPr>
              <a:t>reta</a:t>
            </a:r>
            <a:r>
              <a:rPr lang="pt-PT" sz="2000" b="1" u="sng" dirty="0" smtClean="0">
                <a:latin typeface="Century Gothic" pitchFamily="34" charset="0"/>
              </a:rPr>
              <a:t> </a:t>
            </a:r>
            <a:r>
              <a:rPr lang="pt-PT" sz="2000" dirty="0" smtClean="0">
                <a:latin typeface="Century Gothic" pitchFamily="34" charset="0"/>
              </a:rPr>
              <a:t>e a cada </a:t>
            </a:r>
            <a:r>
              <a:rPr lang="pt-PT" sz="2000" b="1" u="sng" dirty="0" smtClean="0">
                <a:latin typeface="Century Gothic" pitchFamily="34" charset="0"/>
              </a:rPr>
              <a:t>ponto da </a:t>
            </a:r>
            <a:r>
              <a:rPr lang="pt-PT" sz="2000" b="1" u="sng" dirty="0" err="1" smtClean="0">
                <a:latin typeface="Century Gothic" pitchFamily="34" charset="0"/>
              </a:rPr>
              <a:t>reta</a:t>
            </a:r>
            <a:r>
              <a:rPr lang="pt-PT" sz="2000" b="1" u="sng" dirty="0" smtClean="0">
                <a:latin typeface="Century Gothic" pitchFamily="34" charset="0"/>
              </a:rPr>
              <a:t> real </a:t>
            </a:r>
            <a:r>
              <a:rPr lang="pt-PT" sz="2000" dirty="0" smtClean="0">
                <a:latin typeface="Century Gothic" pitchFamily="34" charset="0"/>
              </a:rPr>
              <a:t>corresponde um </a:t>
            </a:r>
            <a:r>
              <a:rPr lang="pt-PT" sz="2000" b="1" u="sng" dirty="0" smtClean="0">
                <a:latin typeface="Century Gothic" pitchFamily="34" charset="0"/>
              </a:rPr>
              <a:t>número real </a:t>
            </a:r>
            <a:r>
              <a:rPr lang="pt-PT" sz="2000" dirty="0" smtClean="0">
                <a:latin typeface="Century Gothic" pitchFamily="34" charset="0"/>
              </a:rPr>
              <a:t>(a abcissa do ponto).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928662" y="0"/>
            <a:ext cx="8001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rgbClr val="497DD1"/>
                </a:solidFill>
                <a:latin typeface="Century Gothic" pitchFamily="34" charset="0"/>
              </a:rPr>
              <a:t>Representação na </a:t>
            </a:r>
            <a:r>
              <a:rPr lang="pt-PT" sz="3200" dirty="0" err="1" smtClean="0">
                <a:solidFill>
                  <a:srgbClr val="497DD1"/>
                </a:solidFill>
                <a:latin typeface="Century Gothic" pitchFamily="34" charset="0"/>
              </a:rPr>
              <a:t>reta</a:t>
            </a:r>
            <a:r>
              <a:rPr lang="pt-PT" sz="3200" dirty="0" smtClean="0">
                <a:solidFill>
                  <a:srgbClr val="497DD1"/>
                </a:solidFill>
                <a:latin typeface="Century Gothic" pitchFamily="34" charset="0"/>
              </a:rPr>
              <a:t> real (exemplo) </a:t>
            </a:r>
            <a:endParaRPr lang="pt-PT" sz="3200" dirty="0">
              <a:solidFill>
                <a:srgbClr val="497DD1"/>
              </a:solidFill>
              <a:latin typeface="Century Gothic" pitchFamily="34" charset="0"/>
            </a:endParaRPr>
          </a:p>
        </p:txBody>
      </p:sp>
      <p:grpSp>
        <p:nvGrpSpPr>
          <p:cNvPr id="46" name="Grupo 45"/>
          <p:cNvGrpSpPr/>
          <p:nvPr/>
        </p:nvGrpSpPr>
        <p:grpSpPr>
          <a:xfrm>
            <a:off x="4429124" y="4429132"/>
            <a:ext cx="785818" cy="938218"/>
            <a:chOff x="4429124" y="4429132"/>
            <a:chExt cx="785818" cy="938218"/>
          </a:xfrm>
        </p:grpSpPr>
        <p:cxnSp>
          <p:nvCxnSpPr>
            <p:cNvPr id="34" name="Conexão recta 33"/>
            <p:cNvCxnSpPr/>
            <p:nvPr/>
          </p:nvCxnSpPr>
          <p:spPr>
            <a:xfrm>
              <a:off x="4429124" y="5357826"/>
              <a:ext cx="785818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xão recta 34"/>
            <p:cNvCxnSpPr/>
            <p:nvPr/>
          </p:nvCxnSpPr>
          <p:spPr>
            <a:xfrm rot="5400000" flipH="1" flipV="1">
              <a:off x="4745833" y="4898241"/>
              <a:ext cx="938218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xão recta 35"/>
            <p:cNvCxnSpPr/>
            <p:nvPr/>
          </p:nvCxnSpPr>
          <p:spPr>
            <a:xfrm rot="5400000" flipH="1" flipV="1">
              <a:off x="4357686" y="4500570"/>
              <a:ext cx="928694" cy="785818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CaixaDeTexto 36"/>
          <p:cNvSpPr txBox="1"/>
          <p:nvPr/>
        </p:nvSpPr>
        <p:spPr>
          <a:xfrm>
            <a:off x="5357818" y="442913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38" name="CaixaDeTexto 37"/>
          <p:cNvSpPr txBox="1"/>
          <p:nvPr/>
        </p:nvSpPr>
        <p:spPr>
          <a:xfrm>
            <a:off x="4714876" y="550070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39" name="CaixaDeTexto 38"/>
          <p:cNvSpPr txBox="1"/>
          <p:nvPr/>
        </p:nvSpPr>
        <p:spPr>
          <a:xfrm>
            <a:off x="4429124" y="442913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latin typeface="Century Gothic" pitchFamily="34" charset="0"/>
              </a:rPr>
              <a:t>?</a:t>
            </a:r>
            <a:endParaRPr lang="pt-PT" sz="2400" dirty="0">
              <a:latin typeface="Century Gothic" pitchFamily="34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3786150" y="3286124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Pelo Teorema de Pitágoras</a:t>
            </a:r>
            <a:endParaRPr lang="pt-PT" sz="2000" dirty="0">
              <a:latin typeface="Century Gothic" pitchFamily="34" charset="0"/>
            </a:endParaRPr>
          </a:p>
        </p:txBody>
      </p:sp>
      <p:pic>
        <p:nvPicPr>
          <p:cNvPr id="60418" name="Picture 2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929066"/>
            <a:ext cx="8667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60419" name="Object 3"/>
          <p:cNvGraphicFramePr>
            <a:graphicFrameLocks noChangeAspect="1"/>
          </p:cNvGraphicFramePr>
          <p:nvPr/>
        </p:nvGraphicFramePr>
        <p:xfrm>
          <a:off x="7358082" y="3857628"/>
          <a:ext cx="1393825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2" name="Equação" r:id="rId5" imgW="685800" imgH="203040" progId="Equation.3">
                  <p:embed/>
                </p:oleObj>
              </mc:Choice>
              <mc:Fallback>
                <p:oleObj name="Equação" r:id="rId5" imgW="68580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8082" y="3857628"/>
                        <a:ext cx="1393825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1" name="Object 5"/>
          <p:cNvGraphicFramePr>
            <a:graphicFrameLocks noChangeAspect="1"/>
          </p:cNvGraphicFramePr>
          <p:nvPr/>
        </p:nvGraphicFramePr>
        <p:xfrm>
          <a:off x="7143768" y="4429132"/>
          <a:ext cx="15494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3" name="Equação" r:id="rId7" imgW="761760" imgH="203040" progId="Equation.3">
                  <p:embed/>
                </p:oleObj>
              </mc:Choice>
              <mc:Fallback>
                <p:oleObj name="Equação" r:id="rId7" imgW="76176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68" y="4429132"/>
                        <a:ext cx="15494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2" name="Object 6"/>
          <p:cNvGraphicFramePr>
            <a:graphicFrameLocks noChangeAspect="1"/>
          </p:cNvGraphicFramePr>
          <p:nvPr/>
        </p:nvGraphicFramePr>
        <p:xfrm>
          <a:off x="7215206" y="5500702"/>
          <a:ext cx="1497012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4" name="Equação" r:id="rId9" imgW="736560" imgH="215640" progId="Equation.3">
                  <p:embed/>
                </p:oleObj>
              </mc:Choice>
              <mc:Fallback>
                <p:oleObj name="Equação" r:id="rId9" imgW="73656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5206" y="5500702"/>
                        <a:ext cx="1497012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3" name="Object 7"/>
          <p:cNvGraphicFramePr>
            <a:graphicFrameLocks noChangeAspect="1"/>
          </p:cNvGraphicFramePr>
          <p:nvPr/>
        </p:nvGraphicFramePr>
        <p:xfrm>
          <a:off x="7215206" y="6215082"/>
          <a:ext cx="1316038" cy="42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5" name="Equação" r:id="rId11" imgW="647640" imgH="215640" progId="Equation.3">
                  <p:embed/>
                </p:oleObj>
              </mc:Choice>
              <mc:Fallback>
                <p:oleObj name="Equação" r:id="rId11" imgW="64764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5206" y="6215082"/>
                        <a:ext cx="1316038" cy="428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4" name="Object 8"/>
          <p:cNvGraphicFramePr>
            <a:graphicFrameLocks noChangeAspect="1"/>
          </p:cNvGraphicFramePr>
          <p:nvPr/>
        </p:nvGraphicFramePr>
        <p:xfrm>
          <a:off x="7143768" y="4857760"/>
          <a:ext cx="13335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6" name="Equação" r:id="rId13" imgW="596880" imgH="203040" progId="Equation.3">
                  <p:embed/>
                </p:oleObj>
              </mc:Choice>
              <mc:Fallback>
                <p:oleObj name="Equação" r:id="rId13" imgW="59688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68" y="4857760"/>
                        <a:ext cx="1333500" cy="34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Arc 14"/>
          <p:cNvSpPr>
            <a:spLocks/>
          </p:cNvSpPr>
          <p:nvPr/>
        </p:nvSpPr>
        <p:spPr bwMode="auto">
          <a:xfrm flipV="1">
            <a:off x="2428860" y="2143116"/>
            <a:ext cx="1152525" cy="1771650"/>
          </a:xfrm>
          <a:custGeom>
            <a:avLst/>
            <a:gdLst>
              <a:gd name="G0" fmla="+- 0 0 0"/>
              <a:gd name="G1" fmla="+- 2472 0 0"/>
              <a:gd name="G2" fmla="+- 21600 0 0"/>
              <a:gd name="T0" fmla="*/ 21458 w 21600"/>
              <a:gd name="T1" fmla="*/ 0 h 23285"/>
              <a:gd name="T2" fmla="*/ 5779 w 21600"/>
              <a:gd name="T3" fmla="*/ 23285 h 23285"/>
              <a:gd name="T4" fmla="*/ 0 w 21600"/>
              <a:gd name="T5" fmla="*/ 2472 h 23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3285" fill="none" extrusionOk="0">
                <a:moveTo>
                  <a:pt x="21458" y="-1"/>
                </a:moveTo>
                <a:cubicBezTo>
                  <a:pt x="21552" y="820"/>
                  <a:pt x="21600" y="1645"/>
                  <a:pt x="21600" y="2472"/>
                </a:cubicBezTo>
                <a:cubicBezTo>
                  <a:pt x="21600" y="12175"/>
                  <a:pt x="15128" y="20688"/>
                  <a:pt x="5778" y="23284"/>
                </a:cubicBezTo>
              </a:path>
              <a:path w="21600" h="23285" stroke="0" extrusionOk="0">
                <a:moveTo>
                  <a:pt x="21458" y="-1"/>
                </a:moveTo>
                <a:cubicBezTo>
                  <a:pt x="21552" y="820"/>
                  <a:pt x="21600" y="1645"/>
                  <a:pt x="21600" y="2472"/>
                </a:cubicBezTo>
                <a:cubicBezTo>
                  <a:pt x="21600" y="12175"/>
                  <a:pt x="15128" y="20688"/>
                  <a:pt x="5778" y="23284"/>
                </a:cubicBezTo>
                <a:lnTo>
                  <a:pt x="0" y="2472"/>
                </a:lnTo>
                <a:close/>
              </a:path>
            </a:pathLst>
          </a:custGeom>
          <a:noFill/>
          <a:ln w="28575">
            <a:solidFill>
              <a:srgbClr val="FFFFFF"/>
            </a:solidFill>
            <a:prstDash val="lgDashDot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grpSp>
        <p:nvGrpSpPr>
          <p:cNvPr id="48" name="Grupo 47"/>
          <p:cNvGrpSpPr/>
          <p:nvPr/>
        </p:nvGrpSpPr>
        <p:grpSpPr>
          <a:xfrm>
            <a:off x="1214414" y="2285992"/>
            <a:ext cx="7500990" cy="830997"/>
            <a:chOff x="1214414" y="2285992"/>
            <a:chExt cx="7500990" cy="830997"/>
          </a:xfrm>
        </p:grpSpPr>
        <p:sp>
          <p:nvSpPr>
            <p:cNvPr id="47" name="CaixaDeTexto 46"/>
            <p:cNvSpPr txBox="1"/>
            <p:nvPr/>
          </p:nvSpPr>
          <p:spPr>
            <a:xfrm>
              <a:off x="1214414" y="2285992"/>
              <a:ext cx="7500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lnSpc>
                  <a:spcPct val="150000"/>
                </a:lnSpc>
              </a:pPr>
              <a:r>
                <a:rPr lang="pt-PT" sz="2000" b="1" dirty="0" smtClean="0">
                  <a:latin typeface="Century Gothic" pitchFamily="34" charset="0"/>
                </a:rPr>
                <a:t>2.  </a:t>
              </a:r>
              <a:r>
                <a:rPr lang="pt-PT" sz="2000" dirty="0" smtClean="0">
                  <a:latin typeface="Century Gothic" pitchFamily="34" charset="0"/>
                </a:rPr>
                <a:t>Represente na </a:t>
              </a:r>
              <a:r>
                <a:rPr lang="pt-PT" sz="2000" b="1" dirty="0" err="1" smtClean="0">
                  <a:latin typeface="Century Gothic" pitchFamily="34" charset="0"/>
                </a:rPr>
                <a:t>reta</a:t>
              </a:r>
              <a:r>
                <a:rPr lang="pt-PT" sz="2000" b="1" dirty="0" smtClean="0">
                  <a:latin typeface="Century Gothic" pitchFamily="34" charset="0"/>
                </a:rPr>
                <a:t> real </a:t>
              </a:r>
              <a:r>
                <a:rPr lang="pt-PT" sz="2000" dirty="0" smtClean="0">
                  <a:latin typeface="Century Gothic" pitchFamily="34" charset="0"/>
                </a:rPr>
                <a:t>o número irracional        .</a:t>
              </a:r>
            </a:p>
            <a:p>
              <a:endParaRPr lang="pt-PT" dirty="0"/>
            </a:p>
          </p:txBody>
        </p:sp>
        <p:graphicFrame>
          <p:nvGraphicFramePr>
            <p:cNvPr id="122889" name="Object 9"/>
            <p:cNvGraphicFramePr>
              <a:graphicFrameLocks noChangeAspect="1"/>
            </p:cNvGraphicFramePr>
            <p:nvPr/>
          </p:nvGraphicFramePr>
          <p:xfrm>
            <a:off x="7000892" y="2285992"/>
            <a:ext cx="542925" cy="500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07" name="Equação" r:id="rId15" imgW="241091" imgH="215713" progId="Equation.3">
                    <p:embed/>
                  </p:oleObj>
                </mc:Choice>
                <mc:Fallback>
                  <p:oleObj name="Equação" r:id="rId15" imgW="241091" imgH="215713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00892" y="2285992"/>
                          <a:ext cx="542925" cy="5000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Botão de acção: retroceder ou anterior 23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6" name="Botão de acção: avançar ou seguinte 25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" name="CaixaDeTexto 26"/>
          <p:cNvSpPr txBox="1"/>
          <p:nvPr/>
        </p:nvSpPr>
        <p:spPr>
          <a:xfrm>
            <a:off x="3643306" y="6071412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latin typeface="Century Gothic" pitchFamily="34" charset="0"/>
              </a:rPr>
              <a:t>O comprimento é um número positivo.</a:t>
            </a:r>
            <a:endParaRPr lang="pt-PT" sz="1600" dirty="0">
              <a:latin typeface="Century Gothic" pitchFamily="34" charset="0"/>
            </a:endParaRPr>
          </a:p>
        </p:txBody>
      </p:sp>
      <p:cxnSp>
        <p:nvCxnSpPr>
          <p:cNvPr id="28" name="Conexão recta unidireccional 27"/>
          <p:cNvCxnSpPr/>
          <p:nvPr/>
        </p:nvCxnSpPr>
        <p:spPr>
          <a:xfrm rot="10800000">
            <a:off x="6143636" y="6500834"/>
            <a:ext cx="928694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/>
      <p:bldP spid="37" grpId="0"/>
      <p:bldP spid="38" grpId="0"/>
      <p:bldP spid="39" grpId="0"/>
      <p:bldP spid="40" grpId="0"/>
      <p:bldP spid="27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xão recta unidireccional 3"/>
          <p:cNvCxnSpPr/>
          <p:nvPr/>
        </p:nvCxnSpPr>
        <p:spPr>
          <a:xfrm>
            <a:off x="1500166" y="3143248"/>
            <a:ext cx="6572296" cy="158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xão recta 6"/>
          <p:cNvCxnSpPr/>
          <p:nvPr/>
        </p:nvCxnSpPr>
        <p:spPr>
          <a:xfrm rot="5400000">
            <a:off x="2250265" y="3166825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cta 9"/>
          <p:cNvCxnSpPr/>
          <p:nvPr/>
        </p:nvCxnSpPr>
        <p:spPr>
          <a:xfrm rot="5400000">
            <a:off x="2964645" y="3166825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10"/>
          <p:cNvCxnSpPr/>
          <p:nvPr/>
        </p:nvCxnSpPr>
        <p:spPr>
          <a:xfrm rot="5400000">
            <a:off x="3750463" y="3166825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xão recta 14"/>
          <p:cNvCxnSpPr/>
          <p:nvPr/>
        </p:nvCxnSpPr>
        <p:spPr>
          <a:xfrm rot="5400000">
            <a:off x="6822297" y="3166825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cta 15"/>
          <p:cNvCxnSpPr/>
          <p:nvPr/>
        </p:nvCxnSpPr>
        <p:spPr>
          <a:xfrm rot="5400000">
            <a:off x="6036479" y="3166825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xão recta 16"/>
          <p:cNvCxnSpPr/>
          <p:nvPr/>
        </p:nvCxnSpPr>
        <p:spPr>
          <a:xfrm rot="5400000">
            <a:off x="5322099" y="3178967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cta 17"/>
          <p:cNvCxnSpPr/>
          <p:nvPr/>
        </p:nvCxnSpPr>
        <p:spPr>
          <a:xfrm rot="5400000">
            <a:off x="4536281" y="3166825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4500562" y="342900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0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5357818" y="342900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6143636" y="341685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2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6858016" y="341685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3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3786182" y="341685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-1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3000364" y="348829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-2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2143108" y="348829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-3</a:t>
            </a:r>
            <a:endParaRPr lang="pt-PT" dirty="0">
              <a:latin typeface="Century Gothic" pitchFamily="34" charset="0"/>
            </a:endParaRPr>
          </a:p>
        </p:txBody>
      </p:sp>
      <p:cxnSp>
        <p:nvCxnSpPr>
          <p:cNvPr id="28" name="Conexão recta 27"/>
          <p:cNvCxnSpPr/>
          <p:nvPr/>
        </p:nvCxnSpPr>
        <p:spPr>
          <a:xfrm>
            <a:off x="4714876" y="3143248"/>
            <a:ext cx="785818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cta 28"/>
          <p:cNvCxnSpPr/>
          <p:nvPr/>
        </p:nvCxnSpPr>
        <p:spPr>
          <a:xfrm rot="5400000" flipH="1" flipV="1">
            <a:off x="5031585" y="2683663"/>
            <a:ext cx="938218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xão recta 32"/>
          <p:cNvCxnSpPr/>
          <p:nvPr/>
        </p:nvCxnSpPr>
        <p:spPr>
          <a:xfrm rot="5400000" flipH="1" flipV="1">
            <a:off x="4643438" y="2285992"/>
            <a:ext cx="928694" cy="785818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43" name="CaixaDeTexto 42"/>
          <p:cNvSpPr txBox="1"/>
          <p:nvPr/>
        </p:nvSpPr>
        <p:spPr>
          <a:xfrm>
            <a:off x="5429256" y="242886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</a:t>
            </a:r>
            <a:endParaRPr lang="pt-PT" dirty="0">
              <a:latin typeface="Century Gothic" pitchFamily="34" charset="0"/>
            </a:endParaRPr>
          </a:p>
        </p:txBody>
      </p:sp>
      <p:graphicFrame>
        <p:nvGraphicFramePr>
          <p:cNvPr id="60425" name="Object 9"/>
          <p:cNvGraphicFramePr>
            <a:graphicFrameLocks noChangeAspect="1"/>
          </p:cNvGraphicFramePr>
          <p:nvPr/>
        </p:nvGraphicFramePr>
        <p:xfrm>
          <a:off x="5715008" y="3214686"/>
          <a:ext cx="363364" cy="357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4" name="Equação" r:id="rId3" imgW="241200" imgH="215640" progId="Equation.3">
                  <p:embed/>
                </p:oleObj>
              </mc:Choice>
              <mc:Fallback>
                <p:oleObj name="Equação" r:id="rId3" imgW="24120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8" y="3214686"/>
                        <a:ext cx="363364" cy="3571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4" name="Conexão recta 43"/>
          <p:cNvCxnSpPr/>
          <p:nvPr/>
        </p:nvCxnSpPr>
        <p:spPr>
          <a:xfrm>
            <a:off x="4714876" y="3143248"/>
            <a:ext cx="1143008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rc 14"/>
          <p:cNvSpPr>
            <a:spLocks/>
          </p:cNvSpPr>
          <p:nvPr/>
        </p:nvSpPr>
        <p:spPr bwMode="auto">
          <a:xfrm flipV="1">
            <a:off x="5357818" y="2214554"/>
            <a:ext cx="509583" cy="928694"/>
          </a:xfrm>
          <a:custGeom>
            <a:avLst/>
            <a:gdLst>
              <a:gd name="G0" fmla="+- 0 0 0"/>
              <a:gd name="G1" fmla="+- 2472 0 0"/>
              <a:gd name="G2" fmla="+- 21600 0 0"/>
              <a:gd name="T0" fmla="*/ 21458 w 21600"/>
              <a:gd name="T1" fmla="*/ 0 h 23285"/>
              <a:gd name="T2" fmla="*/ 5779 w 21600"/>
              <a:gd name="T3" fmla="*/ 23285 h 23285"/>
              <a:gd name="T4" fmla="*/ 0 w 21600"/>
              <a:gd name="T5" fmla="*/ 2472 h 23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3285" fill="none" extrusionOk="0">
                <a:moveTo>
                  <a:pt x="21458" y="-1"/>
                </a:moveTo>
                <a:cubicBezTo>
                  <a:pt x="21552" y="820"/>
                  <a:pt x="21600" y="1645"/>
                  <a:pt x="21600" y="2472"/>
                </a:cubicBezTo>
                <a:cubicBezTo>
                  <a:pt x="21600" y="12175"/>
                  <a:pt x="15128" y="20688"/>
                  <a:pt x="5778" y="23284"/>
                </a:cubicBezTo>
              </a:path>
              <a:path w="21600" h="23285" stroke="0" extrusionOk="0">
                <a:moveTo>
                  <a:pt x="21458" y="-1"/>
                </a:moveTo>
                <a:cubicBezTo>
                  <a:pt x="21552" y="820"/>
                  <a:pt x="21600" y="1645"/>
                  <a:pt x="21600" y="2472"/>
                </a:cubicBezTo>
                <a:cubicBezTo>
                  <a:pt x="21600" y="12175"/>
                  <a:pt x="15128" y="20688"/>
                  <a:pt x="5778" y="23284"/>
                </a:cubicBezTo>
                <a:lnTo>
                  <a:pt x="0" y="2472"/>
                </a:lnTo>
                <a:close/>
              </a:path>
            </a:pathLst>
          </a:custGeom>
          <a:noFill/>
          <a:ln w="28575">
            <a:solidFill>
              <a:srgbClr val="FF9933"/>
            </a:solidFill>
            <a:prstDash val="lgDashDot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graphicFrame>
        <p:nvGraphicFramePr>
          <p:cNvPr id="60426" name="Object 10"/>
          <p:cNvGraphicFramePr>
            <a:graphicFrameLocks noChangeAspect="1"/>
          </p:cNvGraphicFramePr>
          <p:nvPr/>
        </p:nvGraphicFramePr>
        <p:xfrm>
          <a:off x="4643438" y="2285992"/>
          <a:ext cx="490538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5" name="Equação" r:id="rId5" imgW="241200" imgH="215640" progId="Equation.3">
                  <p:embed/>
                </p:oleObj>
              </mc:Choice>
              <mc:Fallback>
                <p:oleObj name="Equação" r:id="rId5" imgW="24120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2285992"/>
                        <a:ext cx="490538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Botão de acção: retroceder ou anterior 41">
            <a:hlinkClick r:id="" action="ppaction://hlinkshowjump?jump=previousslide" highlightClick="1"/>
          </p:cNvPr>
          <p:cNvSpPr/>
          <p:nvPr/>
        </p:nvSpPr>
        <p:spPr>
          <a:xfrm>
            <a:off x="1214414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Botão de acção: avançar ou seguinte 44">
            <a:hlinkClick r:id="" action="ppaction://hlinkshowjump?jump=nextslide" highlightClick="1"/>
          </p:cNvPr>
          <p:cNvSpPr/>
          <p:nvPr/>
        </p:nvSpPr>
        <p:spPr>
          <a:xfrm>
            <a:off x="1643042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CaixaDeTexto 29"/>
          <p:cNvSpPr txBox="1"/>
          <p:nvPr/>
        </p:nvSpPr>
        <p:spPr>
          <a:xfrm>
            <a:off x="1142976" y="285728"/>
            <a:ext cx="8001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rgbClr val="497DD1"/>
                </a:solidFill>
                <a:latin typeface="Century Gothic" pitchFamily="34" charset="0"/>
              </a:rPr>
              <a:t>Representação na </a:t>
            </a:r>
            <a:r>
              <a:rPr lang="pt-PT" sz="3200" dirty="0" err="1" smtClean="0">
                <a:solidFill>
                  <a:srgbClr val="497DD1"/>
                </a:solidFill>
                <a:latin typeface="Century Gothic" pitchFamily="34" charset="0"/>
              </a:rPr>
              <a:t>reta</a:t>
            </a:r>
            <a:r>
              <a:rPr lang="pt-PT" sz="3200" dirty="0" smtClean="0">
                <a:solidFill>
                  <a:srgbClr val="497DD1"/>
                </a:solidFill>
                <a:latin typeface="Century Gothic" pitchFamily="34" charset="0"/>
              </a:rPr>
              <a:t> real </a:t>
            </a:r>
            <a:endParaRPr lang="pt-PT" sz="3200" dirty="0">
              <a:solidFill>
                <a:srgbClr val="497DD1"/>
              </a:solidFill>
              <a:latin typeface="Century Gothic" pitchFamily="34" charset="0"/>
            </a:endParaRPr>
          </a:p>
        </p:txBody>
      </p:sp>
      <p:grpSp>
        <p:nvGrpSpPr>
          <p:cNvPr id="35" name="Grupo 34"/>
          <p:cNvGrpSpPr/>
          <p:nvPr/>
        </p:nvGrpSpPr>
        <p:grpSpPr>
          <a:xfrm>
            <a:off x="3357554" y="4429132"/>
            <a:ext cx="4929222" cy="1331063"/>
            <a:chOff x="3357554" y="4429132"/>
            <a:chExt cx="4929222" cy="1331063"/>
          </a:xfrm>
        </p:grpSpPr>
        <p:sp>
          <p:nvSpPr>
            <p:cNvPr id="32" name="CaixaDeTexto 31"/>
            <p:cNvSpPr txBox="1"/>
            <p:nvPr/>
          </p:nvSpPr>
          <p:spPr>
            <a:xfrm>
              <a:off x="3357554" y="4429132"/>
              <a:ext cx="44291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2000" dirty="0" smtClean="0">
                  <a:latin typeface="Century Gothic" pitchFamily="34" charset="0"/>
                </a:rPr>
                <a:t>Com o </a:t>
              </a:r>
              <a:r>
                <a:rPr lang="pt-PT" sz="2000" b="1" dirty="0" smtClean="0">
                  <a:latin typeface="Century Gothic" pitchFamily="34" charset="0"/>
                </a:rPr>
                <a:t>compasso</a:t>
              </a:r>
              <a:r>
                <a:rPr lang="pt-PT" sz="2000" dirty="0" smtClean="0">
                  <a:latin typeface="Century Gothic" pitchFamily="34" charset="0"/>
                </a:rPr>
                <a:t>, transfere o comprimento</a:t>
              </a:r>
            </a:p>
            <a:p>
              <a:endParaRPr lang="pt-PT" dirty="0"/>
            </a:p>
          </p:txBody>
        </p:sp>
        <p:graphicFrame>
          <p:nvGraphicFramePr>
            <p:cNvPr id="60427" name="Object 11"/>
            <p:cNvGraphicFramePr>
              <a:graphicFrameLocks noChangeAspect="1"/>
            </p:cNvGraphicFramePr>
            <p:nvPr/>
          </p:nvGraphicFramePr>
          <p:xfrm>
            <a:off x="5143504" y="4929198"/>
            <a:ext cx="642941" cy="4286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36" name="Equação" r:id="rId6" imgW="241200" imgH="215640" progId="Equation.3">
                    <p:embed/>
                  </p:oleObj>
                </mc:Choice>
                <mc:Fallback>
                  <p:oleObj name="Equação" r:id="rId6" imgW="241200" imgH="21564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43504" y="4929198"/>
                          <a:ext cx="642941" cy="4286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CaixaDeTexto 33"/>
            <p:cNvSpPr txBox="1"/>
            <p:nvPr/>
          </p:nvSpPr>
          <p:spPr>
            <a:xfrm>
              <a:off x="5786446" y="4929198"/>
              <a:ext cx="25003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2000" dirty="0" smtClean="0">
                  <a:latin typeface="Century Gothic" pitchFamily="34" charset="0"/>
                </a:rPr>
                <a:t>para a </a:t>
              </a:r>
              <a:r>
                <a:rPr lang="pt-PT" sz="2000" dirty="0" err="1" smtClean="0">
                  <a:latin typeface="Century Gothic" pitchFamily="34" charset="0"/>
                </a:rPr>
                <a:t>reta</a:t>
              </a:r>
              <a:r>
                <a:rPr lang="pt-PT" sz="2000" dirty="0" smtClean="0">
                  <a:latin typeface="Century Gothic" pitchFamily="34" charset="0"/>
                </a:rPr>
                <a:t> real.</a:t>
              </a:r>
            </a:p>
            <a:p>
              <a:endParaRPr lang="pt-P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4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8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  <p:bldP spid="23" grpId="0"/>
      <p:bldP spid="24" grpId="0"/>
      <p:bldP spid="27" grpId="0"/>
      <p:bldP spid="43" grpId="0"/>
      <p:bldP spid="55" grpId="0" animBg="1"/>
      <p:bldP spid="3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214290"/>
            <a:ext cx="75724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 smtClean="0">
                <a:latin typeface="Century Gothic" pitchFamily="34" charset="0"/>
              </a:rPr>
              <a:t>3. </a:t>
            </a:r>
            <a:r>
              <a:rPr lang="pt-PT" sz="2000" dirty="0" smtClean="0">
                <a:latin typeface="Century Gothic" pitchFamily="34" charset="0"/>
              </a:rPr>
              <a:t>Indica a medida de cada um dos segmentos da figura e identifica aqueles cuja medida é um </a:t>
            </a:r>
            <a:r>
              <a:rPr lang="pt-PT" sz="2000" u="sng" dirty="0" smtClean="0">
                <a:latin typeface="Century Gothic" pitchFamily="34" charset="0"/>
              </a:rPr>
              <a:t>número irracional</a:t>
            </a:r>
            <a:r>
              <a:rPr lang="pt-PT" sz="2000" dirty="0" smtClean="0">
                <a:latin typeface="Century Gothic" pitchFamily="34" charset="0"/>
              </a:rPr>
              <a:t>. </a:t>
            </a:r>
          </a:p>
          <a:p>
            <a:endParaRPr lang="pt-PT" dirty="0"/>
          </a:p>
        </p:txBody>
      </p:sp>
      <p:pic>
        <p:nvPicPr>
          <p:cNvPr id="3" name="Imagem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357298"/>
            <a:ext cx="2253246" cy="266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Botão de acção: retroceder ou anterior 3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Botão de acção: avançar ou seguinte 4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CaixaDeTexto 5"/>
          <p:cNvSpPr txBox="1"/>
          <p:nvPr/>
        </p:nvSpPr>
        <p:spPr>
          <a:xfrm>
            <a:off x="1071538" y="1714488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Pelo Teorema de Pitágoras</a:t>
            </a:r>
            <a:endParaRPr lang="pt-PT" sz="2000" dirty="0">
              <a:latin typeface="Century Gothic" pitchFamily="34" charset="0"/>
            </a:endParaRP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214414" y="2214554"/>
          <a:ext cx="1227126" cy="356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93" name="Equação" r:id="rId4" imgW="698400" imgH="203040" progId="Equation.3">
                  <p:embed/>
                </p:oleObj>
              </mc:Choice>
              <mc:Fallback>
                <p:oleObj name="Equação" r:id="rId4" imgW="698400" imgH="2030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2214554"/>
                        <a:ext cx="1227126" cy="3568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1000100" y="2643182"/>
          <a:ext cx="1574800" cy="412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94" name="Equação" r:id="rId6" imgW="774360" imgH="203040" progId="Equation.3">
                  <p:embed/>
                </p:oleObj>
              </mc:Choice>
              <mc:Fallback>
                <p:oleObj name="Equação" r:id="rId6" imgW="7743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2643182"/>
                        <a:ext cx="1574800" cy="4127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1071538" y="3643314"/>
          <a:ext cx="1428760" cy="404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95" name="Equação" r:id="rId8" imgW="761760" imgH="215640" progId="Equation.3">
                  <p:embed/>
                </p:oleObj>
              </mc:Choice>
              <mc:Fallback>
                <p:oleObj name="Equação" r:id="rId8" imgW="76176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3643314"/>
                        <a:ext cx="1428760" cy="4040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1142977" y="4214818"/>
          <a:ext cx="1357322" cy="425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96" name="Equação" r:id="rId10" imgW="672840" imgH="215640" progId="Equation.3">
                  <p:embed/>
                </p:oleObj>
              </mc:Choice>
              <mc:Fallback>
                <p:oleObj name="Equação" r:id="rId10" imgW="67284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7" y="4214818"/>
                        <a:ext cx="1357322" cy="4256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8"/>
          <p:cNvGraphicFramePr>
            <a:graphicFrameLocks noChangeAspect="1"/>
          </p:cNvGraphicFramePr>
          <p:nvPr/>
        </p:nvGraphicFramePr>
        <p:xfrm>
          <a:off x="1142976" y="3143248"/>
          <a:ext cx="139065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97" name="Equação" r:id="rId12" imgW="622080" imgH="203040" progId="Equation.3">
                  <p:embed/>
                </p:oleObj>
              </mc:Choice>
              <mc:Fallback>
                <p:oleObj name="Equação" r:id="rId12" imgW="62208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3143248"/>
                        <a:ext cx="1390650" cy="34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1071538" y="1357298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497DD1"/>
                </a:solidFill>
                <a:latin typeface="Century Gothic" pitchFamily="34" charset="0"/>
              </a:rPr>
              <a:t>Resolução:</a:t>
            </a:r>
            <a:endParaRPr lang="pt-PT" sz="2000" b="1" dirty="0">
              <a:solidFill>
                <a:srgbClr val="497DD1"/>
              </a:solidFill>
              <a:latin typeface="Century Gothic" pitchFamily="34" charset="0"/>
            </a:endParaRPr>
          </a:p>
        </p:txBody>
      </p:sp>
      <p:graphicFrame>
        <p:nvGraphicFramePr>
          <p:cNvPr id="198662" name="Object 6"/>
          <p:cNvGraphicFramePr>
            <a:graphicFrameLocks noChangeAspect="1"/>
          </p:cNvGraphicFramePr>
          <p:nvPr/>
        </p:nvGraphicFramePr>
        <p:xfrm>
          <a:off x="3260725" y="2286000"/>
          <a:ext cx="12700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98" name="Equação" r:id="rId14" imgW="723600" imgH="203040" progId="Equation.3">
                  <p:embed/>
                </p:oleObj>
              </mc:Choice>
              <mc:Fallback>
                <p:oleObj name="Equação" r:id="rId14" imgW="72360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0725" y="2286000"/>
                        <a:ext cx="1270000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o 1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99" name="Equação" r:id="rId16" imgW="114120" imgH="215640" progId="Equation.3">
                  <p:embed/>
                </p:oleObj>
              </mc:Choice>
              <mc:Fallback>
                <p:oleObj name="Equação" r:id="rId16" imgW="114120" imgH="2156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867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98669" name="Object 13"/>
          <p:cNvGraphicFramePr>
            <a:graphicFrameLocks noChangeAspect="1"/>
          </p:cNvGraphicFramePr>
          <p:nvPr/>
        </p:nvGraphicFramePr>
        <p:xfrm>
          <a:off x="3214678" y="2786058"/>
          <a:ext cx="1428760" cy="1836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00" name="Equação" r:id="rId18" imgW="1003300" imgH="1282700" progId="Equation.3">
                  <p:embed/>
                </p:oleObj>
              </mc:Choice>
              <mc:Fallback>
                <p:oleObj name="Equação" r:id="rId18" imgW="1003300" imgH="12827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2786058"/>
                        <a:ext cx="1428760" cy="18369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8671" name="Object 15"/>
          <p:cNvGraphicFramePr>
            <a:graphicFrameLocks noChangeAspect="1"/>
          </p:cNvGraphicFramePr>
          <p:nvPr/>
        </p:nvGraphicFramePr>
        <p:xfrm>
          <a:off x="5583238" y="3929063"/>
          <a:ext cx="124777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01" name="Equação" r:id="rId20" imgW="711000" imgH="203040" progId="Equation.3">
                  <p:embed/>
                </p:oleObj>
              </mc:Choice>
              <mc:Fallback>
                <p:oleObj name="Equação" r:id="rId20" imgW="711000" imgH="2030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3238" y="3929063"/>
                        <a:ext cx="1247775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8672" name="Object 16"/>
          <p:cNvGraphicFramePr>
            <a:graphicFrameLocks noChangeAspect="1"/>
          </p:cNvGraphicFramePr>
          <p:nvPr/>
        </p:nvGraphicFramePr>
        <p:xfrm>
          <a:off x="5527675" y="4394200"/>
          <a:ext cx="1374775" cy="176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02" name="Equação" r:id="rId22" imgW="965160" imgH="1231560" progId="Equation.3">
                  <p:embed/>
                </p:oleObj>
              </mc:Choice>
              <mc:Fallback>
                <p:oleObj name="Equação" r:id="rId22" imgW="965160" imgH="123156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7675" y="4394200"/>
                        <a:ext cx="1374775" cy="1763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1071538" y="5072074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latin typeface="Century Gothic" pitchFamily="34" charset="0"/>
              </a:rPr>
              <a:t>O comprimento é um número positivo.</a:t>
            </a:r>
            <a:endParaRPr lang="pt-PT" sz="1600" dirty="0">
              <a:latin typeface="Century Gothic" pitchFamily="34" charset="0"/>
            </a:endParaRPr>
          </a:p>
        </p:txBody>
      </p:sp>
      <p:cxnSp>
        <p:nvCxnSpPr>
          <p:cNvPr id="21" name="Conexão recta unidireccional 20"/>
          <p:cNvCxnSpPr/>
          <p:nvPr/>
        </p:nvCxnSpPr>
        <p:spPr>
          <a:xfrm rot="5400000">
            <a:off x="1215208" y="4857760"/>
            <a:ext cx="427834" cy="79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xão recta unidireccional 22"/>
          <p:cNvCxnSpPr/>
          <p:nvPr/>
        </p:nvCxnSpPr>
        <p:spPr>
          <a:xfrm rot="5400000">
            <a:off x="3179356" y="4678768"/>
            <a:ext cx="500066" cy="28654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xão recta unidireccional 24"/>
          <p:cNvCxnSpPr/>
          <p:nvPr/>
        </p:nvCxnSpPr>
        <p:spPr>
          <a:xfrm rot="10800000">
            <a:off x="2928926" y="5643578"/>
            <a:ext cx="2357454" cy="42862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857620" y="6273225"/>
            <a:ext cx="4143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latin typeface="Century Gothic" pitchFamily="34" charset="0"/>
              </a:rPr>
              <a:t>a</a:t>
            </a:r>
            <a:r>
              <a:rPr lang="pt-PT" sz="1600" dirty="0" smtClean="0">
                <a:latin typeface="Century Gothic" pitchFamily="34" charset="0"/>
              </a:rPr>
              <a:t>, </a:t>
            </a:r>
            <a:r>
              <a:rPr lang="pt-PT" sz="1600" b="1" dirty="0" smtClean="0">
                <a:latin typeface="Century Gothic" pitchFamily="34" charset="0"/>
              </a:rPr>
              <a:t>b</a:t>
            </a:r>
            <a:r>
              <a:rPr lang="pt-PT" sz="1600" dirty="0" smtClean="0">
                <a:latin typeface="Century Gothic" pitchFamily="34" charset="0"/>
              </a:rPr>
              <a:t> e </a:t>
            </a:r>
            <a:r>
              <a:rPr lang="pt-PT" sz="1600" b="1" dirty="0" smtClean="0">
                <a:latin typeface="Century Gothic" pitchFamily="34" charset="0"/>
              </a:rPr>
              <a:t>c</a:t>
            </a:r>
            <a:r>
              <a:rPr lang="pt-PT" sz="1600" dirty="0" smtClean="0">
                <a:latin typeface="Century Gothic" pitchFamily="34" charset="0"/>
              </a:rPr>
              <a:t> são </a:t>
            </a:r>
            <a:r>
              <a:rPr lang="pt-PT" sz="1600" u="sng" dirty="0" smtClean="0">
                <a:latin typeface="Century Gothic" pitchFamily="34" charset="0"/>
              </a:rPr>
              <a:t>números irracionais</a:t>
            </a:r>
            <a:endParaRPr lang="pt-PT" sz="1600" u="sng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98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98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6" grpId="0" autoUpdateAnimBg="0"/>
      <p:bldP spid="12" grpId="0" autoUpdateAnimBg="0"/>
      <p:bldP spid="19" grpId="0" autoUpdateAnimBg="0"/>
      <p:bldP spid="28" grpId="0" autoUpdateAnimBg="0"/>
      <p:bldP spid="28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00100" y="142852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pt-PT" b="1" dirty="0" smtClean="0">
                <a:latin typeface="Century Gothic" pitchFamily="34" charset="0"/>
              </a:rPr>
              <a:t>4. </a:t>
            </a:r>
            <a:r>
              <a:rPr lang="pt-PT" dirty="0" smtClean="0">
                <a:latin typeface="Century Gothic" pitchFamily="34" charset="0"/>
              </a:rPr>
              <a:t>Desenha segmentos de recta que meçam </a:t>
            </a:r>
            <a:r>
              <a:rPr lang="pt-PT" dirty="0" err="1" smtClean="0">
                <a:latin typeface="Century Gothic" pitchFamily="34" charset="0"/>
              </a:rPr>
              <a:t>exatamente</a:t>
            </a:r>
            <a:r>
              <a:rPr lang="pt-PT" dirty="0" smtClean="0">
                <a:latin typeface="Century Gothic" pitchFamily="34" charset="0"/>
              </a:rPr>
              <a:t>:           e  (em cm).</a:t>
            </a:r>
          </a:p>
          <a:p>
            <a:endParaRPr lang="pt-PT" dirty="0"/>
          </a:p>
        </p:txBody>
      </p:sp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08897" name="Object 1"/>
          <p:cNvGraphicFramePr>
            <a:graphicFrameLocks noChangeAspect="1"/>
          </p:cNvGraphicFramePr>
          <p:nvPr/>
        </p:nvGraphicFramePr>
        <p:xfrm>
          <a:off x="7715272" y="142852"/>
          <a:ext cx="500066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35" name="Equação" r:id="rId3" imgW="228600" imgH="228600" progId="Equation.3">
                  <p:embed/>
                </p:oleObj>
              </mc:Choice>
              <mc:Fallback>
                <p:oleObj name="Equação" r:id="rId3" imgW="228600" imgH="228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272" y="142852"/>
                        <a:ext cx="500066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9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08899" name="Object 3"/>
          <p:cNvGraphicFramePr>
            <a:graphicFrameLocks noChangeAspect="1"/>
          </p:cNvGraphicFramePr>
          <p:nvPr/>
        </p:nvGraphicFramePr>
        <p:xfrm>
          <a:off x="8501090" y="142852"/>
          <a:ext cx="500066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36" name="Equação" r:id="rId5" imgW="291973" imgH="228501" progId="Equation.3">
                  <p:embed/>
                </p:oleObj>
              </mc:Choice>
              <mc:Fallback>
                <p:oleObj name="Equação" r:id="rId5" imgW="291973" imgH="228501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1090" y="142852"/>
                        <a:ext cx="500066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3786150" y="1142984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Pelo Teorema de </a:t>
            </a:r>
            <a:r>
              <a:rPr lang="pt-PT" sz="2000" b="1" dirty="0" smtClean="0">
                <a:latin typeface="Century Gothic" pitchFamily="34" charset="0"/>
              </a:rPr>
              <a:t>Pitágoras</a:t>
            </a:r>
            <a:endParaRPr lang="pt-PT" sz="2000" b="1" dirty="0">
              <a:latin typeface="Century Gothic" pitchFamily="34" charset="0"/>
            </a:endParaRP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6378598" y="1714488"/>
          <a:ext cx="1271587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37" name="Equação" r:id="rId7" imgW="723600" imgH="203040" progId="Equation.3">
                  <p:embed/>
                </p:oleObj>
              </mc:Choice>
              <mc:Fallback>
                <p:oleObj name="Equação" r:id="rId7" imgW="72360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8598" y="1714488"/>
                        <a:ext cx="1271587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6161110" y="2217733"/>
          <a:ext cx="16256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38" name="Equação" r:id="rId9" imgW="799920" imgH="203040" progId="Equation.3">
                  <p:embed/>
                </p:oleObj>
              </mc:Choice>
              <mc:Fallback>
                <p:oleObj name="Equação" r:id="rId9" imgW="79992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1110" y="2217733"/>
                        <a:ext cx="16256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6269060" y="3206745"/>
          <a:ext cx="1404938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39" name="Equação" r:id="rId11" imgW="749160" imgH="228600" progId="Equation.3">
                  <p:embed/>
                </p:oleObj>
              </mc:Choice>
              <mc:Fallback>
                <p:oleObj name="Equação" r:id="rId11" imgW="74916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9060" y="3206745"/>
                        <a:ext cx="1404938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6342085" y="3776658"/>
          <a:ext cx="1331913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40" name="Equação" r:id="rId13" imgW="660240" imgH="228600" progId="Equation.3">
                  <p:embed/>
                </p:oleObj>
              </mc:Choice>
              <mc:Fallback>
                <p:oleObj name="Equação" r:id="rId13" imgW="66024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2085" y="3776658"/>
                        <a:ext cx="1331913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6343673" y="2717795"/>
          <a:ext cx="136207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41" name="Equação" r:id="rId15" imgW="609480" imgH="203040" progId="Equation.3">
                  <p:embed/>
                </p:oleObj>
              </mc:Choice>
              <mc:Fallback>
                <p:oleObj name="Equação" r:id="rId15" imgW="60948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3673" y="2717795"/>
                        <a:ext cx="1362075" cy="34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aixaDeTexto 12"/>
          <p:cNvSpPr txBox="1"/>
          <p:nvPr/>
        </p:nvSpPr>
        <p:spPr>
          <a:xfrm>
            <a:off x="1071538" y="1071546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497DD1"/>
                </a:solidFill>
                <a:latin typeface="Century Gothic" pitchFamily="34" charset="0"/>
              </a:rPr>
              <a:t>Resolução:</a:t>
            </a:r>
            <a:endParaRPr lang="pt-PT" sz="2000" b="1" dirty="0">
              <a:solidFill>
                <a:srgbClr val="497DD1"/>
              </a:solidFill>
              <a:latin typeface="Century Gothic" pitchFamily="34" charset="0"/>
            </a:endParaRPr>
          </a:p>
        </p:txBody>
      </p:sp>
      <p:graphicFrame>
        <p:nvGraphicFramePr>
          <p:cNvPr id="208908" name="Object 12"/>
          <p:cNvGraphicFramePr>
            <a:graphicFrameLocks noChangeAspect="1"/>
          </p:cNvGraphicFramePr>
          <p:nvPr/>
        </p:nvGraphicFramePr>
        <p:xfrm>
          <a:off x="2571736" y="1000108"/>
          <a:ext cx="500063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42" name="Equação" r:id="rId17" imgW="228600" imgH="228600" progId="Equation.3">
                  <p:embed/>
                </p:oleObj>
              </mc:Choice>
              <mc:Fallback>
                <p:oleObj name="Equação" r:id="rId17" imgW="228600" imgH="228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36" y="1000108"/>
                        <a:ext cx="500063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Conexão recta unidireccional 16"/>
          <p:cNvCxnSpPr/>
          <p:nvPr/>
        </p:nvCxnSpPr>
        <p:spPr>
          <a:xfrm>
            <a:off x="1500166" y="5500702"/>
            <a:ext cx="6572296" cy="158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cta 17"/>
          <p:cNvCxnSpPr/>
          <p:nvPr/>
        </p:nvCxnSpPr>
        <p:spPr>
          <a:xfrm rot="5400000">
            <a:off x="2250265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xão recta 18"/>
          <p:cNvCxnSpPr/>
          <p:nvPr/>
        </p:nvCxnSpPr>
        <p:spPr>
          <a:xfrm rot="5400000">
            <a:off x="2964645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xão recta 19"/>
          <p:cNvCxnSpPr/>
          <p:nvPr/>
        </p:nvCxnSpPr>
        <p:spPr>
          <a:xfrm rot="5400000">
            <a:off x="3750463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xão recta 20"/>
          <p:cNvCxnSpPr/>
          <p:nvPr/>
        </p:nvCxnSpPr>
        <p:spPr>
          <a:xfrm rot="5400000">
            <a:off x="6822297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xão recta 21"/>
          <p:cNvCxnSpPr/>
          <p:nvPr/>
        </p:nvCxnSpPr>
        <p:spPr>
          <a:xfrm rot="5400000">
            <a:off x="6036479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xão recta 22"/>
          <p:cNvCxnSpPr/>
          <p:nvPr/>
        </p:nvCxnSpPr>
        <p:spPr>
          <a:xfrm rot="5400000">
            <a:off x="5322099" y="5536421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cta 23"/>
          <p:cNvCxnSpPr/>
          <p:nvPr/>
        </p:nvCxnSpPr>
        <p:spPr>
          <a:xfrm rot="5400000">
            <a:off x="4536281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4500562" y="578645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0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357818" y="578645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6143636" y="577431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2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6858016" y="577431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3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3786182" y="577431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-1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3000364" y="584575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-2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2143108" y="584575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-3</a:t>
            </a:r>
            <a:endParaRPr lang="pt-PT" dirty="0">
              <a:latin typeface="Century Gothic" pitchFamily="34" charset="0"/>
            </a:endParaRPr>
          </a:p>
        </p:txBody>
      </p:sp>
      <p:cxnSp>
        <p:nvCxnSpPr>
          <p:cNvPr id="32" name="Conexão recta 31"/>
          <p:cNvCxnSpPr/>
          <p:nvPr/>
        </p:nvCxnSpPr>
        <p:spPr>
          <a:xfrm>
            <a:off x="4714876" y="5500702"/>
            <a:ext cx="1500198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xão recta 32"/>
          <p:cNvCxnSpPr/>
          <p:nvPr/>
        </p:nvCxnSpPr>
        <p:spPr>
          <a:xfrm rot="5400000" flipH="1" flipV="1">
            <a:off x="5745965" y="5041117"/>
            <a:ext cx="938218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xão recta 33"/>
          <p:cNvCxnSpPr/>
          <p:nvPr/>
        </p:nvCxnSpPr>
        <p:spPr>
          <a:xfrm flipV="1">
            <a:off x="4714876" y="4572008"/>
            <a:ext cx="1500198" cy="92869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/>
          <p:cNvSpPr txBox="1"/>
          <p:nvPr/>
        </p:nvSpPr>
        <p:spPr>
          <a:xfrm>
            <a:off x="5929322" y="492919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38" name="Arc 14"/>
          <p:cNvSpPr>
            <a:spLocks/>
          </p:cNvSpPr>
          <p:nvPr/>
        </p:nvSpPr>
        <p:spPr bwMode="auto">
          <a:xfrm flipV="1">
            <a:off x="6143637" y="4572008"/>
            <a:ext cx="357189" cy="928694"/>
          </a:xfrm>
          <a:custGeom>
            <a:avLst/>
            <a:gdLst>
              <a:gd name="G0" fmla="+- 0 0 0"/>
              <a:gd name="G1" fmla="+- 2472 0 0"/>
              <a:gd name="G2" fmla="+- 21600 0 0"/>
              <a:gd name="T0" fmla="*/ 21458 w 21600"/>
              <a:gd name="T1" fmla="*/ 0 h 23285"/>
              <a:gd name="T2" fmla="*/ 5779 w 21600"/>
              <a:gd name="T3" fmla="*/ 23285 h 23285"/>
              <a:gd name="T4" fmla="*/ 0 w 21600"/>
              <a:gd name="T5" fmla="*/ 2472 h 23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3285" fill="none" extrusionOk="0">
                <a:moveTo>
                  <a:pt x="21458" y="-1"/>
                </a:moveTo>
                <a:cubicBezTo>
                  <a:pt x="21552" y="820"/>
                  <a:pt x="21600" y="1645"/>
                  <a:pt x="21600" y="2472"/>
                </a:cubicBezTo>
                <a:cubicBezTo>
                  <a:pt x="21600" y="12175"/>
                  <a:pt x="15128" y="20688"/>
                  <a:pt x="5778" y="23284"/>
                </a:cubicBezTo>
              </a:path>
              <a:path w="21600" h="23285" stroke="0" extrusionOk="0">
                <a:moveTo>
                  <a:pt x="21458" y="-1"/>
                </a:moveTo>
                <a:cubicBezTo>
                  <a:pt x="21552" y="820"/>
                  <a:pt x="21600" y="1645"/>
                  <a:pt x="21600" y="2472"/>
                </a:cubicBezTo>
                <a:cubicBezTo>
                  <a:pt x="21600" y="12175"/>
                  <a:pt x="15128" y="20688"/>
                  <a:pt x="5778" y="23284"/>
                </a:cubicBezTo>
                <a:lnTo>
                  <a:pt x="0" y="2472"/>
                </a:lnTo>
                <a:close/>
              </a:path>
            </a:pathLst>
          </a:custGeom>
          <a:noFill/>
          <a:ln w="28575">
            <a:solidFill>
              <a:srgbClr val="FF9933"/>
            </a:solidFill>
            <a:prstDash val="lgDashDot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graphicFrame>
        <p:nvGraphicFramePr>
          <p:cNvPr id="39" name="Object 10"/>
          <p:cNvGraphicFramePr>
            <a:graphicFrameLocks noChangeAspect="1"/>
          </p:cNvGraphicFramePr>
          <p:nvPr/>
        </p:nvGraphicFramePr>
        <p:xfrm>
          <a:off x="5084763" y="4418013"/>
          <a:ext cx="465137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43" name="Equação" r:id="rId18" imgW="228600" imgH="228600" progId="Equation.3">
                  <p:embed/>
                </p:oleObj>
              </mc:Choice>
              <mc:Fallback>
                <p:oleObj name="Equação" r:id="rId18" imgW="228600" imgH="2286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4763" y="4418013"/>
                        <a:ext cx="465137" cy="407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2" name="Conexão recta 51"/>
          <p:cNvCxnSpPr/>
          <p:nvPr/>
        </p:nvCxnSpPr>
        <p:spPr>
          <a:xfrm>
            <a:off x="4714876" y="5500702"/>
            <a:ext cx="178595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8911" name="Object 15"/>
          <p:cNvGraphicFramePr>
            <a:graphicFrameLocks noChangeAspect="1"/>
          </p:cNvGraphicFramePr>
          <p:nvPr/>
        </p:nvGraphicFramePr>
        <p:xfrm>
          <a:off x="6429388" y="5643578"/>
          <a:ext cx="357190" cy="313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44" name="Equação" r:id="rId20" imgW="228600" imgH="228600" progId="Equation.3">
                  <p:embed/>
                </p:oleObj>
              </mc:Choice>
              <mc:Fallback>
                <p:oleObj name="Equação" r:id="rId20" imgW="228600" imgH="2286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8" y="5643578"/>
                        <a:ext cx="357190" cy="3133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Botão de acção: retroceder ou anterior 39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1" name="Botão de acção: avançar ou seguinte 40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44" name="Grupo 43"/>
          <p:cNvGrpSpPr/>
          <p:nvPr/>
        </p:nvGrpSpPr>
        <p:grpSpPr>
          <a:xfrm>
            <a:off x="1214414" y="2143116"/>
            <a:ext cx="4929222" cy="1331063"/>
            <a:chOff x="3357554" y="4429132"/>
            <a:chExt cx="4929222" cy="1331063"/>
          </a:xfrm>
        </p:grpSpPr>
        <p:sp>
          <p:nvSpPr>
            <p:cNvPr id="45" name="CaixaDeTexto 44"/>
            <p:cNvSpPr txBox="1"/>
            <p:nvPr/>
          </p:nvSpPr>
          <p:spPr>
            <a:xfrm>
              <a:off x="3357554" y="4429132"/>
              <a:ext cx="44291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2000" dirty="0" smtClean="0">
                  <a:latin typeface="Century Gothic" pitchFamily="34" charset="0"/>
                </a:rPr>
                <a:t>Com o compasso, transfere o comprimento</a:t>
              </a:r>
            </a:p>
            <a:p>
              <a:endParaRPr lang="pt-PT" dirty="0"/>
            </a:p>
          </p:txBody>
        </p:sp>
        <p:graphicFrame>
          <p:nvGraphicFramePr>
            <p:cNvPr id="46" name="Object 11"/>
            <p:cNvGraphicFramePr>
              <a:graphicFrameLocks noChangeAspect="1"/>
            </p:cNvGraphicFramePr>
            <p:nvPr/>
          </p:nvGraphicFramePr>
          <p:xfrm>
            <a:off x="5160978" y="4916504"/>
            <a:ext cx="608012" cy="454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945" name="Equação" r:id="rId21" imgW="228600" imgH="228600" progId="Equation.3">
                    <p:embed/>
                  </p:oleObj>
                </mc:Choice>
                <mc:Fallback>
                  <p:oleObj name="Equação" r:id="rId21" imgW="228600" imgH="228600" progId="Equation.3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60978" y="4916504"/>
                          <a:ext cx="608012" cy="4540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" name="CaixaDeTexto 46"/>
            <p:cNvSpPr txBox="1"/>
            <p:nvPr/>
          </p:nvSpPr>
          <p:spPr>
            <a:xfrm>
              <a:off x="5786446" y="4929198"/>
              <a:ext cx="25003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2000" dirty="0" smtClean="0">
                  <a:latin typeface="Century Gothic" pitchFamily="34" charset="0"/>
                </a:rPr>
                <a:t>para a </a:t>
              </a:r>
              <a:r>
                <a:rPr lang="pt-PT" sz="2000" dirty="0" err="1" smtClean="0">
                  <a:latin typeface="Century Gothic" pitchFamily="34" charset="0"/>
                </a:rPr>
                <a:t>reta</a:t>
              </a:r>
              <a:r>
                <a:rPr lang="pt-PT" sz="2000" dirty="0" smtClean="0">
                  <a:latin typeface="Century Gothic" pitchFamily="34" charset="0"/>
                </a:rPr>
                <a:t> real.</a:t>
              </a:r>
            </a:p>
            <a:p>
              <a:endParaRPr lang="pt-P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13" grpId="0" autoUpdateAnimBg="0"/>
      <p:bldP spid="25" grpId="0"/>
      <p:bldP spid="26" grpId="0"/>
      <p:bldP spid="28" grpId="0"/>
      <p:bldP spid="29" grpId="0"/>
      <p:bldP spid="30" grpId="0"/>
      <p:bldP spid="31" grpId="0"/>
      <p:bldP spid="35" grpId="0"/>
      <p:bldP spid="3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720828" y="1558930"/>
          <a:ext cx="1316038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47" name="Equação" r:id="rId3" imgW="749160" imgH="203040" progId="Equation.3">
                  <p:embed/>
                </p:oleObj>
              </mc:Choice>
              <mc:Fallback>
                <p:oleObj name="Equação" r:id="rId3" imgW="74916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0828" y="1558930"/>
                        <a:ext cx="1316038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1500166" y="2062167"/>
          <a:ext cx="1677987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48" name="Equação" r:id="rId5" imgW="825480" imgH="203040" progId="Equation.3">
                  <p:embed/>
                </p:oleObj>
              </mc:Choice>
              <mc:Fallback>
                <p:oleObj name="Equação" r:id="rId5" imgW="82548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2062167"/>
                        <a:ext cx="1677987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1574778" y="3051180"/>
          <a:ext cx="1524000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49" name="Equação" r:id="rId7" imgW="812520" imgH="228600" progId="Equation.3">
                  <p:embed/>
                </p:oleObj>
              </mc:Choice>
              <mc:Fallback>
                <p:oleObj name="Equação" r:id="rId7" imgW="81252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4778" y="3051180"/>
                        <a:ext cx="1524000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1643041" y="3621092"/>
          <a:ext cx="14605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50" name="Equação" r:id="rId9" imgW="723600" imgH="228600" progId="Equation.3">
                  <p:embed/>
                </p:oleObj>
              </mc:Choice>
              <mc:Fallback>
                <p:oleObj name="Equação" r:id="rId9" imgW="72360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1" y="3621092"/>
                        <a:ext cx="1460500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8"/>
          <p:cNvGraphicFramePr>
            <a:graphicFrameLocks noChangeAspect="1"/>
          </p:cNvGraphicFramePr>
          <p:nvPr/>
        </p:nvGraphicFramePr>
        <p:xfrm>
          <a:off x="1636691" y="2562230"/>
          <a:ext cx="150495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51" name="Equação" r:id="rId11" imgW="672840" imgH="203040" progId="Equation.3">
                  <p:embed/>
                </p:oleObj>
              </mc:Choice>
              <mc:Fallback>
                <p:oleObj name="Equação" r:id="rId11" imgW="67284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6691" y="2562230"/>
                        <a:ext cx="1504950" cy="34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1142976" y="357166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497DD1"/>
                </a:solidFill>
                <a:latin typeface="Century Gothic" pitchFamily="34" charset="0"/>
              </a:rPr>
              <a:t>Resolução:</a:t>
            </a:r>
            <a:endParaRPr lang="pt-PT" sz="2000" b="1" dirty="0">
              <a:solidFill>
                <a:srgbClr val="497DD1"/>
              </a:solidFill>
              <a:latin typeface="Century Gothic" pitchFamily="34" charset="0"/>
            </a:endParaRPr>
          </a:p>
        </p:txBody>
      </p:sp>
      <p:cxnSp>
        <p:nvCxnSpPr>
          <p:cNvPr id="10" name="Conexão recta unidireccional 9"/>
          <p:cNvCxnSpPr/>
          <p:nvPr/>
        </p:nvCxnSpPr>
        <p:spPr>
          <a:xfrm>
            <a:off x="1500166" y="5500702"/>
            <a:ext cx="6572296" cy="158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10"/>
          <p:cNvCxnSpPr/>
          <p:nvPr/>
        </p:nvCxnSpPr>
        <p:spPr>
          <a:xfrm rot="5400000">
            <a:off x="2250265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11"/>
          <p:cNvCxnSpPr/>
          <p:nvPr/>
        </p:nvCxnSpPr>
        <p:spPr>
          <a:xfrm rot="5400000">
            <a:off x="2964645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12"/>
          <p:cNvCxnSpPr/>
          <p:nvPr/>
        </p:nvCxnSpPr>
        <p:spPr>
          <a:xfrm rot="5400000">
            <a:off x="3750463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cta 13"/>
          <p:cNvCxnSpPr/>
          <p:nvPr/>
        </p:nvCxnSpPr>
        <p:spPr>
          <a:xfrm rot="5400000">
            <a:off x="6822297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xão recta 14"/>
          <p:cNvCxnSpPr/>
          <p:nvPr/>
        </p:nvCxnSpPr>
        <p:spPr>
          <a:xfrm rot="5400000">
            <a:off x="6036479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cta 15"/>
          <p:cNvCxnSpPr/>
          <p:nvPr/>
        </p:nvCxnSpPr>
        <p:spPr>
          <a:xfrm rot="5400000">
            <a:off x="5322099" y="5536421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xão recta 16"/>
          <p:cNvCxnSpPr/>
          <p:nvPr/>
        </p:nvCxnSpPr>
        <p:spPr>
          <a:xfrm rot="5400000">
            <a:off x="4536281" y="5524279"/>
            <a:ext cx="35719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>
          <a:xfrm>
            <a:off x="4500562" y="578645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0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5357818" y="578645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6143636" y="577431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2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6858016" y="577431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3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3786182" y="577431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-1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3000364" y="584575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-2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2143108" y="584575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-3</a:t>
            </a:r>
            <a:endParaRPr lang="pt-PT" dirty="0">
              <a:latin typeface="Century Gothic" pitchFamily="34" charset="0"/>
            </a:endParaRPr>
          </a:p>
        </p:txBody>
      </p:sp>
      <p:cxnSp>
        <p:nvCxnSpPr>
          <p:cNvPr id="25" name="Conexão recta 24"/>
          <p:cNvCxnSpPr/>
          <p:nvPr/>
        </p:nvCxnSpPr>
        <p:spPr>
          <a:xfrm>
            <a:off x="4714876" y="5500702"/>
            <a:ext cx="1500198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cta 25"/>
          <p:cNvCxnSpPr/>
          <p:nvPr/>
        </p:nvCxnSpPr>
        <p:spPr>
          <a:xfrm rot="5400000" flipH="1" flipV="1">
            <a:off x="5138742" y="4433894"/>
            <a:ext cx="2152664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xão recta 26"/>
          <p:cNvCxnSpPr/>
          <p:nvPr/>
        </p:nvCxnSpPr>
        <p:spPr>
          <a:xfrm rot="5400000" flipH="1" flipV="1">
            <a:off x="4393405" y="3679033"/>
            <a:ext cx="2143140" cy="1500198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6286512" y="400050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3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29" name="Arc 14"/>
          <p:cNvSpPr>
            <a:spLocks/>
          </p:cNvSpPr>
          <p:nvPr/>
        </p:nvSpPr>
        <p:spPr bwMode="auto">
          <a:xfrm flipV="1">
            <a:off x="5786446" y="3357562"/>
            <a:ext cx="1714512" cy="2143140"/>
          </a:xfrm>
          <a:custGeom>
            <a:avLst/>
            <a:gdLst>
              <a:gd name="G0" fmla="+- 0 0 0"/>
              <a:gd name="G1" fmla="+- 2472 0 0"/>
              <a:gd name="G2" fmla="+- 21600 0 0"/>
              <a:gd name="T0" fmla="*/ 21458 w 21600"/>
              <a:gd name="T1" fmla="*/ 0 h 23285"/>
              <a:gd name="T2" fmla="*/ 5779 w 21600"/>
              <a:gd name="T3" fmla="*/ 23285 h 23285"/>
              <a:gd name="T4" fmla="*/ 0 w 21600"/>
              <a:gd name="T5" fmla="*/ 2472 h 23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3285" fill="none" extrusionOk="0">
                <a:moveTo>
                  <a:pt x="21458" y="-1"/>
                </a:moveTo>
                <a:cubicBezTo>
                  <a:pt x="21552" y="820"/>
                  <a:pt x="21600" y="1645"/>
                  <a:pt x="21600" y="2472"/>
                </a:cubicBezTo>
                <a:cubicBezTo>
                  <a:pt x="21600" y="12175"/>
                  <a:pt x="15128" y="20688"/>
                  <a:pt x="5778" y="23284"/>
                </a:cubicBezTo>
              </a:path>
              <a:path w="21600" h="23285" stroke="0" extrusionOk="0">
                <a:moveTo>
                  <a:pt x="21458" y="-1"/>
                </a:moveTo>
                <a:cubicBezTo>
                  <a:pt x="21552" y="820"/>
                  <a:pt x="21600" y="1645"/>
                  <a:pt x="21600" y="2472"/>
                </a:cubicBezTo>
                <a:cubicBezTo>
                  <a:pt x="21600" y="12175"/>
                  <a:pt x="15128" y="20688"/>
                  <a:pt x="5778" y="23284"/>
                </a:cubicBezTo>
                <a:lnTo>
                  <a:pt x="0" y="2472"/>
                </a:lnTo>
                <a:close/>
              </a:path>
            </a:pathLst>
          </a:custGeom>
          <a:noFill/>
          <a:ln w="28575">
            <a:solidFill>
              <a:srgbClr val="FF9933"/>
            </a:solidFill>
            <a:prstDash val="lgDashDot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graphicFrame>
        <p:nvGraphicFramePr>
          <p:cNvPr id="30" name="Object 10"/>
          <p:cNvGraphicFramePr>
            <a:graphicFrameLocks noChangeAspect="1"/>
          </p:cNvGraphicFramePr>
          <p:nvPr/>
        </p:nvGraphicFramePr>
        <p:xfrm>
          <a:off x="4794250" y="4071938"/>
          <a:ext cx="593725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52" name="Equação" r:id="rId13" imgW="291960" imgH="228600" progId="Equation.3">
                  <p:embed/>
                </p:oleObj>
              </mc:Choice>
              <mc:Fallback>
                <p:oleObj name="Equação" r:id="rId13" imgW="29196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50" y="4071938"/>
                        <a:ext cx="593725" cy="407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Conexão recta 30"/>
          <p:cNvCxnSpPr>
            <a:endCxn id="29" idx="0"/>
          </p:cNvCxnSpPr>
          <p:nvPr/>
        </p:nvCxnSpPr>
        <p:spPr>
          <a:xfrm>
            <a:off x="4714876" y="5500702"/>
            <a:ext cx="2774811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Object 15"/>
          <p:cNvGraphicFramePr>
            <a:graphicFrameLocks noChangeAspect="1"/>
          </p:cNvGraphicFramePr>
          <p:nvPr/>
        </p:nvGraphicFramePr>
        <p:xfrm>
          <a:off x="7308850" y="5643563"/>
          <a:ext cx="455613" cy="31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53" name="Equação" r:id="rId15" imgW="291960" imgH="228600" progId="Equation.3">
                  <p:embed/>
                </p:oleObj>
              </mc:Choice>
              <mc:Fallback>
                <p:oleObj name="Equação" r:id="rId15" imgW="29196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5643563"/>
                        <a:ext cx="455613" cy="312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027" name="Object 11"/>
          <p:cNvGraphicFramePr>
            <a:graphicFrameLocks noChangeAspect="1"/>
          </p:cNvGraphicFramePr>
          <p:nvPr/>
        </p:nvGraphicFramePr>
        <p:xfrm>
          <a:off x="2786050" y="285728"/>
          <a:ext cx="500062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54" name="Equação" r:id="rId17" imgW="291973" imgH="228501" progId="Equation.3">
                  <p:embed/>
                </p:oleObj>
              </mc:Choice>
              <mc:Fallback>
                <p:oleObj name="Equação" r:id="rId17" imgW="291973" imgH="228501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50" y="285728"/>
                        <a:ext cx="500062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CaixaDeTexto 33"/>
          <p:cNvSpPr txBox="1"/>
          <p:nvPr/>
        </p:nvSpPr>
        <p:spPr>
          <a:xfrm>
            <a:off x="1071538" y="844533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Pelo </a:t>
            </a:r>
            <a:r>
              <a:rPr lang="pt-PT" sz="2000" b="1" dirty="0" smtClean="0">
                <a:latin typeface="Century Gothic" pitchFamily="34" charset="0"/>
              </a:rPr>
              <a:t>Teorema de Pitágoras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33" name="Botão de acção: retroceder ou anterior 32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5" name="Botão de acção: avançar ou seguinte 34">
            <a:hlinkClick r:id="" action="ppaction://hlinkshowjump?jump=nextslide" highlightClick="1"/>
          </p:cNvPr>
          <p:cNvSpPr/>
          <p:nvPr/>
        </p:nvSpPr>
        <p:spPr>
          <a:xfrm>
            <a:off x="1785918" y="642939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37" name="Grupo 36"/>
          <p:cNvGrpSpPr/>
          <p:nvPr/>
        </p:nvGrpSpPr>
        <p:grpSpPr>
          <a:xfrm>
            <a:off x="3857620" y="1500174"/>
            <a:ext cx="5072098" cy="1331063"/>
            <a:chOff x="3357554" y="4429132"/>
            <a:chExt cx="4929222" cy="1331063"/>
          </a:xfrm>
        </p:grpSpPr>
        <p:sp>
          <p:nvSpPr>
            <p:cNvPr id="38" name="CaixaDeTexto 37"/>
            <p:cNvSpPr txBox="1"/>
            <p:nvPr/>
          </p:nvSpPr>
          <p:spPr>
            <a:xfrm>
              <a:off x="3357554" y="4429132"/>
              <a:ext cx="44291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2000" dirty="0" smtClean="0">
                  <a:latin typeface="Century Gothic" pitchFamily="34" charset="0"/>
                </a:rPr>
                <a:t>Com o compasso, transfere o comprimento</a:t>
              </a:r>
            </a:p>
            <a:p>
              <a:endParaRPr lang="pt-PT" dirty="0"/>
            </a:p>
          </p:txBody>
        </p:sp>
        <p:graphicFrame>
          <p:nvGraphicFramePr>
            <p:cNvPr id="39" name="Object 11"/>
            <p:cNvGraphicFramePr>
              <a:graphicFrameLocks noChangeAspect="1"/>
            </p:cNvGraphicFramePr>
            <p:nvPr/>
          </p:nvGraphicFramePr>
          <p:xfrm>
            <a:off x="5076218" y="4916508"/>
            <a:ext cx="777562" cy="454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055" name="Equação" r:id="rId19" imgW="291960" imgH="228600" progId="Equation.3">
                    <p:embed/>
                  </p:oleObj>
                </mc:Choice>
                <mc:Fallback>
                  <p:oleObj name="Equação" r:id="rId19" imgW="291960" imgH="22860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218" y="4916508"/>
                          <a:ext cx="777562" cy="4540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CaixaDeTexto 39"/>
            <p:cNvSpPr txBox="1"/>
            <p:nvPr/>
          </p:nvSpPr>
          <p:spPr>
            <a:xfrm>
              <a:off x="5786446" y="4929198"/>
              <a:ext cx="25003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2000" dirty="0" smtClean="0">
                  <a:latin typeface="Century Gothic" pitchFamily="34" charset="0"/>
                </a:rPr>
                <a:t>para a </a:t>
              </a:r>
              <a:r>
                <a:rPr lang="pt-PT" sz="2000" dirty="0" err="1" smtClean="0">
                  <a:latin typeface="Century Gothic" pitchFamily="34" charset="0"/>
                </a:rPr>
                <a:t>reta</a:t>
              </a:r>
              <a:r>
                <a:rPr lang="pt-PT" sz="2000" dirty="0" smtClean="0">
                  <a:latin typeface="Century Gothic" pitchFamily="34" charset="0"/>
                </a:rPr>
                <a:t> real.</a:t>
              </a:r>
            </a:p>
            <a:p>
              <a:endParaRPr lang="pt-P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8" grpId="0"/>
      <p:bldP spid="19" grpId="0"/>
      <p:bldP spid="21" grpId="0"/>
      <p:bldP spid="22" grpId="0"/>
      <p:bldP spid="23" grpId="0"/>
      <p:bldP spid="24" grpId="0"/>
      <p:bldP spid="28" grpId="0"/>
      <p:bldP spid="29" grpId="0" animBg="1"/>
      <p:bldP spid="3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645920" y="857232"/>
            <a:ext cx="7498080" cy="1143000"/>
          </a:xfrm>
        </p:spPr>
        <p:txBody>
          <a:bodyPr/>
          <a:lstStyle/>
          <a:p>
            <a:r>
              <a:rPr lang="pt-PT" dirty="0" smtClean="0"/>
              <a:t>A história dos números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071538" y="2357430"/>
            <a:ext cx="7643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O número surgiu da necessidade que as pessoas tinham de </a:t>
            </a:r>
            <a:r>
              <a:rPr lang="pt-PT" sz="2000" b="1" dirty="0" smtClean="0">
                <a:latin typeface="Century Gothic" pitchFamily="34" charset="0"/>
              </a:rPr>
              <a:t>contar </a:t>
            </a:r>
            <a:r>
              <a:rPr lang="pt-PT" sz="2000" b="1" dirty="0" err="1" smtClean="0">
                <a:latin typeface="Century Gothic" pitchFamily="34" charset="0"/>
              </a:rPr>
              <a:t>objetos</a:t>
            </a:r>
            <a:r>
              <a:rPr lang="pt-PT" sz="2000" b="1" dirty="0" smtClean="0">
                <a:latin typeface="Century Gothic" pitchFamily="34" charset="0"/>
              </a:rPr>
              <a:t> e seres</a:t>
            </a:r>
            <a:r>
              <a:rPr lang="pt-PT" sz="2000" dirty="0" smtClean="0">
                <a:latin typeface="Century Gothic" pitchFamily="34" charset="0"/>
              </a:rPr>
              <a:t>.</a:t>
            </a:r>
            <a:endParaRPr lang="pt-PT" sz="2000" dirty="0"/>
          </a:p>
        </p:txBody>
      </p:sp>
      <p:pic>
        <p:nvPicPr>
          <p:cNvPr id="19" name="Imagem 18" descr="ovelh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286124"/>
            <a:ext cx="2838450" cy="2085975"/>
          </a:xfrm>
          <a:prstGeom prst="rect">
            <a:avLst/>
          </a:prstGeom>
        </p:spPr>
      </p:pic>
      <p:sp>
        <p:nvSpPr>
          <p:cNvPr id="5" name="Botão de acção: retroceder ou anterior 4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Botão de acção: avançar ou seguinte 5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712 -0.14154 L -0.15712 0.1914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5041" name="Object 1"/>
          <p:cNvGraphicFramePr>
            <a:graphicFrameLocks noChangeAspect="1"/>
          </p:cNvGraphicFramePr>
          <p:nvPr/>
        </p:nvGraphicFramePr>
        <p:xfrm>
          <a:off x="2428860" y="714356"/>
          <a:ext cx="4218327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4" name="Equação" r:id="rId3" imgW="2565400" imgH="393700" progId="Equation.3">
                  <p:embed/>
                </p:oleObj>
              </mc:Choice>
              <mc:Fallback>
                <p:oleObj name="Equação" r:id="rId3" imgW="2565400" imgH="3937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0" y="714356"/>
                        <a:ext cx="4218327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ângulo 3"/>
          <p:cNvSpPr/>
          <p:nvPr/>
        </p:nvSpPr>
        <p:spPr>
          <a:xfrm>
            <a:off x="1428728" y="214290"/>
            <a:ext cx="4120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000" b="1" dirty="0" smtClean="0">
                <a:latin typeface="Century Gothic" pitchFamily="34" charset="0"/>
              </a:rPr>
              <a:t>5. </a:t>
            </a:r>
            <a:r>
              <a:rPr lang="pt-PT" sz="2000" dirty="0" smtClean="0">
                <a:latin typeface="Century Gothic" pitchFamily="34" charset="0"/>
              </a:rPr>
              <a:t>Coloca por ordem </a:t>
            </a:r>
            <a:r>
              <a:rPr lang="pt-PT" sz="2000" b="1" dirty="0" smtClean="0">
                <a:latin typeface="Century Gothic" pitchFamily="34" charset="0"/>
              </a:rPr>
              <a:t>crescente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1214414" y="1571612"/>
            <a:ext cx="15616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Resolução: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1538" y="2143116"/>
            <a:ext cx="7715304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Primeiro  separa os números positivos dos números negativos e representa-os na forma de dízima.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00100" y="3143248"/>
            <a:ext cx="3071834" cy="494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000" b="1" dirty="0" smtClean="0">
                <a:latin typeface="Century Gothic" pitchFamily="34" charset="0"/>
              </a:rPr>
              <a:t>Números negativos: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429256" y="3143248"/>
            <a:ext cx="3071834" cy="49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000" b="1" dirty="0" smtClean="0">
                <a:latin typeface="Century Gothic" pitchFamily="34" charset="0"/>
              </a:rPr>
              <a:t>Números positivos: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142976" y="5072074"/>
            <a:ext cx="3071834" cy="49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</a:t>
            </a:r>
            <a:r>
              <a:rPr lang="pt-PT" sz="2000" b="1" dirty="0" smtClean="0">
                <a:latin typeface="Century Gothic" pitchFamily="34" charset="0"/>
              </a:rPr>
              <a:t>Por ordem crescente: 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2150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5043" name="Object 3"/>
          <p:cNvGraphicFramePr>
            <a:graphicFrameLocks noChangeAspect="1"/>
          </p:cNvGraphicFramePr>
          <p:nvPr/>
        </p:nvGraphicFramePr>
        <p:xfrm>
          <a:off x="1142977" y="3714752"/>
          <a:ext cx="2143140" cy="452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5" name="Equação" r:id="rId5" imgW="1143000" imgH="241200" progId="Equation.3">
                  <p:embed/>
                </p:oleObj>
              </mc:Choice>
              <mc:Fallback>
                <p:oleObj name="Equação" r:id="rId5" imgW="114300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7" y="3714752"/>
                        <a:ext cx="2143140" cy="452441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45" name="Object 5"/>
          <p:cNvGraphicFramePr>
            <a:graphicFrameLocks noChangeAspect="1"/>
          </p:cNvGraphicFramePr>
          <p:nvPr/>
        </p:nvGraphicFramePr>
        <p:xfrm>
          <a:off x="6072199" y="3643314"/>
          <a:ext cx="1857388" cy="387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6" name="Equação" r:id="rId7" imgW="977760" imgH="203040" progId="Equation.3">
                  <p:embed/>
                </p:oleObj>
              </mc:Choice>
              <mc:Fallback>
                <p:oleObj name="Equação" r:id="rId7" imgW="97776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99" y="3643314"/>
                        <a:ext cx="1857388" cy="387369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46" name="Object 6"/>
          <p:cNvGraphicFramePr>
            <a:graphicFrameLocks noChangeAspect="1"/>
          </p:cNvGraphicFramePr>
          <p:nvPr/>
        </p:nvGraphicFramePr>
        <p:xfrm>
          <a:off x="1285852" y="4286256"/>
          <a:ext cx="1727200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7" name="Equação" r:id="rId9" imgW="812520" imgH="203040" progId="Equation.3">
                  <p:embed/>
                </p:oleObj>
              </mc:Choice>
              <mc:Fallback>
                <p:oleObj name="Equação" r:id="rId9" imgW="81252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4286256"/>
                        <a:ext cx="1727200" cy="4333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47" name="Object 7"/>
          <p:cNvGraphicFramePr>
            <a:graphicFrameLocks noChangeAspect="1"/>
          </p:cNvGraphicFramePr>
          <p:nvPr/>
        </p:nvGraphicFramePr>
        <p:xfrm>
          <a:off x="6215074" y="5000636"/>
          <a:ext cx="1714512" cy="466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8" name="Equação" r:id="rId11" imgW="888840" imgH="241200" progId="Equation.3">
                  <p:embed/>
                </p:oleObj>
              </mc:Choice>
              <mc:Fallback>
                <p:oleObj name="Equação" r:id="rId11" imgW="88884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5074" y="5000636"/>
                        <a:ext cx="1714512" cy="466808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48" name="Object 8"/>
          <p:cNvGraphicFramePr>
            <a:graphicFrameLocks noChangeAspect="1"/>
          </p:cNvGraphicFramePr>
          <p:nvPr/>
        </p:nvGraphicFramePr>
        <p:xfrm>
          <a:off x="6500826" y="4143380"/>
          <a:ext cx="857256" cy="739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9" name="Equação" r:id="rId13" imgW="457200" imgH="393480" progId="Equation.3">
                  <p:embed/>
                </p:oleObj>
              </mc:Choice>
              <mc:Fallback>
                <p:oleObj name="Equação" r:id="rId13" imgW="45720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826" y="4143380"/>
                        <a:ext cx="857256" cy="739594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5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5049" name="Object 9"/>
          <p:cNvGraphicFramePr>
            <a:graphicFrameLocks noChangeAspect="1"/>
          </p:cNvGraphicFramePr>
          <p:nvPr/>
        </p:nvGraphicFramePr>
        <p:xfrm>
          <a:off x="1428728" y="5715016"/>
          <a:ext cx="3357586" cy="728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0" name="Equação" r:id="rId15" imgW="1803400" imgH="393700" progId="Equation.3">
                  <p:embed/>
                </p:oleObj>
              </mc:Choice>
              <mc:Fallback>
                <p:oleObj name="Equação" r:id="rId15" imgW="1803400" imgH="3937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5715016"/>
                        <a:ext cx="3357586" cy="72836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Botão de acção: retroceder ou anterior 17">
            <a:hlinkClick r:id="" action="ppaction://hlinkshowjump?jump=previousslide" highlightClick="1"/>
          </p:cNvPr>
          <p:cNvSpPr/>
          <p:nvPr/>
        </p:nvSpPr>
        <p:spPr>
          <a:xfrm>
            <a:off x="1071538" y="650083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Botão de acção: avançar ou seguinte 18">
            <a:hlinkClick r:id="" action="ppaction://hlinkshowjump?jump=nextslide" highlightClick="1"/>
          </p:cNvPr>
          <p:cNvSpPr/>
          <p:nvPr/>
        </p:nvSpPr>
        <p:spPr>
          <a:xfrm>
            <a:off x="1500166" y="650083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5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215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15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5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0"/>
            <a:ext cx="721523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2000" b="1" dirty="0" smtClean="0">
                <a:latin typeface="Century Gothic" pitchFamily="34" charset="0"/>
              </a:rPr>
              <a:t>6. </a:t>
            </a:r>
            <a:r>
              <a:rPr lang="pt-PT" sz="2000" dirty="0" smtClean="0">
                <a:latin typeface="Century Gothic" pitchFamily="34" charset="0"/>
              </a:rPr>
              <a:t>Indicar </a:t>
            </a:r>
            <a:r>
              <a:rPr lang="pt-PT" sz="2000" b="1" dirty="0" smtClean="0">
                <a:latin typeface="Century Gothic" pitchFamily="34" charset="0"/>
              </a:rPr>
              <a:t>valores aproximados </a:t>
            </a:r>
            <a:r>
              <a:rPr lang="pt-PT" sz="2000" dirty="0" smtClean="0">
                <a:latin typeface="Century Gothic" pitchFamily="34" charset="0"/>
              </a:rPr>
              <a:t>do número </a:t>
            </a:r>
            <a:r>
              <a:rPr lang="pt-PT" sz="2000" b="1" dirty="0" smtClean="0">
                <a:latin typeface="Century Gothic" pitchFamily="34" charset="0"/>
              </a:rPr>
              <a:t>irracional</a:t>
            </a:r>
            <a:r>
              <a:rPr lang="pt-PT" sz="2000" dirty="0" smtClean="0">
                <a:latin typeface="Century Gothic" pitchFamily="34" charset="0"/>
              </a:rPr>
              <a:t>     .</a:t>
            </a:r>
          </a:p>
          <a:p>
            <a:endParaRPr lang="pt-PT" dirty="0"/>
          </a:p>
        </p:txBody>
      </p:sp>
      <p:sp>
        <p:nvSpPr>
          <p:cNvPr id="2181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8113" name="Object 1"/>
          <p:cNvGraphicFramePr>
            <a:graphicFrameLocks noChangeAspect="1"/>
          </p:cNvGraphicFramePr>
          <p:nvPr/>
        </p:nvGraphicFramePr>
        <p:xfrm flipV="1">
          <a:off x="7643834" y="0"/>
          <a:ext cx="357158" cy="285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40" name="Equação" r:id="rId3" imgW="139700" imgH="139700" progId="Equation.3">
                  <p:embed/>
                </p:oleObj>
              </mc:Choice>
              <mc:Fallback>
                <p:oleObj name="Equação" r:id="rId3" imgW="139700" imgH="1397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7643834" y="0"/>
                        <a:ext cx="357158" cy="2857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8115" name="Object 3"/>
          <p:cNvGraphicFramePr>
            <a:graphicFrameLocks noChangeAspect="1"/>
          </p:cNvGraphicFramePr>
          <p:nvPr/>
        </p:nvGraphicFramePr>
        <p:xfrm>
          <a:off x="1357290" y="1000108"/>
          <a:ext cx="2071703" cy="435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41" name="Equação" r:id="rId5" imgW="952087" imgH="203112" progId="Equation.3">
                  <p:embed/>
                </p:oleObj>
              </mc:Choice>
              <mc:Fallback>
                <p:oleObj name="Equação" r:id="rId5" imgW="952087" imgH="203112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1000108"/>
                        <a:ext cx="2071703" cy="4350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3428992" y="1000108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2000" dirty="0" smtClean="0">
                <a:latin typeface="Century Gothic" pitchFamily="34" charset="0"/>
              </a:rPr>
              <a:t>Mas podemos escrever: 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3214678" y="1643050"/>
            <a:ext cx="385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2000" dirty="0" smtClean="0">
                <a:latin typeface="Century Gothic" pitchFamily="34" charset="0"/>
              </a:rPr>
              <a:t>Enquadramento de </a:t>
            </a:r>
            <a:endParaRPr lang="pt-PT" dirty="0"/>
          </a:p>
        </p:txBody>
      </p:sp>
      <p:graphicFrame>
        <p:nvGraphicFramePr>
          <p:cNvPr id="218117" name="Object 5"/>
          <p:cNvGraphicFramePr>
            <a:graphicFrameLocks noChangeAspect="1"/>
          </p:cNvGraphicFramePr>
          <p:nvPr/>
        </p:nvGraphicFramePr>
        <p:xfrm>
          <a:off x="5857884" y="1643050"/>
          <a:ext cx="357188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42" name="Equação" r:id="rId7" imgW="139700" imgH="139700" progId="Equation.3">
                  <p:embed/>
                </p:oleObj>
              </mc:Choice>
              <mc:Fallback>
                <p:oleObj name="Equação" r:id="rId7" imgW="139700" imgH="1397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4" y="1643050"/>
                        <a:ext cx="357188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6500826" y="1643050"/>
            <a:ext cx="2214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2000" dirty="0" smtClean="0">
                <a:latin typeface="Century Gothic" pitchFamily="34" charset="0"/>
              </a:rPr>
              <a:t>à </a:t>
            </a:r>
            <a:r>
              <a:rPr lang="pt-PT" sz="2000" b="1" dirty="0" smtClean="0">
                <a:latin typeface="Century Gothic" pitchFamily="34" charset="0"/>
              </a:rPr>
              <a:t>unidade</a:t>
            </a:r>
            <a:endParaRPr lang="pt-PT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3929058" y="3571876"/>
            <a:ext cx="385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2000" dirty="0" smtClean="0">
                <a:latin typeface="Century Gothic" pitchFamily="34" charset="0"/>
              </a:rPr>
              <a:t>Enquadramento de </a:t>
            </a:r>
            <a:endParaRPr lang="pt-PT" dirty="0"/>
          </a:p>
        </p:txBody>
      </p:sp>
      <p:graphicFrame>
        <p:nvGraphicFramePr>
          <p:cNvPr id="218118" name="Object 6"/>
          <p:cNvGraphicFramePr>
            <a:graphicFrameLocks noChangeAspect="1"/>
          </p:cNvGraphicFramePr>
          <p:nvPr/>
        </p:nvGraphicFramePr>
        <p:xfrm>
          <a:off x="6572264" y="3643314"/>
          <a:ext cx="357187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43" name="Equação" r:id="rId8" imgW="139700" imgH="139700" progId="Equation.3">
                  <p:embed/>
                </p:oleObj>
              </mc:Choice>
              <mc:Fallback>
                <p:oleObj name="Equação" r:id="rId8" imgW="139700" imgH="1397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64" y="3643314"/>
                        <a:ext cx="357187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aixaDeTexto 12"/>
          <p:cNvSpPr txBox="1"/>
          <p:nvPr/>
        </p:nvSpPr>
        <p:spPr>
          <a:xfrm>
            <a:off x="6929454" y="3571876"/>
            <a:ext cx="2214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2000" dirty="0" smtClean="0">
                <a:latin typeface="Century Gothic" pitchFamily="34" charset="0"/>
              </a:rPr>
              <a:t>à </a:t>
            </a:r>
            <a:r>
              <a:rPr lang="pt-PT" sz="2000" b="1" dirty="0" smtClean="0">
                <a:latin typeface="Century Gothic" pitchFamily="34" charset="0"/>
              </a:rPr>
              <a:t>décima</a:t>
            </a:r>
            <a:endParaRPr lang="pt-PT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3857620" y="5500702"/>
            <a:ext cx="385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2000" dirty="0" smtClean="0">
                <a:latin typeface="Century Gothic" pitchFamily="34" charset="0"/>
              </a:rPr>
              <a:t>Enquadramento de </a:t>
            </a:r>
            <a:endParaRPr lang="pt-PT" dirty="0"/>
          </a:p>
        </p:txBody>
      </p:sp>
      <p:graphicFrame>
        <p:nvGraphicFramePr>
          <p:cNvPr id="218119" name="Object 7"/>
          <p:cNvGraphicFramePr>
            <a:graphicFrameLocks noChangeAspect="1"/>
          </p:cNvGraphicFramePr>
          <p:nvPr/>
        </p:nvGraphicFramePr>
        <p:xfrm>
          <a:off x="6572264" y="5500702"/>
          <a:ext cx="357188" cy="2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44" name="Equação" r:id="rId9" imgW="139700" imgH="139700" progId="Equation.3">
                  <p:embed/>
                </p:oleObj>
              </mc:Choice>
              <mc:Fallback>
                <p:oleObj name="Equação" r:id="rId9" imgW="139700" imgH="1397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64" y="5500702"/>
                        <a:ext cx="357188" cy="2873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aixaDeTexto 15"/>
          <p:cNvSpPr txBox="1"/>
          <p:nvPr/>
        </p:nvSpPr>
        <p:spPr>
          <a:xfrm>
            <a:off x="6929454" y="5500702"/>
            <a:ext cx="2214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2000" dirty="0" smtClean="0">
                <a:latin typeface="Century Gothic" pitchFamily="34" charset="0"/>
              </a:rPr>
              <a:t>à </a:t>
            </a:r>
            <a:r>
              <a:rPr lang="pt-PT" sz="2000" b="1" dirty="0" smtClean="0">
                <a:latin typeface="Century Gothic" pitchFamily="34" charset="0"/>
              </a:rPr>
              <a:t>centésima</a:t>
            </a:r>
            <a:endParaRPr lang="pt-PT" b="1" dirty="0"/>
          </a:p>
        </p:txBody>
      </p:sp>
      <p:sp>
        <p:nvSpPr>
          <p:cNvPr id="2181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18120" name="Object 8"/>
          <p:cNvGraphicFramePr>
            <a:graphicFrameLocks noChangeAspect="1"/>
          </p:cNvGraphicFramePr>
          <p:nvPr/>
        </p:nvGraphicFramePr>
        <p:xfrm>
          <a:off x="1428728" y="1643050"/>
          <a:ext cx="1421240" cy="42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45" name="Equação" r:id="rId10" imgW="596641" imgH="177723" progId="Equation.3">
                  <p:embed/>
                </p:oleObj>
              </mc:Choice>
              <mc:Fallback>
                <p:oleObj name="Equação" r:id="rId10" imgW="596641" imgH="177723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1643050"/>
                        <a:ext cx="1421240" cy="42862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122" name="Object 10"/>
          <p:cNvGraphicFramePr>
            <a:graphicFrameLocks noChangeAspect="1"/>
          </p:cNvGraphicFramePr>
          <p:nvPr/>
        </p:nvGraphicFramePr>
        <p:xfrm>
          <a:off x="1360488" y="3470275"/>
          <a:ext cx="1843087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46" name="Equação" r:id="rId12" imgW="774360" imgH="203040" progId="Equation.3">
                  <p:embed/>
                </p:oleObj>
              </mc:Choice>
              <mc:Fallback>
                <p:oleObj name="Equação" r:id="rId12" imgW="77436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488" y="3470275"/>
                        <a:ext cx="1843087" cy="49053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123" name="Object 11"/>
          <p:cNvGraphicFramePr>
            <a:graphicFrameLocks noChangeAspect="1"/>
          </p:cNvGraphicFramePr>
          <p:nvPr/>
        </p:nvGraphicFramePr>
        <p:xfrm>
          <a:off x="1214414" y="5357826"/>
          <a:ext cx="2205038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47" name="Equação" r:id="rId14" imgW="927000" imgH="203040" progId="Equation.3">
                  <p:embed/>
                </p:oleObj>
              </mc:Choice>
              <mc:Fallback>
                <p:oleObj name="Equação" r:id="rId14" imgW="927000" imgH="203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5357826"/>
                        <a:ext cx="2205038" cy="490537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Conexão recta unidireccional 21"/>
          <p:cNvCxnSpPr/>
          <p:nvPr/>
        </p:nvCxnSpPr>
        <p:spPr>
          <a:xfrm rot="5400000">
            <a:off x="1322365" y="2249479"/>
            <a:ext cx="35719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cta unidireccional 23"/>
          <p:cNvCxnSpPr/>
          <p:nvPr/>
        </p:nvCxnSpPr>
        <p:spPr>
          <a:xfrm rot="5400000">
            <a:off x="2608249" y="2249479"/>
            <a:ext cx="35719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xão recta unidireccional 24"/>
          <p:cNvCxnSpPr/>
          <p:nvPr/>
        </p:nvCxnSpPr>
        <p:spPr>
          <a:xfrm rot="5400000">
            <a:off x="1393803" y="4106867"/>
            <a:ext cx="35719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cta unidireccional 25"/>
          <p:cNvCxnSpPr/>
          <p:nvPr/>
        </p:nvCxnSpPr>
        <p:spPr>
          <a:xfrm rot="5400000">
            <a:off x="2822563" y="4106867"/>
            <a:ext cx="35719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xão recta unidireccional 26"/>
          <p:cNvCxnSpPr/>
          <p:nvPr/>
        </p:nvCxnSpPr>
        <p:spPr>
          <a:xfrm rot="5400000">
            <a:off x="1393803" y="5964255"/>
            <a:ext cx="35719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xão recta unidireccional 27"/>
          <p:cNvCxnSpPr/>
          <p:nvPr/>
        </p:nvCxnSpPr>
        <p:spPr>
          <a:xfrm rot="5400000">
            <a:off x="2894001" y="5964255"/>
            <a:ext cx="35719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ixaDeTexto 28"/>
          <p:cNvSpPr txBox="1"/>
          <p:nvPr/>
        </p:nvSpPr>
        <p:spPr>
          <a:xfrm>
            <a:off x="1071538" y="2428868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1600" b="1" dirty="0" smtClean="0">
                <a:latin typeface="Century Gothic" pitchFamily="34" charset="0"/>
              </a:rPr>
              <a:t>Por defeito</a:t>
            </a:r>
            <a:endParaRPr lang="pt-PT" sz="1400" b="1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1000100" y="4286256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1600" b="1" dirty="0" smtClean="0">
                <a:latin typeface="Century Gothic" pitchFamily="34" charset="0"/>
              </a:rPr>
              <a:t>Por defeito</a:t>
            </a:r>
            <a:endParaRPr lang="pt-PT" sz="1400" b="1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1000100" y="6215082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1600" b="1" dirty="0" smtClean="0">
                <a:latin typeface="Century Gothic" pitchFamily="34" charset="0"/>
              </a:rPr>
              <a:t>Por defeito</a:t>
            </a:r>
            <a:endParaRPr lang="pt-PT" sz="1400" b="1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2571736" y="2500306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1600" b="1" dirty="0" smtClean="0">
                <a:latin typeface="Century Gothic" pitchFamily="34" charset="0"/>
              </a:rPr>
              <a:t>Por excesso</a:t>
            </a:r>
            <a:endParaRPr lang="pt-PT" sz="1400" b="1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2786050" y="4286256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1600" b="1" dirty="0" smtClean="0">
                <a:latin typeface="Century Gothic" pitchFamily="34" charset="0"/>
              </a:rPr>
              <a:t>Por excesso</a:t>
            </a:r>
            <a:endParaRPr lang="pt-PT" sz="1400" b="1" dirty="0"/>
          </a:p>
        </p:txBody>
      </p:sp>
      <p:sp>
        <p:nvSpPr>
          <p:cNvPr id="34" name="CaixaDeTexto 33"/>
          <p:cNvSpPr txBox="1"/>
          <p:nvPr/>
        </p:nvSpPr>
        <p:spPr>
          <a:xfrm>
            <a:off x="2928926" y="6215082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PT" sz="1600" b="1" dirty="0" smtClean="0">
                <a:latin typeface="Century Gothic" pitchFamily="34" charset="0"/>
              </a:rPr>
              <a:t>Por excesso</a:t>
            </a:r>
            <a:endParaRPr lang="pt-PT" sz="1400" b="1" dirty="0"/>
          </a:p>
        </p:txBody>
      </p:sp>
      <p:sp>
        <p:nvSpPr>
          <p:cNvPr id="35" name="Rectângulo 34"/>
          <p:cNvSpPr/>
          <p:nvPr/>
        </p:nvSpPr>
        <p:spPr>
          <a:xfrm>
            <a:off x="1142976" y="500042"/>
            <a:ext cx="15616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Resolução: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36" name="Botão de acção: retroceder ou anterior 35">
            <a:hlinkClick r:id="" action="ppaction://hlinkshowjump?jump=previousslide" highlightClick="1"/>
          </p:cNvPr>
          <p:cNvSpPr/>
          <p:nvPr/>
        </p:nvSpPr>
        <p:spPr>
          <a:xfrm>
            <a:off x="1071538" y="650083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7" name="Botão de acção: avançar ou seguinte 36">
            <a:hlinkClick r:id="" action="ppaction://hlinkshowjump?jump=nextslide" highlightClick="1"/>
          </p:cNvPr>
          <p:cNvSpPr/>
          <p:nvPr/>
        </p:nvSpPr>
        <p:spPr>
          <a:xfrm>
            <a:off x="1500166" y="650083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8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8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6" dur="2000"/>
                                        <p:tgtEl>
                                          <p:spTgt spid="218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18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1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6" dur="2000"/>
                                        <p:tgtEl>
                                          <p:spTgt spid="21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3" grpId="0"/>
      <p:bldP spid="14" grpId="0"/>
      <p:bldP spid="16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142852"/>
            <a:ext cx="7429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pt-PT" sz="2000" b="1" dirty="0" smtClean="0">
                <a:latin typeface="Century Gothic" pitchFamily="34" charset="0"/>
              </a:rPr>
              <a:t>7.</a:t>
            </a:r>
            <a:r>
              <a:rPr lang="pt-PT" sz="2000" dirty="0" smtClean="0">
                <a:latin typeface="Century Gothic" pitchFamily="34" charset="0"/>
              </a:rPr>
              <a:t> </a:t>
            </a:r>
            <a:r>
              <a:rPr lang="pt-PT" sz="2000" b="1" dirty="0" smtClean="0">
                <a:latin typeface="Century Gothic" pitchFamily="34" charset="0"/>
              </a:rPr>
              <a:t>Completa</a:t>
            </a:r>
            <a:r>
              <a:rPr lang="pt-PT" sz="2000" dirty="0" smtClean="0">
                <a:latin typeface="Century Gothic" pitchFamily="34" charset="0"/>
              </a:rPr>
              <a:t> com os símbolos </a:t>
            </a:r>
            <a:r>
              <a:rPr lang="pt-PT" sz="2000" b="1" dirty="0" smtClean="0">
                <a:latin typeface="Century Gothic" pitchFamily="34" charset="0"/>
              </a:rPr>
              <a:t>&gt;</a:t>
            </a:r>
            <a:r>
              <a:rPr lang="pt-PT" sz="2000" dirty="0" smtClean="0">
                <a:latin typeface="Century Gothic" pitchFamily="34" charset="0"/>
              </a:rPr>
              <a:t>, </a:t>
            </a:r>
            <a:r>
              <a:rPr lang="pt-PT" sz="2000" b="1" dirty="0" smtClean="0">
                <a:latin typeface="Century Gothic" pitchFamily="34" charset="0"/>
              </a:rPr>
              <a:t>&lt; </a:t>
            </a:r>
            <a:r>
              <a:rPr lang="pt-PT" sz="2000" dirty="0" smtClean="0">
                <a:latin typeface="Century Gothic" pitchFamily="34" charset="0"/>
              </a:rPr>
              <a:t>ou </a:t>
            </a:r>
            <a:r>
              <a:rPr lang="pt-PT" sz="2000" b="1" dirty="0" smtClean="0">
                <a:latin typeface="Century Gothic" pitchFamily="34" charset="0"/>
              </a:rPr>
              <a:t>=</a:t>
            </a:r>
            <a:r>
              <a:rPr lang="pt-PT" sz="2000" dirty="0" smtClean="0">
                <a:latin typeface="Century Gothic" pitchFamily="34" charset="0"/>
              </a:rPr>
              <a:t> de modo a obteres </a:t>
            </a:r>
            <a:r>
              <a:rPr lang="pt-PT" sz="2000" b="1" dirty="0" smtClean="0">
                <a:latin typeface="Century Gothic" pitchFamily="34" charset="0"/>
              </a:rPr>
              <a:t>afirmações verdadeiras</a:t>
            </a:r>
            <a:r>
              <a:rPr lang="pt-PT" sz="2000" dirty="0" smtClean="0">
                <a:latin typeface="Century Gothic" pitchFamily="34" charset="0"/>
              </a:rPr>
              <a:t>. </a:t>
            </a:r>
            <a:endParaRPr lang="pt-PT" sz="3200" dirty="0" smtClean="0">
              <a:latin typeface="Century Gothic" pitchFamily="34" charset="0"/>
            </a:endParaRPr>
          </a:p>
          <a:p>
            <a:r>
              <a:rPr lang="pt-PT" dirty="0" smtClean="0"/>
              <a:t> </a:t>
            </a:r>
            <a:endParaRPr lang="pt-PT" sz="2800" dirty="0" smtClean="0"/>
          </a:p>
          <a:p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1142976" y="1500174"/>
            <a:ext cx="62151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7.1   </a:t>
            </a:r>
            <a:r>
              <a:rPr lang="pt-PT" sz="2000" b="1" dirty="0" smtClean="0">
                <a:latin typeface="Century Gothic" pitchFamily="34" charset="0"/>
              </a:rPr>
              <a:t>-8 …….-9</a:t>
            </a:r>
            <a:r>
              <a:rPr lang="pt-PT" b="1" dirty="0" smtClean="0"/>
              <a:t>			</a:t>
            </a:r>
            <a:r>
              <a:rPr lang="pt-PT" dirty="0" smtClean="0"/>
              <a:t> </a:t>
            </a:r>
          </a:p>
          <a:p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4500562" y="1285860"/>
            <a:ext cx="5286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7.2.  </a:t>
            </a:r>
            <a:r>
              <a:rPr lang="pt-PT" sz="2000" b="1" dirty="0" smtClean="0">
                <a:latin typeface="Century Gothic" pitchFamily="34" charset="0"/>
              </a:rPr>
              <a:t>-8 ….. 9</a:t>
            </a:r>
            <a:r>
              <a:rPr lang="pt-PT" b="1" dirty="0" smtClean="0"/>
              <a:t>			</a:t>
            </a:r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1071538" y="2571744"/>
            <a:ext cx="507209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7.3.  </a:t>
            </a:r>
            <a:endParaRPr lang="pt-PT" sz="3200" dirty="0" smtClean="0">
              <a:latin typeface="Century Gothic" pitchFamily="34" charset="0"/>
            </a:endParaRPr>
          </a:p>
          <a:p>
            <a:r>
              <a:rPr lang="pt-PT" dirty="0" smtClean="0"/>
              <a:t> </a:t>
            </a:r>
            <a:endParaRPr lang="pt-PT" sz="2800" dirty="0" smtClean="0"/>
          </a:p>
          <a:p>
            <a:pPr lvl="1"/>
            <a:r>
              <a:rPr lang="pt-PT" b="1" dirty="0" smtClean="0"/>
              <a:t> </a:t>
            </a:r>
            <a:endParaRPr lang="pt-PT" sz="2800" dirty="0" smtClean="0"/>
          </a:p>
          <a:p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4357686" y="2500306"/>
            <a:ext cx="607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7.4.    </a:t>
            </a:r>
            <a:r>
              <a:rPr lang="pt-PT" sz="2000" b="1" dirty="0" smtClean="0">
                <a:latin typeface="Century Gothic" pitchFamily="34" charset="0"/>
              </a:rPr>
              <a:t>1,33……1,4</a:t>
            </a:r>
            <a:r>
              <a:rPr lang="pt-PT" dirty="0" smtClean="0"/>
              <a:t>		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214414" y="4572008"/>
            <a:ext cx="35719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7.5. </a:t>
            </a:r>
            <a:r>
              <a:rPr lang="pt-PT" sz="2000" b="1" dirty="0" smtClean="0">
                <a:latin typeface="Century Gothic" pitchFamily="34" charset="0"/>
              </a:rPr>
              <a:t>9 …..-8</a:t>
            </a:r>
            <a:r>
              <a:rPr lang="pt-PT" sz="2000" dirty="0" smtClean="0">
                <a:latin typeface="Century Gothic" pitchFamily="34" charset="0"/>
              </a:rPr>
              <a:t> </a:t>
            </a:r>
            <a:r>
              <a:rPr lang="pt-PT" dirty="0" smtClean="0"/>
              <a:t>			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4643438" y="4286256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7.6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2201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0161" name="Object 1"/>
          <p:cNvGraphicFramePr>
            <a:graphicFrameLocks noChangeAspect="1"/>
          </p:cNvGraphicFramePr>
          <p:nvPr/>
        </p:nvGraphicFramePr>
        <p:xfrm>
          <a:off x="1928794" y="2571744"/>
          <a:ext cx="1143008" cy="361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76" name="Equação" r:id="rId3" imgW="825142" imgH="215806" progId="Equation.3">
                  <p:embed/>
                </p:oleObj>
              </mc:Choice>
              <mc:Fallback>
                <p:oleObj name="Equação" r:id="rId3" imgW="825142" imgH="215806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794" y="2571744"/>
                        <a:ext cx="1143008" cy="3619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0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0163" name="Object 3"/>
          <p:cNvGraphicFramePr>
            <a:graphicFrameLocks noChangeAspect="1"/>
          </p:cNvGraphicFramePr>
          <p:nvPr/>
        </p:nvGraphicFramePr>
        <p:xfrm>
          <a:off x="5286380" y="4286256"/>
          <a:ext cx="1754890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77" name="Equação" r:id="rId5" imgW="1079032" imgH="215806" progId="Equation.3">
                  <p:embed/>
                </p:oleObj>
              </mc:Choice>
              <mc:Fallback>
                <p:oleObj name="Equação" r:id="rId5" imgW="1079032" imgH="215806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4286256"/>
                        <a:ext cx="1754890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0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0165" name="Object 5"/>
          <p:cNvGraphicFramePr>
            <a:graphicFrameLocks noChangeAspect="1"/>
          </p:cNvGraphicFramePr>
          <p:nvPr/>
        </p:nvGraphicFramePr>
        <p:xfrm>
          <a:off x="1357290" y="3429000"/>
          <a:ext cx="1464479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78" name="Equação" r:id="rId7" imgW="1168400" imgH="457200" progId="Equation.3">
                  <p:embed/>
                </p:oleObj>
              </mc:Choice>
              <mc:Fallback>
                <p:oleObj name="Equação" r:id="rId7" imgW="1168400" imgH="457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3429000"/>
                        <a:ext cx="1464479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20167" name="Object 7"/>
          <p:cNvGraphicFramePr>
            <a:graphicFrameLocks noChangeAspect="1"/>
          </p:cNvGraphicFramePr>
          <p:nvPr/>
        </p:nvGraphicFramePr>
        <p:xfrm>
          <a:off x="5357813" y="5072063"/>
          <a:ext cx="1933575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79" name="Equação" r:id="rId9" imgW="1371600" imgH="457200" progId="Equation.3">
                  <p:embed/>
                </p:oleObj>
              </mc:Choice>
              <mc:Fallback>
                <p:oleObj name="Equação" r:id="rId9" imgW="1371600" imgH="457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3" y="5072063"/>
                        <a:ext cx="1933575" cy="642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ângulo 16"/>
          <p:cNvSpPr/>
          <p:nvPr/>
        </p:nvSpPr>
        <p:spPr>
          <a:xfrm>
            <a:off x="1142976" y="1071546"/>
            <a:ext cx="15616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Resolução: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2143108" y="1285860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rgbClr val="F369F3"/>
                </a:solidFill>
                <a:latin typeface="Century Gothic" pitchFamily="34" charset="0"/>
              </a:rPr>
              <a:t>&gt;</a:t>
            </a:r>
            <a:endParaRPr lang="pt-PT" sz="3200" dirty="0">
              <a:solidFill>
                <a:srgbClr val="F369F3"/>
              </a:solidFill>
              <a:latin typeface="Century Gothic" pitchFamily="34" charset="0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2214546" y="2344159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rgbClr val="F369F3"/>
                </a:solidFill>
                <a:latin typeface="Century Gothic" pitchFamily="34" charset="0"/>
              </a:rPr>
              <a:t>&gt;</a:t>
            </a:r>
            <a:endParaRPr lang="pt-PT" sz="3200" dirty="0">
              <a:solidFill>
                <a:srgbClr val="F369F3"/>
              </a:solidFill>
              <a:latin typeface="Century Gothic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2000232" y="4344423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rgbClr val="F369F3"/>
                </a:solidFill>
                <a:latin typeface="Century Gothic" pitchFamily="34" charset="0"/>
              </a:rPr>
              <a:t>&gt;</a:t>
            </a:r>
            <a:endParaRPr lang="pt-PT" sz="3200" dirty="0">
              <a:solidFill>
                <a:srgbClr val="F369F3"/>
              </a:solidFill>
              <a:latin typeface="Century Gothic" pitchFamily="34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5715008" y="4071942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92D050"/>
                </a:solidFill>
                <a:latin typeface="Century Gothic" pitchFamily="34" charset="0"/>
              </a:rPr>
              <a:t>&lt;</a:t>
            </a:r>
            <a:endParaRPr lang="pt-PT" sz="32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5715008" y="2285992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92D050"/>
                </a:solidFill>
                <a:latin typeface="Century Gothic" pitchFamily="34" charset="0"/>
              </a:rPr>
              <a:t>&lt;</a:t>
            </a:r>
            <a:endParaRPr lang="pt-PT" sz="32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5357818" y="1071546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92D050"/>
                </a:solidFill>
                <a:latin typeface="Century Gothic" pitchFamily="34" charset="0"/>
              </a:rPr>
              <a:t>&lt;</a:t>
            </a:r>
            <a:endParaRPr lang="pt-PT" sz="32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24" name="Botão de acção: retroceder ou anterior 23">
            <a:hlinkClick r:id="" action="ppaction://hlinkshowjump?jump=previousslide" highlightClick="1"/>
          </p:cNvPr>
          <p:cNvSpPr/>
          <p:nvPr/>
        </p:nvSpPr>
        <p:spPr>
          <a:xfrm>
            <a:off x="1071538" y="650083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5" name="Botão de acção: avançar ou seguinte 24">
            <a:hlinkClick r:id="" action="ppaction://hlinkshowjump?jump=nextslide" highlightClick="1"/>
          </p:cNvPr>
          <p:cNvSpPr/>
          <p:nvPr/>
        </p:nvSpPr>
        <p:spPr>
          <a:xfrm>
            <a:off x="1500166" y="650083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00132" y="142852"/>
            <a:ext cx="82153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 smtClean="0">
                <a:latin typeface="Century Gothic" pitchFamily="34" charset="0"/>
              </a:rPr>
              <a:t>8. </a:t>
            </a:r>
            <a:r>
              <a:rPr lang="pt-PT" sz="2000" dirty="0" smtClean="0">
                <a:latin typeface="Century Gothic" pitchFamily="34" charset="0"/>
              </a:rPr>
              <a:t>Indica </a:t>
            </a:r>
            <a:r>
              <a:rPr lang="pt-PT" sz="2000" b="1" dirty="0" smtClean="0">
                <a:latin typeface="Century Gothic" pitchFamily="34" charset="0"/>
              </a:rPr>
              <a:t>três números irracionais </a:t>
            </a:r>
            <a:r>
              <a:rPr lang="pt-PT" sz="2000" dirty="0" smtClean="0">
                <a:latin typeface="Century Gothic" pitchFamily="34" charset="0"/>
              </a:rPr>
              <a:t>compreendidos </a:t>
            </a:r>
            <a:r>
              <a:rPr lang="pt-PT" sz="2000" b="1" dirty="0" smtClean="0">
                <a:latin typeface="Century Gothic" pitchFamily="34" charset="0"/>
              </a:rPr>
              <a:t>entre 6 e 7</a:t>
            </a:r>
            <a:r>
              <a:rPr lang="pt-PT" sz="2000" dirty="0" smtClean="0">
                <a:latin typeface="Century Gothic" pitchFamily="34" charset="0"/>
              </a:rPr>
              <a:t>.</a:t>
            </a:r>
            <a:endParaRPr lang="pt-PT" sz="3200" dirty="0" smtClean="0">
              <a:latin typeface="Century Gothic" pitchFamily="34" charset="0"/>
            </a:endParaRPr>
          </a:p>
          <a:p>
            <a:r>
              <a:rPr lang="pt-PT" dirty="0" smtClean="0"/>
              <a:t> </a:t>
            </a:r>
            <a:endParaRPr lang="pt-PT" sz="2800" dirty="0" smtClean="0"/>
          </a:p>
          <a:p>
            <a:endParaRPr lang="pt-PT" dirty="0"/>
          </a:p>
        </p:txBody>
      </p:sp>
      <p:sp>
        <p:nvSpPr>
          <p:cNvPr id="2201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0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0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24" name="Botão de acção: retroceder ou anterior 23">
            <a:hlinkClick r:id="" action="ppaction://hlinkshowjump?jump=previousslide" highlightClick="1"/>
          </p:cNvPr>
          <p:cNvSpPr/>
          <p:nvPr/>
        </p:nvSpPr>
        <p:spPr>
          <a:xfrm>
            <a:off x="1071538" y="650083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" name="Rectângulo 26"/>
          <p:cNvSpPr/>
          <p:nvPr/>
        </p:nvSpPr>
        <p:spPr>
          <a:xfrm>
            <a:off x="1071538" y="857232"/>
            <a:ext cx="15616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000" b="1" dirty="0" smtClean="0">
                <a:solidFill>
                  <a:srgbClr val="2A59A6"/>
                </a:solidFill>
                <a:latin typeface="Century Gothic" pitchFamily="34" charset="0"/>
              </a:rPr>
              <a:t>Resolução:</a:t>
            </a:r>
            <a:endParaRPr lang="pt-PT" sz="2000" b="1" dirty="0">
              <a:solidFill>
                <a:srgbClr val="2A59A6"/>
              </a:solidFill>
              <a:latin typeface="Century Gothic" pitchFamily="34" charset="0"/>
            </a:endParaRPr>
          </a:p>
        </p:txBody>
      </p:sp>
      <p:sp>
        <p:nvSpPr>
          <p:cNvPr id="23040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30406" name="Object 6"/>
          <p:cNvGraphicFramePr>
            <a:graphicFrameLocks noChangeAspect="1"/>
          </p:cNvGraphicFramePr>
          <p:nvPr/>
        </p:nvGraphicFramePr>
        <p:xfrm>
          <a:off x="1428728" y="1714488"/>
          <a:ext cx="1082750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29" name="Equação" r:id="rId3" imgW="533160" imgH="228600" progId="Equation.3">
                  <p:embed/>
                </p:oleObj>
              </mc:Choice>
              <mc:Fallback>
                <p:oleObj name="Equação" r:id="rId3" imgW="53316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1714488"/>
                        <a:ext cx="1082750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928662" y="1214422"/>
            <a:ext cx="82153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Escreve o número </a:t>
            </a:r>
            <a:r>
              <a:rPr lang="pt-PT" sz="2000" b="1" dirty="0" smtClean="0">
                <a:latin typeface="Century Gothic" pitchFamily="34" charset="0"/>
              </a:rPr>
              <a:t>6</a:t>
            </a:r>
            <a:r>
              <a:rPr lang="pt-PT" sz="2000" dirty="0" smtClean="0">
                <a:latin typeface="Century Gothic" pitchFamily="34" charset="0"/>
              </a:rPr>
              <a:t> e o número </a:t>
            </a:r>
            <a:r>
              <a:rPr lang="pt-PT" sz="2000" b="1" dirty="0" smtClean="0">
                <a:latin typeface="Century Gothic" pitchFamily="34" charset="0"/>
              </a:rPr>
              <a:t>7</a:t>
            </a:r>
            <a:r>
              <a:rPr lang="pt-PT" sz="2000" dirty="0" smtClean="0">
                <a:latin typeface="Century Gothic" pitchFamily="34" charset="0"/>
              </a:rPr>
              <a:t> em forma de </a:t>
            </a:r>
            <a:r>
              <a:rPr lang="pt-PT" sz="2000" b="1" dirty="0" smtClean="0">
                <a:latin typeface="Century Gothic" pitchFamily="34" charset="0"/>
              </a:rPr>
              <a:t>raiz quadrada</a:t>
            </a:r>
            <a:r>
              <a:rPr lang="pt-PT" sz="2000" dirty="0" smtClean="0">
                <a:latin typeface="Century Gothic" pitchFamily="34" charset="0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  </a:t>
            </a:r>
            <a:endParaRPr lang="pt-PT" sz="3200" dirty="0" smtClean="0">
              <a:latin typeface="Century Gothic" pitchFamily="34" charset="0"/>
            </a:endParaRPr>
          </a:p>
          <a:p>
            <a:r>
              <a:rPr lang="pt-PT" dirty="0" smtClean="0"/>
              <a:t> </a:t>
            </a:r>
            <a:endParaRPr lang="pt-PT" sz="2800" dirty="0" smtClean="0"/>
          </a:p>
          <a:p>
            <a:endParaRPr lang="pt-PT" dirty="0"/>
          </a:p>
        </p:txBody>
      </p:sp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3714744" y="1714488"/>
          <a:ext cx="1071570" cy="516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30" name="Equação" r:id="rId5" imgW="545760" imgH="228600" progId="Equation.3">
                  <p:embed/>
                </p:oleObj>
              </mc:Choice>
              <mc:Fallback>
                <p:oleObj name="Equação" r:id="rId5" imgW="54576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1714488"/>
                        <a:ext cx="1071570" cy="5168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aixaDeTexto 13"/>
          <p:cNvSpPr txBox="1"/>
          <p:nvPr/>
        </p:nvSpPr>
        <p:spPr>
          <a:xfrm>
            <a:off x="1643042" y="2643182"/>
            <a:ext cx="4214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Seja </a:t>
            </a:r>
            <a:r>
              <a:rPr lang="pt-PT" sz="2000" b="1" dirty="0" smtClean="0">
                <a:latin typeface="Century Gothic" pitchFamily="34" charset="0"/>
              </a:rPr>
              <a:t>x</a:t>
            </a:r>
            <a:r>
              <a:rPr lang="pt-PT" sz="2000" dirty="0" smtClean="0">
                <a:latin typeface="Century Gothic" pitchFamily="34" charset="0"/>
              </a:rPr>
              <a:t> um </a:t>
            </a:r>
            <a:r>
              <a:rPr lang="pt-PT" sz="2000" b="1" dirty="0" smtClean="0">
                <a:latin typeface="Century Gothic" pitchFamily="34" charset="0"/>
              </a:rPr>
              <a:t>número real </a:t>
            </a:r>
            <a:r>
              <a:rPr lang="pt-PT" sz="2000" dirty="0" smtClean="0">
                <a:latin typeface="Century Gothic" pitchFamily="34" charset="0"/>
              </a:rPr>
              <a:t>tal que:</a:t>
            </a:r>
          </a:p>
          <a:p>
            <a:pPr lvl="0"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  </a:t>
            </a:r>
            <a:endParaRPr lang="pt-PT" sz="3200" dirty="0" smtClean="0">
              <a:latin typeface="Century Gothic" pitchFamily="34" charset="0"/>
            </a:endParaRPr>
          </a:p>
          <a:p>
            <a:r>
              <a:rPr lang="pt-PT" dirty="0" smtClean="0"/>
              <a:t> </a:t>
            </a:r>
            <a:endParaRPr lang="pt-PT" sz="2800" dirty="0" smtClean="0"/>
          </a:p>
          <a:p>
            <a:endParaRPr lang="pt-PT" dirty="0"/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30408" name="Object 8"/>
          <p:cNvGraphicFramePr>
            <a:graphicFrameLocks noChangeAspect="1"/>
          </p:cNvGraphicFramePr>
          <p:nvPr/>
        </p:nvGraphicFramePr>
        <p:xfrm>
          <a:off x="6000760" y="2714620"/>
          <a:ext cx="10445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31" name="Equação" r:id="rId7" imgW="571320" imgH="177480" progId="Equation.3">
                  <p:embed/>
                </p:oleObj>
              </mc:Choice>
              <mc:Fallback>
                <p:oleObj name="Equação" r:id="rId7" imgW="57132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60" y="2714620"/>
                        <a:ext cx="1044575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10" name="Object 10"/>
          <p:cNvGraphicFramePr>
            <a:graphicFrameLocks noChangeAspect="1"/>
          </p:cNvGraphicFramePr>
          <p:nvPr/>
        </p:nvGraphicFramePr>
        <p:xfrm>
          <a:off x="5643570" y="3286124"/>
          <a:ext cx="173990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32" name="Equação" r:id="rId9" imgW="952200" imgH="228600" progId="Equation.3">
                  <p:embed/>
                </p:oleObj>
              </mc:Choice>
              <mc:Fallback>
                <p:oleObj name="Equação" r:id="rId9" imgW="95220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3286124"/>
                        <a:ext cx="1739900" cy="41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1643042" y="4000504"/>
            <a:ext cx="3429024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Entre </a:t>
            </a:r>
            <a:r>
              <a:rPr lang="pt-PT" b="1" dirty="0" smtClean="0">
                <a:latin typeface="Century Gothic" pitchFamily="34" charset="0"/>
              </a:rPr>
              <a:t>dois números reais</a:t>
            </a:r>
            <a:r>
              <a:rPr lang="pt-PT" dirty="0" smtClean="0">
                <a:latin typeface="Century Gothic" pitchFamily="34" charset="0"/>
              </a:rPr>
              <a:t>, por mais próximos que estejam, </a:t>
            </a:r>
            <a:r>
              <a:rPr lang="pt-PT" b="1" dirty="0" smtClean="0">
                <a:latin typeface="Century Gothic" pitchFamily="34" charset="0"/>
              </a:rPr>
              <a:t>existem infinitos </a:t>
            </a:r>
            <a:r>
              <a:rPr lang="pt-PT" dirty="0" smtClean="0">
                <a:latin typeface="Century Gothic" pitchFamily="34" charset="0"/>
              </a:rPr>
              <a:t>números </a:t>
            </a:r>
            <a:r>
              <a:rPr lang="pt-PT" b="1" dirty="0" smtClean="0">
                <a:latin typeface="Century Gothic" pitchFamily="34" charset="0"/>
              </a:rPr>
              <a:t>racionais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latin typeface="Century Gothic" pitchFamily="34" charset="0"/>
              </a:rPr>
              <a:t>irracionais</a:t>
            </a:r>
            <a:r>
              <a:rPr lang="pt-PT" dirty="0" smtClean="0">
                <a:latin typeface="Century Gothic" pitchFamily="34" charset="0"/>
              </a:rPr>
              <a:t>. </a:t>
            </a:r>
            <a:endParaRPr lang="pt-PT" sz="1600" dirty="0"/>
          </a:p>
        </p:txBody>
      </p:sp>
      <p:cxnSp>
        <p:nvCxnSpPr>
          <p:cNvPr id="23" name="Conexão curva 22"/>
          <p:cNvCxnSpPr/>
          <p:nvPr/>
        </p:nvCxnSpPr>
        <p:spPr>
          <a:xfrm rot="10800000" flipV="1">
            <a:off x="5214942" y="3786190"/>
            <a:ext cx="1285884" cy="642942"/>
          </a:xfrm>
          <a:prstGeom prst="curved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5643570" y="4365010"/>
            <a:ext cx="350043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Três </a:t>
            </a:r>
            <a:r>
              <a:rPr lang="pt-PT" sz="2000" b="1" dirty="0" smtClean="0">
                <a:latin typeface="Century Gothic" pitchFamily="34" charset="0"/>
              </a:rPr>
              <a:t>números irracionais </a:t>
            </a:r>
            <a:r>
              <a:rPr lang="pt-PT" sz="2000" dirty="0" smtClean="0">
                <a:latin typeface="Century Gothic" pitchFamily="34" charset="0"/>
              </a:rPr>
              <a:t>podem ser, por exemplo:</a:t>
            </a:r>
          </a:p>
          <a:p>
            <a:pPr algn="just">
              <a:lnSpc>
                <a:spcPct val="150000"/>
              </a:lnSpc>
            </a:pPr>
            <a:endParaRPr lang="pt-PT" sz="2000" dirty="0" smtClean="0">
              <a:latin typeface="Century Gothic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  </a:t>
            </a:r>
            <a:endParaRPr lang="pt-PT" sz="3200" dirty="0" smtClean="0">
              <a:latin typeface="Century Gothic" pitchFamily="34" charset="0"/>
            </a:endParaRPr>
          </a:p>
          <a:p>
            <a:r>
              <a:rPr lang="pt-PT" dirty="0" smtClean="0"/>
              <a:t> </a:t>
            </a:r>
            <a:endParaRPr lang="pt-PT" sz="2800" dirty="0" smtClean="0"/>
          </a:p>
          <a:p>
            <a:endParaRPr lang="pt-PT" dirty="0"/>
          </a:p>
        </p:txBody>
      </p:sp>
      <p:sp>
        <p:nvSpPr>
          <p:cNvPr id="230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30411" name="Object 11"/>
          <p:cNvGraphicFramePr>
            <a:graphicFrameLocks noChangeAspect="1"/>
          </p:cNvGraphicFramePr>
          <p:nvPr/>
        </p:nvGraphicFramePr>
        <p:xfrm>
          <a:off x="8001024" y="5500702"/>
          <a:ext cx="6048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33" name="Equação" r:id="rId11" imgW="304560" imgH="228600" progId="Equation.3">
                  <p:embed/>
                </p:oleObj>
              </mc:Choice>
              <mc:Fallback>
                <p:oleObj name="Equação" r:id="rId11" imgW="304560" imgH="2286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24" y="5500702"/>
                        <a:ext cx="604838" cy="4572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13" name="Object 13"/>
          <p:cNvGraphicFramePr>
            <a:graphicFrameLocks noChangeAspect="1"/>
          </p:cNvGraphicFramePr>
          <p:nvPr/>
        </p:nvGraphicFramePr>
        <p:xfrm>
          <a:off x="5929322" y="5572140"/>
          <a:ext cx="6302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34" name="Equação" r:id="rId13" imgW="317160" imgH="228600" progId="Equation.3">
                  <p:embed/>
                </p:oleObj>
              </mc:Choice>
              <mc:Fallback>
                <p:oleObj name="Equação" r:id="rId13" imgW="317160" imgH="2286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22" y="5572140"/>
                        <a:ext cx="630238" cy="4572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14" name="Object 14"/>
          <p:cNvGraphicFramePr>
            <a:graphicFrameLocks noChangeAspect="1"/>
          </p:cNvGraphicFramePr>
          <p:nvPr/>
        </p:nvGraphicFramePr>
        <p:xfrm>
          <a:off x="6929454" y="5500702"/>
          <a:ext cx="6302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35" name="Equação" r:id="rId15" imgW="317160" imgH="228600" progId="Equation.3">
                  <p:embed/>
                </p:oleObj>
              </mc:Choice>
              <mc:Fallback>
                <p:oleObj name="Equação" r:id="rId15" imgW="317160" imgH="2286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54" y="5500702"/>
                        <a:ext cx="630238" cy="4572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Botão de acção: home 27">
            <a:hlinkClick r:id="rId17" action="ppaction://hlinksldjump" highlightClick="1"/>
          </p:cNvPr>
          <p:cNvSpPr/>
          <p:nvPr/>
        </p:nvSpPr>
        <p:spPr>
          <a:xfrm>
            <a:off x="8358214" y="6072206"/>
            <a:ext cx="500066" cy="571504"/>
          </a:xfrm>
          <a:prstGeom prst="actionButtonHom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3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30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1" dur="2000"/>
                                        <p:tgtEl>
                                          <p:spTgt spid="23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6" dur="2000"/>
                                        <p:tgtEl>
                                          <p:spTgt spid="230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0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2" grpId="0"/>
      <p:bldP spid="14" grpId="0"/>
      <p:bldP spid="19" grpId="0" animBg="1"/>
      <p:bldP spid="2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00100" y="357166"/>
            <a:ext cx="77867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>
                <a:latin typeface="Century Gothic" pitchFamily="34" charset="0"/>
              </a:rPr>
              <a:t>Por volta do ano 4.000 a.C., algumas comunidades primitivas aprenderam a usar ferramentas e armas de bronze. 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1214414" y="4357694"/>
            <a:ext cx="76438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000" dirty="0" smtClean="0">
                <a:latin typeface="Century Gothic" pitchFamily="34" charset="0"/>
              </a:rPr>
              <a:t>As aldeias situadas nas margens dos rios transformaram-se em cidades. </a:t>
            </a:r>
          </a:p>
        </p:txBody>
      </p:sp>
      <p:sp>
        <p:nvSpPr>
          <p:cNvPr id="5" name="Rectângulo 4"/>
          <p:cNvSpPr/>
          <p:nvPr/>
        </p:nvSpPr>
        <p:spPr>
          <a:xfrm>
            <a:off x="1285852" y="5214950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000" dirty="0" smtClean="0">
                <a:latin typeface="Century Gothic" pitchFamily="34" charset="0"/>
              </a:rPr>
              <a:t>Surgiram novas actividades, devido ao desenvolvimento do comércio. </a:t>
            </a:r>
          </a:p>
        </p:txBody>
      </p:sp>
      <p:sp>
        <p:nvSpPr>
          <p:cNvPr id="6" name="Botão de acção: retroceder ou anterior 5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Botão de acção: avançar ou seguinte 6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Imagem 7" descr="neolitico_copy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1142984"/>
            <a:ext cx="4169410" cy="2862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142976" y="1071546"/>
            <a:ext cx="7143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dirty="0" smtClean="0"/>
              <a:t>           </a:t>
            </a:r>
            <a:r>
              <a:rPr lang="pt-PT" sz="2000" dirty="0" smtClean="0">
                <a:latin typeface="Century Gothic" pitchFamily="34" charset="0"/>
              </a:rPr>
              <a:t>  Com isso algumas pessoas puderam dedicar-se a outras actividades, tornando-se artesãos, comerciantes, sacerdotes, administradores... </a:t>
            </a:r>
          </a:p>
        </p:txBody>
      </p:sp>
      <p:sp>
        <p:nvSpPr>
          <p:cNvPr id="6" name="Rectângulo 5"/>
          <p:cNvSpPr/>
          <p:nvPr/>
        </p:nvSpPr>
        <p:spPr>
          <a:xfrm>
            <a:off x="1285852" y="214290"/>
            <a:ext cx="70723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000" dirty="0" smtClean="0">
                <a:latin typeface="Century Gothic" pitchFamily="34" charset="0"/>
              </a:rPr>
              <a:t>  Os agricultores passaram a produzir alimentos em quantidades superiores às suas necessidades. </a:t>
            </a:r>
            <a:endParaRPr lang="pt-PT" sz="2000" dirty="0"/>
          </a:p>
        </p:txBody>
      </p:sp>
      <p:sp>
        <p:nvSpPr>
          <p:cNvPr id="7" name="Rectângulo 6"/>
          <p:cNvSpPr/>
          <p:nvPr/>
        </p:nvSpPr>
        <p:spPr>
          <a:xfrm>
            <a:off x="1142976" y="5214950"/>
            <a:ext cx="70723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000" dirty="0" smtClean="0">
                <a:latin typeface="Century Gothic" pitchFamily="34" charset="0"/>
              </a:rPr>
              <a:t>  Com as trocas comerciais surge o número zero e os números negativos.</a:t>
            </a:r>
            <a:endParaRPr lang="pt-PT" sz="2000" dirty="0"/>
          </a:p>
        </p:txBody>
      </p:sp>
      <p:sp>
        <p:nvSpPr>
          <p:cNvPr id="8" name="Botão de acção: retroceder ou anterior 7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Botão de acção: início 9">
            <a:hlinkClick r:id="rId2" action="ppaction://hlinksldjump" highlightClick="1"/>
          </p:cNvPr>
          <p:cNvSpPr/>
          <p:nvPr/>
        </p:nvSpPr>
        <p:spPr>
          <a:xfrm>
            <a:off x="8358214" y="6286520"/>
            <a:ext cx="500066" cy="428628"/>
          </a:xfrm>
          <a:prstGeom prst="actionButtonBeginning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Imagem 10" descr="feira_mediev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2214554"/>
            <a:ext cx="3657600" cy="2763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142976" y="142852"/>
            <a:ext cx="7715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        Como conseguiam </a:t>
            </a:r>
            <a:r>
              <a:rPr lang="pt-PT" sz="2000" dirty="0" err="1" smtClean="0">
                <a:latin typeface="Century Gothic" pitchFamily="34" charset="0"/>
              </a:rPr>
              <a:t>efetuar</a:t>
            </a:r>
            <a:r>
              <a:rPr lang="pt-PT" sz="2000" dirty="0" smtClean="0">
                <a:latin typeface="Century Gothic" pitchFamily="34" charset="0"/>
              </a:rPr>
              <a:t> cálculos rápidos e precisos com pedras, nós ou riscos num osso? </a:t>
            </a:r>
            <a:br>
              <a:rPr lang="pt-PT" sz="2000" dirty="0" smtClean="0">
                <a:latin typeface="Century Gothic" pitchFamily="34" charset="0"/>
              </a:rPr>
            </a:br>
            <a:r>
              <a:rPr lang="pt-PT" sz="2000" dirty="0" smtClean="0">
                <a:latin typeface="Century Gothic" pitchFamily="34" charset="0"/>
              </a:rPr>
              <a:t>  </a:t>
            </a:r>
            <a:r>
              <a:rPr lang="pt-PT" dirty="0" smtClean="0"/>
              <a:t>      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214414" y="1285860"/>
            <a:ext cx="778674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     </a:t>
            </a:r>
            <a:r>
              <a:rPr lang="pt-PT" sz="2000" dirty="0" smtClean="0">
                <a:latin typeface="Century Gothic" pitchFamily="34" charset="0"/>
              </a:rPr>
              <a:t>Foi por necessidade imediata que estudiosos do Antigo Egipto passaram a representar a quantidade de </a:t>
            </a:r>
            <a:r>
              <a:rPr lang="pt-PT" sz="2000" dirty="0" err="1" smtClean="0">
                <a:latin typeface="Century Gothic" pitchFamily="34" charset="0"/>
              </a:rPr>
              <a:t>objetos</a:t>
            </a:r>
            <a:r>
              <a:rPr lang="pt-PT" sz="2000" dirty="0" smtClean="0">
                <a:latin typeface="Century Gothic" pitchFamily="34" charset="0"/>
              </a:rPr>
              <a:t> de uma colecção através de desenhos – </a:t>
            </a:r>
            <a:r>
              <a:rPr lang="pt-PT" sz="2000" b="1" i="1" dirty="0" smtClean="0">
                <a:latin typeface="Century Gothic" pitchFamily="34" charset="0"/>
              </a:rPr>
              <a:t>os</a:t>
            </a:r>
            <a:r>
              <a:rPr lang="pt-PT" sz="2000" dirty="0" smtClean="0">
                <a:latin typeface="Century Gothic" pitchFamily="34" charset="0"/>
              </a:rPr>
              <a:t> </a:t>
            </a:r>
            <a:r>
              <a:rPr lang="pt-PT" sz="2000" b="1" dirty="0" smtClean="0">
                <a:latin typeface="Century Gothic" pitchFamily="34" charset="0"/>
              </a:rPr>
              <a:t>símbolos</a:t>
            </a:r>
            <a:r>
              <a:rPr lang="pt-PT" sz="2000" dirty="0" smtClean="0">
                <a:latin typeface="Century Gothic" pitchFamily="34" charset="0"/>
              </a:rPr>
              <a:t>. </a:t>
            </a:r>
            <a:r>
              <a:rPr lang="pt-PT" dirty="0" smtClean="0">
                <a:latin typeface="Century Gothic" pitchFamily="34" charset="0"/>
              </a:rPr>
              <a:t/>
            </a:r>
            <a:br>
              <a:rPr lang="pt-PT" dirty="0" smtClean="0">
                <a:latin typeface="Century Gothic" pitchFamily="34" charset="0"/>
              </a:rPr>
            </a:br>
            <a:r>
              <a:rPr lang="pt-PT" dirty="0" smtClean="0">
                <a:latin typeface="Century Gothic" pitchFamily="34" charset="0"/>
              </a:rPr>
              <a:t>      </a:t>
            </a: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000100" y="3000372"/>
            <a:ext cx="7858180" cy="1381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 criação dos símbolos foi um passo muito importante para o desenvolvimento da Matemática. </a:t>
            </a:r>
            <a:r>
              <a:rPr lang="pt-PT" dirty="0" smtClean="0">
                <a:latin typeface="Century Gothic" pitchFamily="34" charset="0"/>
              </a:rPr>
              <a:t/>
            </a:r>
            <a:br>
              <a:rPr lang="pt-PT" dirty="0" smtClean="0">
                <a:latin typeface="Century Gothic" pitchFamily="34" charset="0"/>
              </a:rPr>
            </a:br>
            <a:r>
              <a:rPr lang="pt-PT" dirty="0" smtClean="0">
                <a:latin typeface="Century Gothic" pitchFamily="34" charset="0"/>
              </a:rPr>
              <a:t>     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071538" y="4214818"/>
            <a:ext cx="764386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>
                <a:latin typeface="Century Gothic" pitchFamily="34" charset="0"/>
              </a:rPr>
              <a:t>  Na Pré-História, o homem juntava </a:t>
            </a:r>
            <a:r>
              <a:rPr lang="pt-PT" sz="2000" b="1" dirty="0" smtClean="0">
                <a:latin typeface="Century Gothic" pitchFamily="34" charset="0"/>
              </a:rPr>
              <a:t>3</a:t>
            </a:r>
            <a:r>
              <a:rPr lang="pt-PT" sz="2000" dirty="0" smtClean="0">
                <a:latin typeface="Century Gothic" pitchFamily="34" charset="0"/>
              </a:rPr>
              <a:t> bastões com </a:t>
            </a:r>
            <a:r>
              <a:rPr lang="pt-PT" sz="2000" b="1" dirty="0" smtClean="0">
                <a:latin typeface="Century Gothic" pitchFamily="34" charset="0"/>
              </a:rPr>
              <a:t>5</a:t>
            </a:r>
            <a:r>
              <a:rPr lang="pt-PT" sz="2000" dirty="0" smtClean="0">
                <a:latin typeface="Century Gothic" pitchFamily="34" charset="0"/>
              </a:rPr>
              <a:t> bastões para obter </a:t>
            </a:r>
            <a:r>
              <a:rPr lang="pt-PT" sz="2000" b="1" dirty="0" smtClean="0">
                <a:latin typeface="Century Gothic" pitchFamily="34" charset="0"/>
              </a:rPr>
              <a:t>8</a:t>
            </a:r>
            <a:r>
              <a:rPr lang="pt-PT" sz="2000" dirty="0" smtClean="0">
                <a:latin typeface="Century Gothic" pitchFamily="34" charset="0"/>
              </a:rPr>
              <a:t> bastões. </a:t>
            </a:r>
            <a:r>
              <a:rPr lang="pt-PT" dirty="0" smtClean="0">
                <a:latin typeface="Century Gothic" pitchFamily="34" charset="0"/>
              </a:rPr>
              <a:t/>
            </a:r>
            <a:br>
              <a:rPr lang="pt-PT" dirty="0" smtClean="0">
                <a:latin typeface="Century Gothic" pitchFamily="34" charset="0"/>
              </a:rPr>
            </a:br>
            <a:r>
              <a:rPr lang="pt-PT" dirty="0" smtClean="0">
                <a:latin typeface="Century Gothic" pitchFamily="34" charset="0"/>
              </a:rPr>
              <a:t>      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1071538" y="5357826"/>
            <a:ext cx="75009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>
                <a:latin typeface="Century Gothic" pitchFamily="34" charset="0"/>
              </a:rPr>
              <a:t>	Hoje sabemos representar esta operação por meio de </a:t>
            </a:r>
            <a:r>
              <a:rPr lang="pt-PT" sz="2000" b="1" dirty="0" smtClean="0">
                <a:latin typeface="Century Gothic" pitchFamily="34" charset="0"/>
              </a:rPr>
              <a:t>símbolos</a:t>
            </a:r>
            <a:r>
              <a:rPr lang="pt-PT" sz="2000" dirty="0" smtClean="0">
                <a:latin typeface="Century Gothic" pitchFamily="34" charset="0"/>
              </a:rPr>
              <a:t>.</a:t>
            </a:r>
          </a:p>
          <a:p>
            <a:pPr algn="just"/>
            <a:r>
              <a:rPr lang="pt-PT" sz="2000" dirty="0" smtClean="0">
                <a:latin typeface="Century Gothic" pitchFamily="34" charset="0"/>
              </a:rPr>
              <a:t>3 + 5 = 8 </a:t>
            </a:r>
          </a:p>
          <a:p>
            <a:endParaRPr lang="pt-PT" dirty="0"/>
          </a:p>
        </p:txBody>
      </p:sp>
      <p:sp>
        <p:nvSpPr>
          <p:cNvPr id="9" name="Botão de acção: retroceder ou anterior 8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Botão de acção: início 10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500066" cy="428628"/>
          </a:xfrm>
          <a:prstGeom prst="actionButtonBeginning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85886" y="1357298"/>
            <a:ext cx="73581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1  10  100  1.000  10.000 100.000  1.000.000 </a:t>
            </a:r>
          </a:p>
          <a:p>
            <a:r>
              <a:rPr lang="pt-PT" dirty="0" smtClean="0"/>
              <a:t>     </a:t>
            </a:r>
            <a:br>
              <a:rPr lang="pt-PT" dirty="0" smtClean="0"/>
            </a:br>
            <a:r>
              <a:rPr lang="pt-PT" dirty="0" smtClean="0"/>
              <a:t>        </a:t>
            </a:r>
            <a:br>
              <a:rPr lang="pt-PT" dirty="0" smtClean="0"/>
            </a:br>
            <a:r>
              <a:rPr lang="pt-PT" dirty="0" smtClean="0"/>
              <a:t>  </a:t>
            </a:r>
          </a:p>
          <a:p>
            <a:endParaRPr lang="pt-PT" dirty="0"/>
          </a:p>
        </p:txBody>
      </p:sp>
      <p:pic>
        <p:nvPicPr>
          <p:cNvPr id="35847" name="Imagem 4" descr="http://matematica.no.sapo.pt/vertic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62" y="4000504"/>
            <a:ext cx="304800" cy="504825"/>
          </a:xfrm>
          <a:prstGeom prst="rect">
            <a:avLst/>
          </a:prstGeom>
          <a:noFill/>
        </p:spPr>
      </p:pic>
      <p:pic>
        <p:nvPicPr>
          <p:cNvPr id="35846" name="Imagem 5" descr="http://matematica.no.sapo.pt/calcanh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143248"/>
            <a:ext cx="361950" cy="390525"/>
          </a:xfrm>
          <a:prstGeom prst="rect">
            <a:avLst/>
          </a:prstGeom>
          <a:noFill/>
        </p:spPr>
      </p:pic>
      <p:pic>
        <p:nvPicPr>
          <p:cNvPr id="35845" name="Imagem 6" descr="http://matematica.no.sapo.pt/la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286388"/>
            <a:ext cx="419100" cy="552450"/>
          </a:xfrm>
          <a:prstGeom prst="rect">
            <a:avLst/>
          </a:prstGeom>
          <a:noFill/>
        </p:spPr>
      </p:pic>
      <p:sp>
        <p:nvSpPr>
          <p:cNvPr id="11" name="CaixaDeTexto 10"/>
          <p:cNvSpPr txBox="1"/>
          <p:nvPr/>
        </p:nvSpPr>
        <p:spPr>
          <a:xfrm>
            <a:off x="1071538" y="428604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 smtClean="0"/>
              <a:t> </a:t>
            </a:r>
            <a:r>
              <a:rPr lang="pt-PT" dirty="0" smtClean="0">
                <a:latin typeface="Century Gothic" pitchFamily="34" charset="0"/>
              </a:rPr>
              <a:t>O sistema de numeração egípcio baseava-se em sete </a:t>
            </a:r>
            <a:r>
              <a:rPr lang="pt-PT" dirty="0" err="1" smtClean="0">
                <a:latin typeface="Century Gothic" pitchFamily="34" charset="0"/>
              </a:rPr>
              <a:t>números-chave</a:t>
            </a:r>
            <a:r>
              <a:rPr lang="pt-PT" dirty="0" smtClean="0">
                <a:latin typeface="Century Gothic" pitchFamily="34" charset="0"/>
              </a:rPr>
              <a:t>: 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142976" y="2214554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Os egípcios usavam símbolos para representar esses números.</a:t>
            </a:r>
          </a:p>
          <a:p>
            <a:endParaRPr lang="pt-PT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1000100" y="2786058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  </a:t>
            </a:r>
          </a:p>
          <a:p>
            <a:r>
              <a:rPr lang="pt-PT" dirty="0" smtClean="0">
                <a:latin typeface="Century Gothic" pitchFamily="34" charset="0"/>
              </a:rPr>
              <a:t>Um traço vertical representava </a:t>
            </a:r>
            <a:r>
              <a:rPr lang="pt-PT" b="1" dirty="0" smtClean="0">
                <a:latin typeface="Century Gothic" pitchFamily="34" charset="0"/>
              </a:rPr>
              <a:t>1</a:t>
            </a:r>
            <a:r>
              <a:rPr lang="pt-PT" dirty="0" smtClean="0">
                <a:latin typeface="Century Gothic" pitchFamily="34" charset="0"/>
              </a:rPr>
              <a:t> unidade:  </a:t>
            </a:r>
          </a:p>
          <a:p>
            <a:r>
              <a:rPr lang="pt-PT" dirty="0" smtClean="0">
                <a:latin typeface="Century Gothic" pitchFamily="34" charset="0"/>
              </a:rPr>
              <a:t/>
            </a:r>
            <a:br>
              <a:rPr lang="pt-PT" dirty="0" smtClean="0">
                <a:latin typeface="Century Gothic" pitchFamily="34" charset="0"/>
              </a:rPr>
            </a:br>
            <a:endParaRPr lang="pt-PT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1071538" y="3929066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Um osso de calcanhar invertido representava o número </a:t>
            </a:r>
            <a:r>
              <a:rPr lang="pt-PT" b="1" dirty="0" smtClean="0">
                <a:latin typeface="Century Gothic" pitchFamily="34" charset="0"/>
              </a:rPr>
              <a:t>10</a:t>
            </a:r>
            <a:r>
              <a:rPr lang="pt-PT" dirty="0" smtClean="0">
                <a:latin typeface="Century Gothic" pitchFamily="34" charset="0"/>
              </a:rPr>
              <a:t>:  </a:t>
            </a:r>
          </a:p>
          <a:p>
            <a:endParaRPr lang="pt-PT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1142976" y="5072074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/>
            </a:r>
            <a:br>
              <a:rPr lang="pt-PT" dirty="0" smtClean="0">
                <a:latin typeface="Century Gothic" pitchFamily="34" charset="0"/>
              </a:rPr>
            </a:br>
            <a:r>
              <a:rPr lang="pt-PT" dirty="0" smtClean="0">
                <a:latin typeface="Century Gothic" pitchFamily="34" charset="0"/>
              </a:rPr>
              <a:t>Um laço valia </a:t>
            </a:r>
            <a:r>
              <a:rPr lang="pt-PT" b="1" dirty="0" smtClean="0">
                <a:latin typeface="Century Gothic" pitchFamily="34" charset="0"/>
              </a:rPr>
              <a:t>100 </a:t>
            </a:r>
            <a:r>
              <a:rPr lang="pt-PT" dirty="0" smtClean="0">
                <a:latin typeface="Century Gothic" pitchFamily="34" charset="0"/>
              </a:rPr>
              <a:t>unidades:  </a:t>
            </a:r>
          </a:p>
          <a:p>
            <a:endParaRPr lang="pt-PT" dirty="0" smtClean="0">
              <a:latin typeface="Century Gothic" pitchFamily="34" charset="0"/>
            </a:endParaRPr>
          </a:p>
          <a:p>
            <a:endParaRPr lang="pt-PT" dirty="0"/>
          </a:p>
        </p:txBody>
      </p:sp>
      <p:sp>
        <p:nvSpPr>
          <p:cNvPr id="20" name="Botão de acção: retroceder ou anterior 19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Botão de acção: avançar ou seguinte 20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Imagem 7" descr="http://matematica.no.sapo.pt/lot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71480"/>
            <a:ext cx="438150" cy="533400"/>
          </a:xfrm>
          <a:prstGeom prst="rect">
            <a:avLst/>
          </a:prstGeom>
          <a:noFill/>
        </p:spPr>
      </p:pic>
      <p:pic>
        <p:nvPicPr>
          <p:cNvPr id="35843" name="Imagem 8" descr="http://matematica.no.sapo.pt/de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643050"/>
            <a:ext cx="428628" cy="476250"/>
          </a:xfrm>
          <a:prstGeom prst="rect">
            <a:avLst/>
          </a:prstGeom>
          <a:noFill/>
        </p:spPr>
      </p:pic>
      <p:pic>
        <p:nvPicPr>
          <p:cNvPr id="35842" name="Imagem 9" descr="http://matematica.no.sapo.pt/girin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3571876"/>
            <a:ext cx="933450" cy="419100"/>
          </a:xfrm>
          <a:prstGeom prst="rect">
            <a:avLst/>
          </a:prstGeom>
          <a:noFill/>
        </p:spPr>
      </p:pic>
      <p:pic>
        <p:nvPicPr>
          <p:cNvPr id="35841" name="Imagem 10" descr="http://matematica.no.sapo.pt/deu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5286388"/>
            <a:ext cx="495300" cy="504825"/>
          </a:xfrm>
          <a:prstGeom prst="rect">
            <a:avLst/>
          </a:prstGeom>
          <a:noFill/>
        </p:spPr>
      </p:pic>
      <p:sp>
        <p:nvSpPr>
          <p:cNvPr id="16" name="CaixaDeTexto 15"/>
          <p:cNvSpPr txBox="1"/>
          <p:nvPr/>
        </p:nvSpPr>
        <p:spPr>
          <a:xfrm>
            <a:off x="1071538" y="500042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Uma flor de lótus valia </a:t>
            </a:r>
            <a:r>
              <a:rPr lang="pt-PT" b="1" dirty="0" smtClean="0">
                <a:latin typeface="Century Gothic" pitchFamily="34" charset="0"/>
              </a:rPr>
              <a:t>1.000</a:t>
            </a:r>
            <a:r>
              <a:rPr lang="pt-PT" dirty="0" smtClean="0">
                <a:latin typeface="Century Gothic" pitchFamily="34" charset="0"/>
              </a:rPr>
              <a:t>:  </a:t>
            </a:r>
            <a:br>
              <a:rPr lang="pt-PT" dirty="0" smtClean="0">
                <a:latin typeface="Century Gothic" pitchFamily="34" charset="0"/>
              </a:rPr>
            </a:br>
            <a:endParaRPr lang="pt-PT" dirty="0" smtClean="0">
              <a:latin typeface="Century Gothic" pitchFamily="34" charset="0"/>
            </a:endParaRPr>
          </a:p>
          <a:p>
            <a:endParaRPr lang="pt-PT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142976" y="1714488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Um dedo dobrado valia </a:t>
            </a:r>
            <a:r>
              <a:rPr lang="pt-PT" b="1" dirty="0" smtClean="0">
                <a:latin typeface="Century Gothic" pitchFamily="34" charset="0"/>
              </a:rPr>
              <a:t>10.000</a:t>
            </a:r>
            <a:r>
              <a:rPr lang="pt-PT" dirty="0" smtClean="0">
                <a:latin typeface="Century Gothic" pitchFamily="34" charset="0"/>
              </a:rPr>
              <a:t>:  </a:t>
            </a:r>
            <a:br>
              <a:rPr lang="pt-PT" dirty="0" smtClean="0">
                <a:latin typeface="Century Gothic" pitchFamily="34" charset="0"/>
              </a:rPr>
            </a:br>
            <a:endParaRPr lang="pt-PT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1071538" y="2857496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Com um girino os egípcios representavam </a:t>
            </a:r>
            <a:r>
              <a:rPr lang="pt-PT" b="1" dirty="0" smtClean="0">
                <a:latin typeface="Century Gothic" pitchFamily="34" charset="0"/>
              </a:rPr>
              <a:t>100.000</a:t>
            </a:r>
            <a:r>
              <a:rPr lang="pt-PT" dirty="0" smtClean="0">
                <a:latin typeface="Century Gothic" pitchFamily="34" charset="0"/>
              </a:rPr>
              <a:t> unidades:  </a:t>
            </a:r>
            <a:br>
              <a:rPr lang="pt-PT" dirty="0" smtClean="0">
                <a:latin typeface="Century Gothic" pitchFamily="34" charset="0"/>
              </a:rPr>
            </a:br>
            <a:endParaRPr lang="pt-PT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1071538" y="4643446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Uma figura ajoelhada, talvez representando um deus, valia </a:t>
            </a:r>
            <a:r>
              <a:rPr lang="pt-PT" b="1" dirty="0" smtClean="0">
                <a:latin typeface="Century Gothic" pitchFamily="34" charset="0"/>
              </a:rPr>
              <a:t>1.000.000</a:t>
            </a:r>
            <a:r>
              <a:rPr lang="pt-PT" dirty="0" smtClean="0">
                <a:latin typeface="Century Gothic" pitchFamily="34" charset="0"/>
              </a:rPr>
              <a:t>:</a:t>
            </a:r>
            <a:endParaRPr lang="pt-PT" dirty="0"/>
          </a:p>
        </p:txBody>
      </p:sp>
      <p:sp>
        <p:nvSpPr>
          <p:cNvPr id="20" name="Botão de acção: retroceder ou anterior 19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Botão de acção: avançar ou seguinte 20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285728"/>
            <a:ext cx="7858180" cy="960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Todos os outros números eram escritos combinando os </a:t>
            </a:r>
            <a:r>
              <a:rPr lang="pt-PT" sz="2000" dirty="0" err="1" smtClean="0">
                <a:latin typeface="Century Gothic" pitchFamily="34" charset="0"/>
              </a:rPr>
              <a:t>números-chave</a:t>
            </a:r>
            <a:r>
              <a:rPr lang="pt-PT" sz="2000" dirty="0" smtClean="0">
                <a:latin typeface="Century Gothic" pitchFamily="34" charset="0"/>
              </a:rPr>
              <a:t>. </a:t>
            </a:r>
            <a:r>
              <a:rPr lang="pt-PT" sz="2000" dirty="0" smtClean="0"/>
              <a:t> </a:t>
            </a:r>
          </a:p>
        </p:txBody>
      </p:sp>
      <p:pic>
        <p:nvPicPr>
          <p:cNvPr id="3" name="Imagem 2" descr="http://matematica.no.sapo.pt/esc_cha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071810"/>
            <a:ext cx="275082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1071538" y="1428736"/>
            <a:ext cx="7929618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Ao escrever os números, os egípcios não se preocupavam com a ordem dos símbolos. 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7" name="Botão de acção: retroceder ou anterior 6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Botão de acção: início 8">
            <a:hlinkClick r:id="rId3" action="ppaction://hlinksldjump" highlightClick="1"/>
          </p:cNvPr>
          <p:cNvSpPr/>
          <p:nvPr/>
        </p:nvSpPr>
        <p:spPr>
          <a:xfrm>
            <a:off x="8286776" y="6143644"/>
            <a:ext cx="500066" cy="428628"/>
          </a:xfrm>
          <a:prstGeom prst="actionButtonBeginning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1214414" y="428604"/>
            <a:ext cx="521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>
                <a:latin typeface="Century Gothic" pitchFamily="34" charset="0"/>
              </a:rPr>
              <a:t>Nos primeiros tempos da humanidade, para contar eram </a:t>
            </a:r>
            <a:r>
              <a:rPr lang="pt-PT" sz="2000" dirty="0" smtClean="0">
                <a:latin typeface="Century Gothic" pitchFamily="34" charset="0"/>
              </a:rPr>
              <a:t>utilizados: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1357290" y="1357298"/>
            <a:ext cx="335758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/>
              <a:t> </a:t>
            </a:r>
            <a:r>
              <a:rPr lang="pt-PT" sz="2000" dirty="0" smtClean="0">
                <a:latin typeface="Century Gothic" pitchFamily="34" charset="0"/>
              </a:rPr>
              <a:t> os </a:t>
            </a:r>
            <a:r>
              <a:rPr lang="pt-PT" sz="2000" b="1" dirty="0" smtClean="0">
                <a:latin typeface="Century Gothic" pitchFamily="34" charset="0"/>
              </a:rPr>
              <a:t>dedos</a:t>
            </a:r>
            <a:r>
              <a:rPr lang="pt-PT" sz="2000" dirty="0" smtClean="0">
                <a:latin typeface="Century Gothic" pitchFamily="34" charset="0"/>
              </a:rPr>
              <a:t>, </a:t>
            </a:r>
          </a:p>
          <a:p>
            <a:pPr>
              <a:buFont typeface="Arial" pitchFamily="34" charset="0"/>
              <a:buChar char="•"/>
            </a:pPr>
            <a:endParaRPr lang="pt-PT" dirty="0"/>
          </a:p>
        </p:txBody>
      </p:sp>
      <p:sp>
        <p:nvSpPr>
          <p:cNvPr id="10" name="CaixaDeTexto 9"/>
          <p:cNvSpPr txBox="1"/>
          <p:nvPr/>
        </p:nvSpPr>
        <p:spPr>
          <a:xfrm>
            <a:off x="1285852" y="1928802"/>
            <a:ext cx="200026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as </a:t>
            </a:r>
            <a:r>
              <a:rPr lang="pt-PT" sz="2000" b="1" dirty="0" smtClean="0">
                <a:latin typeface="Century Gothic" pitchFamily="34" charset="0"/>
              </a:rPr>
              <a:t>pedras</a:t>
            </a:r>
            <a:r>
              <a:rPr lang="pt-PT" sz="2000" dirty="0" smtClean="0">
                <a:latin typeface="Century Gothic" pitchFamily="34" charset="0"/>
              </a:rPr>
              <a:t>, </a:t>
            </a:r>
          </a:p>
          <a:p>
            <a:endParaRPr lang="pt-PT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214414" y="3286124"/>
            <a:ext cx="321471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os </a:t>
            </a:r>
            <a:r>
              <a:rPr lang="pt-PT" sz="2000" b="1" dirty="0" smtClean="0">
                <a:latin typeface="Century Gothic" pitchFamily="34" charset="0"/>
              </a:rPr>
              <a:t>nós</a:t>
            </a:r>
            <a:r>
              <a:rPr lang="pt-PT" sz="2000" dirty="0" smtClean="0">
                <a:latin typeface="Century Gothic" pitchFamily="34" charset="0"/>
              </a:rPr>
              <a:t> de uma corda,</a:t>
            </a:r>
          </a:p>
          <a:p>
            <a:endParaRPr lang="pt-PT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1142976" y="5429264"/>
            <a:ext cx="35719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 </a:t>
            </a:r>
            <a:r>
              <a:rPr lang="pt-PT" sz="2000" b="1" dirty="0" smtClean="0">
                <a:latin typeface="Century Gothic" pitchFamily="34" charset="0"/>
              </a:rPr>
              <a:t>marcas</a:t>
            </a:r>
            <a:r>
              <a:rPr lang="pt-PT" sz="2000" dirty="0" smtClean="0">
                <a:latin typeface="Century Gothic" pitchFamily="34" charset="0"/>
              </a:rPr>
              <a:t> num osso/varas/paus/rochas...</a:t>
            </a:r>
          </a:p>
          <a:p>
            <a:endParaRPr lang="pt-PT" dirty="0"/>
          </a:p>
        </p:txBody>
      </p:sp>
      <p:pic>
        <p:nvPicPr>
          <p:cNvPr id="18" name="Imagem 17" descr="dedos e pedr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000108"/>
            <a:ext cx="1773022" cy="2157070"/>
          </a:xfrm>
          <a:prstGeom prst="rect">
            <a:avLst/>
          </a:prstGeo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5715016"/>
            <a:ext cx="20859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m 16" descr="cord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286124"/>
            <a:ext cx="2352675" cy="1943100"/>
          </a:xfrm>
          <a:prstGeom prst="rect">
            <a:avLst/>
          </a:prstGeom>
        </p:spPr>
      </p:pic>
      <p:pic>
        <p:nvPicPr>
          <p:cNvPr id="14" name="Imagem 13" descr="mocho.jpg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15272" y="357166"/>
            <a:ext cx="704850" cy="971550"/>
          </a:xfrm>
          <a:prstGeom prst="rect">
            <a:avLst/>
          </a:prstGeom>
        </p:spPr>
      </p:pic>
      <p:sp>
        <p:nvSpPr>
          <p:cNvPr id="13" name="Botão de acção: retroceder ou anterior 12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Botão de acção: avançar ou seguinte 14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0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A necessidade de criação de números irracionais surgiu no tempo de Pitágoras.</a:t>
            </a:r>
          </a:p>
          <a:p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1071538" y="1071546"/>
            <a:ext cx="764386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Os pitagóricos descobriram que existia um segmento de </a:t>
            </a:r>
            <a:r>
              <a:rPr lang="pt-PT" dirty="0" err="1" smtClean="0">
                <a:latin typeface="Century Gothic" pitchFamily="34" charset="0"/>
              </a:rPr>
              <a:t>reta</a:t>
            </a:r>
            <a:r>
              <a:rPr lang="pt-PT" dirty="0" smtClean="0">
                <a:latin typeface="Century Gothic" pitchFamily="34" charset="0"/>
              </a:rPr>
              <a:t> e que não existia nenhum número que representasse o seu comprimento.</a:t>
            </a:r>
          </a:p>
          <a:p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071538" y="2500306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 O segmento de </a:t>
            </a:r>
            <a:r>
              <a:rPr lang="pt-PT" dirty="0" err="1" smtClean="0">
                <a:latin typeface="Century Gothic" pitchFamily="34" charset="0"/>
              </a:rPr>
              <a:t>reta</a:t>
            </a:r>
            <a:r>
              <a:rPr lang="pt-PT" dirty="0" smtClean="0">
                <a:latin typeface="Century Gothic" pitchFamily="34" charset="0"/>
              </a:rPr>
              <a:t> era a diagonal de um quadrado de lado unitário.</a:t>
            </a:r>
          </a:p>
          <a:p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1071538" y="4857760"/>
            <a:ext cx="764386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 Como eles só conheciam os números inteiros e os números fraccionários, não conseguiam representar com estes números o comprimento da referida diagonal.</a:t>
            </a:r>
          </a:p>
          <a:p>
            <a:endParaRPr lang="pt-PT" dirty="0"/>
          </a:p>
        </p:txBody>
      </p:sp>
      <p:sp>
        <p:nvSpPr>
          <p:cNvPr id="7" name="Botão de acção: retroceder ou anterior 6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Botão de acção: avançar ou seguinte 7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334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143248"/>
            <a:ext cx="156368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33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214414" y="500043"/>
            <a:ext cx="7500990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000" b="1" dirty="0" smtClean="0">
                <a:latin typeface="Century Gothic" pitchFamily="34" charset="0"/>
              </a:rPr>
              <a:t>Os incomensuráveis ou irracionais</a:t>
            </a:r>
            <a:r>
              <a:rPr lang="pt-PT" dirty="0" smtClean="0">
                <a:latin typeface="Century Gothic" pitchFamily="34" charset="0"/>
              </a:rPr>
              <a:t/>
            </a:r>
            <a:br>
              <a:rPr lang="pt-PT" dirty="0" smtClean="0">
                <a:latin typeface="Century Gothic" pitchFamily="34" charset="0"/>
              </a:rPr>
            </a:br>
            <a:r>
              <a:rPr lang="pt-PT" dirty="0" smtClean="0">
                <a:latin typeface="Century Gothic" pitchFamily="34" charset="0"/>
              </a:rPr>
              <a:t/>
            </a:r>
            <a:br>
              <a:rPr lang="pt-PT" dirty="0" smtClean="0">
                <a:latin typeface="Century Gothic" pitchFamily="34" charset="0"/>
              </a:rPr>
            </a:br>
            <a:r>
              <a:rPr lang="pt-PT" b="1" dirty="0" smtClean="0"/>
              <a:t/>
            </a:r>
            <a:br>
              <a:rPr lang="pt-PT" b="1" dirty="0" smtClean="0"/>
            </a:br>
            <a:endParaRPr lang="pt-PT" dirty="0" smtClean="0"/>
          </a:p>
          <a:p>
            <a:endParaRPr lang="pt-PT" dirty="0"/>
          </a:p>
        </p:txBody>
      </p:sp>
      <p:sp>
        <p:nvSpPr>
          <p:cNvPr id="4" name="Botão de acção: retroceder ou anterior 3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Botão de acção: avançar ou seguinte 4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CaixaDeTexto 5"/>
          <p:cNvSpPr txBox="1"/>
          <p:nvPr/>
        </p:nvSpPr>
        <p:spPr>
          <a:xfrm>
            <a:off x="1214414" y="1428736"/>
            <a:ext cx="7358114" cy="2345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As grandezas geométricas que não correspondiam a qualquer número conhecido no tempo dos Gregos foram chamadas incomensuráveis. Uma das mais célebres é a diagonal do quadrado de lado 1, que hoje representamos por... (raiz quadrada de 2). </a:t>
            </a:r>
            <a:endParaRPr lang="pt-PT" sz="2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1214414" y="4000504"/>
            <a:ext cx="757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Existem várias maneiras de demonstrar a impossibilidade de exprimir essa medida usando um número inteiro ou fraccionário. </a:t>
            </a:r>
            <a:endParaRPr lang="pt-PT" sz="20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1214414" y="5643578"/>
            <a:ext cx="7715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A mais simples de todas baseia-se no teorema de Pitágoras.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71538" y="0"/>
            <a:ext cx="785818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Um outro comprimento de representação geométrica simples e ao qual </a:t>
            </a:r>
            <a:r>
              <a:rPr lang="pt-PT" sz="2000" b="1" dirty="0" smtClean="0">
                <a:latin typeface="Century Gothic" pitchFamily="34" charset="0"/>
              </a:rPr>
              <a:t>não corresponde nenhum número da matemática grega </a:t>
            </a:r>
            <a:r>
              <a:rPr lang="pt-PT" sz="2000" dirty="0" smtClean="0">
                <a:latin typeface="Century Gothic" pitchFamily="34" charset="0"/>
              </a:rPr>
              <a:t>é o </a:t>
            </a:r>
            <a:r>
              <a:rPr lang="pt-PT" sz="2000" b="1" dirty="0" smtClean="0">
                <a:latin typeface="Century Gothic" pitchFamily="34" charset="0"/>
              </a:rPr>
              <a:t>perímetro da circunferência </a:t>
            </a:r>
            <a:r>
              <a:rPr lang="pt-PT" sz="2000" dirty="0" smtClean="0">
                <a:latin typeface="Century Gothic" pitchFamily="34" charset="0"/>
              </a:rPr>
              <a:t>(com </a:t>
            </a:r>
            <a:r>
              <a:rPr lang="pt-PT" sz="2000" b="1" dirty="0" smtClean="0">
                <a:latin typeface="Century Gothic" pitchFamily="34" charset="0"/>
              </a:rPr>
              <a:t>diâmetro</a:t>
            </a:r>
            <a:r>
              <a:rPr lang="pt-PT" sz="2000" dirty="0" smtClean="0">
                <a:latin typeface="Century Gothic" pitchFamily="34" charset="0"/>
              </a:rPr>
              <a:t> igual a </a:t>
            </a:r>
            <a:r>
              <a:rPr lang="pt-PT" sz="2000" b="1" dirty="0" smtClean="0">
                <a:latin typeface="Century Gothic" pitchFamily="34" charset="0"/>
              </a:rPr>
              <a:t>1</a:t>
            </a:r>
            <a:r>
              <a:rPr lang="pt-PT" sz="2000" dirty="0" smtClean="0">
                <a:latin typeface="Century Gothic" pitchFamily="34" charset="0"/>
              </a:rPr>
              <a:t> ou a outro valor inteiro). </a:t>
            </a:r>
            <a:r>
              <a:rPr lang="pt-PT" b="1" dirty="0" smtClean="0"/>
              <a:t/>
            </a:r>
            <a:br>
              <a:rPr lang="pt-PT" b="1" dirty="0" smtClean="0"/>
            </a:br>
            <a:endParaRPr lang="pt-PT" dirty="0" smtClean="0"/>
          </a:p>
          <a:p>
            <a:endParaRPr lang="pt-PT" dirty="0"/>
          </a:p>
        </p:txBody>
      </p:sp>
      <p:sp>
        <p:nvSpPr>
          <p:cNvPr id="4" name="Botão de acção: retroceder ou anterior 3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CaixaDeTexto 5"/>
          <p:cNvSpPr txBox="1"/>
          <p:nvPr/>
        </p:nvSpPr>
        <p:spPr>
          <a:xfrm>
            <a:off x="1071538" y="2000240"/>
            <a:ext cx="76438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O valor desse perímetro é actualmente representado por </a:t>
            </a:r>
            <a:r>
              <a:rPr lang="pt-PT" sz="2000" b="1" dirty="0" err="1" smtClean="0">
                <a:latin typeface="Century Gothic" pitchFamily="34" charset="0"/>
              </a:rPr>
              <a:t>pi</a:t>
            </a:r>
            <a:r>
              <a:rPr lang="pt-PT" sz="2000" dirty="0" smtClean="0">
                <a:latin typeface="Century Gothic" pitchFamily="34" charset="0"/>
              </a:rPr>
              <a:t>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071538" y="2857496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Estas duas medidas, a da </a:t>
            </a:r>
            <a:r>
              <a:rPr lang="pt-PT" sz="2000" b="1" dirty="0" smtClean="0">
                <a:latin typeface="Century Gothic" pitchFamily="34" charset="0"/>
              </a:rPr>
              <a:t>diagonal do quadrado de lado 1 </a:t>
            </a:r>
            <a:r>
              <a:rPr lang="pt-PT" sz="2000" dirty="0" smtClean="0">
                <a:latin typeface="Century Gothic" pitchFamily="34" charset="0"/>
              </a:rPr>
              <a:t>e a do </a:t>
            </a:r>
            <a:r>
              <a:rPr lang="pt-PT" sz="2000" b="1" dirty="0" smtClean="0">
                <a:latin typeface="Century Gothic" pitchFamily="34" charset="0"/>
              </a:rPr>
              <a:t>perímetro da circunferência de diâmetro 1 </a:t>
            </a:r>
            <a:r>
              <a:rPr lang="pt-PT" sz="2000" dirty="0" smtClean="0">
                <a:latin typeface="Century Gothic" pitchFamily="34" charset="0"/>
              </a:rPr>
              <a:t>têm valores </a:t>
            </a:r>
            <a:r>
              <a:rPr lang="pt-PT" sz="2000" b="1" dirty="0" smtClean="0">
                <a:latin typeface="Century Gothic" pitchFamily="34" charset="0"/>
              </a:rPr>
              <a:t>irracionais</a:t>
            </a:r>
            <a:r>
              <a:rPr lang="pt-PT" sz="2000" dirty="0" smtClean="0">
                <a:latin typeface="Century Gothic" pitchFamily="34" charset="0"/>
              </a:rPr>
              <a:t>. </a:t>
            </a:r>
            <a:endParaRPr lang="pt-PT" sz="2000" dirty="0" smtClean="0"/>
          </a:p>
          <a:p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1071538" y="4643446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 </a:t>
            </a:r>
            <a:r>
              <a:rPr lang="pt-PT" sz="2000" b="1" dirty="0" smtClean="0">
                <a:latin typeface="Century Gothic" pitchFamily="34" charset="0"/>
              </a:rPr>
              <a:t>definição</a:t>
            </a:r>
            <a:r>
              <a:rPr lang="pt-PT" sz="2000" dirty="0" smtClean="0">
                <a:latin typeface="Century Gothic" pitchFamily="34" charset="0"/>
              </a:rPr>
              <a:t> rigorosa de </a:t>
            </a:r>
            <a:r>
              <a:rPr lang="pt-PT" sz="2000" b="1" dirty="0" smtClean="0">
                <a:latin typeface="Century Gothic" pitchFamily="34" charset="0"/>
              </a:rPr>
              <a:t>número irracional </a:t>
            </a:r>
            <a:r>
              <a:rPr lang="pt-PT" sz="2000" dirty="0" smtClean="0">
                <a:latin typeface="Century Gothic" pitchFamily="34" charset="0"/>
              </a:rPr>
              <a:t>foi dada só no </a:t>
            </a:r>
            <a:r>
              <a:rPr lang="pt-PT" sz="2000" b="1" dirty="0" smtClean="0">
                <a:latin typeface="Century Gothic" pitchFamily="34" charset="0"/>
              </a:rPr>
              <a:t>século XIX</a:t>
            </a:r>
            <a:r>
              <a:rPr lang="pt-PT" sz="2000" dirty="0" smtClean="0">
                <a:latin typeface="Century Gothic" pitchFamily="34" charset="0"/>
              </a:rPr>
              <a:t>.</a:t>
            </a:r>
            <a:endParaRPr lang="pt-PT" sz="2000" dirty="0"/>
          </a:p>
        </p:txBody>
      </p:sp>
      <p:sp>
        <p:nvSpPr>
          <p:cNvPr id="9" name="Botão de acção: início 8">
            <a:hlinkClick r:id="rId2" action="ppaction://hlinksldjump" highlightClick="1"/>
          </p:cNvPr>
          <p:cNvSpPr/>
          <p:nvPr/>
        </p:nvSpPr>
        <p:spPr>
          <a:xfrm>
            <a:off x="8215338" y="5929330"/>
            <a:ext cx="500066" cy="428628"/>
          </a:xfrm>
          <a:prstGeom prst="actionButtonBeginning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/>
          <p:cNvGrpSpPr/>
          <p:nvPr/>
        </p:nvGrpSpPr>
        <p:grpSpPr>
          <a:xfrm>
            <a:off x="1142976" y="285728"/>
            <a:ext cx="7643866" cy="1754326"/>
            <a:chOff x="1142976" y="285728"/>
            <a:chExt cx="7643866" cy="1754326"/>
          </a:xfrm>
        </p:grpSpPr>
        <p:sp>
          <p:nvSpPr>
            <p:cNvPr id="2" name="CaixaDeTexto 1"/>
            <p:cNvSpPr txBox="1"/>
            <p:nvPr/>
          </p:nvSpPr>
          <p:spPr>
            <a:xfrm>
              <a:off x="1142976" y="285728"/>
              <a:ext cx="764386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dirty="0" smtClean="0">
                  <a:latin typeface="Century Gothic" pitchFamily="34" charset="0"/>
                </a:rPr>
                <a:t>O </a:t>
              </a:r>
              <a:r>
                <a:rPr lang="pt-PT" b="1" dirty="0" smtClean="0">
                  <a:latin typeface="Century Gothic" pitchFamily="34" charset="0"/>
                </a:rPr>
                <a:t>número </a:t>
              </a:r>
              <a:r>
                <a:rPr lang="pt-PT" b="1" dirty="0" err="1" smtClean="0">
                  <a:latin typeface="Century Gothic" pitchFamily="34" charset="0"/>
                </a:rPr>
                <a:t>pi</a:t>
              </a:r>
              <a:r>
                <a:rPr lang="pt-PT" b="1" dirty="0" smtClean="0">
                  <a:latin typeface="Century Gothic" pitchFamily="34" charset="0"/>
                </a:rPr>
                <a:t> </a:t>
              </a:r>
              <a:r>
                <a:rPr lang="pt-PT" dirty="0" smtClean="0">
                  <a:latin typeface="Century Gothic" pitchFamily="34" charset="0"/>
                </a:rPr>
                <a:t>é um </a:t>
              </a:r>
              <a:r>
                <a:rPr lang="pt-PT" b="1" dirty="0" smtClean="0">
                  <a:latin typeface="Century Gothic" pitchFamily="34" charset="0"/>
                </a:rPr>
                <a:t>número irracional </a:t>
              </a:r>
              <a:r>
                <a:rPr lang="pt-PT" dirty="0" smtClean="0">
                  <a:latin typeface="Century Gothic" pitchFamily="34" charset="0"/>
                </a:rPr>
                <a:t>e representa a </a:t>
              </a:r>
              <a:r>
                <a:rPr lang="pt-PT" b="1" dirty="0" smtClean="0">
                  <a:latin typeface="Century Gothic" pitchFamily="34" charset="0"/>
                </a:rPr>
                <a:t>razão</a:t>
              </a:r>
              <a:r>
                <a:rPr lang="pt-PT" dirty="0" smtClean="0">
                  <a:latin typeface="Century Gothic" pitchFamily="34" charset="0"/>
                </a:rPr>
                <a:t> entre o </a:t>
              </a:r>
              <a:r>
                <a:rPr lang="pt-PT" b="1" dirty="0" smtClean="0">
                  <a:latin typeface="Century Gothic" pitchFamily="34" charset="0"/>
                </a:rPr>
                <a:t>perímetro</a:t>
              </a:r>
              <a:r>
                <a:rPr lang="pt-PT" dirty="0" smtClean="0">
                  <a:latin typeface="Century Gothic" pitchFamily="34" charset="0"/>
                </a:rPr>
                <a:t> e o </a:t>
              </a:r>
              <a:r>
                <a:rPr lang="pt-PT" b="1" dirty="0" smtClean="0">
                  <a:latin typeface="Century Gothic" pitchFamily="34" charset="0"/>
                </a:rPr>
                <a:t>diâmetro</a:t>
              </a:r>
              <a:r>
                <a:rPr lang="pt-PT" dirty="0" smtClean="0">
                  <a:latin typeface="Century Gothic" pitchFamily="34" charset="0"/>
                </a:rPr>
                <a:t> de qualquer </a:t>
              </a:r>
              <a:r>
                <a:rPr lang="pt-PT" b="1" dirty="0" smtClean="0">
                  <a:latin typeface="Century Gothic" pitchFamily="34" charset="0"/>
                </a:rPr>
                <a:t>círculo</a:t>
              </a:r>
              <a:r>
                <a:rPr lang="pt-PT" dirty="0" smtClean="0">
                  <a:latin typeface="Century Gothic" pitchFamily="34" charset="0"/>
                </a:rPr>
                <a:t>. Em seguida dá-se um valor aproximado de</a:t>
              </a:r>
            </a:p>
            <a:p>
              <a:pPr>
                <a:lnSpc>
                  <a:spcPct val="150000"/>
                </a:lnSpc>
              </a:pPr>
              <a:r>
                <a:rPr lang="pt-PT" dirty="0" smtClean="0">
                  <a:latin typeface="Century Gothic" pitchFamily="34" charset="0"/>
                </a:rPr>
                <a:t>Com as primeiras 50 casas decimais. </a:t>
              </a:r>
              <a:endParaRPr lang="pt-PT" dirty="0">
                <a:latin typeface="Century Gothic" pitchFamily="34" charset="0"/>
              </a:endParaRPr>
            </a:p>
          </p:txBody>
        </p:sp>
        <p:graphicFrame>
          <p:nvGraphicFramePr>
            <p:cNvPr id="3" name="Objecto 2"/>
            <p:cNvGraphicFramePr>
              <a:graphicFrameLocks noChangeAspect="1"/>
            </p:cNvGraphicFramePr>
            <p:nvPr/>
          </p:nvGraphicFramePr>
          <p:xfrm>
            <a:off x="3643306" y="1214422"/>
            <a:ext cx="427040" cy="2841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50" name="Equação" r:id="rId3" imgW="139680" imgH="139680" progId="Equation.3">
                    <p:embed/>
                  </p:oleObj>
                </mc:Choice>
                <mc:Fallback>
                  <p:oleObj name="Equação" r:id="rId3" imgW="139680" imgH="1396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3306" y="1214422"/>
                          <a:ext cx="427040" cy="2841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1088877" y="2285992"/>
          <a:ext cx="8055123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1" name="Equação" r:id="rId5" imgW="4533840" imgH="228600" progId="Equation.3">
                  <p:embed/>
                </p:oleObj>
              </mc:Choice>
              <mc:Fallback>
                <p:oleObj name="Equação" r:id="rId5" imgW="453384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8877" y="2285992"/>
                        <a:ext cx="8055123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1785918" y="0"/>
            <a:ext cx="4572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latin typeface="Century Gothic" pitchFamily="34" charset="0"/>
              </a:rPr>
              <a:t>Tarefa 3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8" name="Botão de acção: retroceder ou anterior 7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Botão de acção: avançar ou seguinte 9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12" name="Grupo 11"/>
          <p:cNvGrpSpPr/>
          <p:nvPr/>
        </p:nvGrpSpPr>
        <p:grpSpPr>
          <a:xfrm>
            <a:off x="1142976" y="3286124"/>
            <a:ext cx="7358114" cy="1754326"/>
            <a:chOff x="1142976" y="3286124"/>
            <a:chExt cx="7358114" cy="1754326"/>
          </a:xfrm>
        </p:grpSpPr>
        <p:sp>
          <p:nvSpPr>
            <p:cNvPr id="5" name="CaixaDeTexto 4"/>
            <p:cNvSpPr txBox="1"/>
            <p:nvPr/>
          </p:nvSpPr>
          <p:spPr>
            <a:xfrm>
              <a:off x="1142976" y="3286124"/>
              <a:ext cx="735811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pt-PT" dirty="0" smtClean="0">
                  <a:latin typeface="Century Gothic" pitchFamily="34" charset="0"/>
                </a:rPr>
                <a:t>O número     é um número com história. Utiliza-se, por exemplo, quando se quer </a:t>
              </a:r>
              <a:r>
                <a:rPr lang="pt-PT" b="1" dirty="0" smtClean="0">
                  <a:latin typeface="Century Gothic" pitchFamily="34" charset="0"/>
                </a:rPr>
                <a:t>determinar a área </a:t>
              </a:r>
              <a:r>
                <a:rPr lang="pt-PT" dirty="0" smtClean="0">
                  <a:latin typeface="Century Gothic" pitchFamily="34" charset="0"/>
                </a:rPr>
                <a:t>ou o </a:t>
              </a:r>
              <a:r>
                <a:rPr lang="pt-PT" b="1" dirty="0" smtClean="0">
                  <a:latin typeface="Century Gothic" pitchFamily="34" charset="0"/>
                </a:rPr>
                <a:t>perímetro de um círculo</a:t>
              </a:r>
              <a:r>
                <a:rPr lang="pt-PT" dirty="0" smtClean="0">
                  <a:latin typeface="Century Gothic" pitchFamily="34" charset="0"/>
                </a:rPr>
                <a:t>. Ao longo dos tempos foram utilizadas diferentes </a:t>
              </a:r>
              <a:r>
                <a:rPr lang="pt-PT" b="1" dirty="0" smtClean="0">
                  <a:latin typeface="Century Gothic" pitchFamily="34" charset="0"/>
                </a:rPr>
                <a:t>aproximações para o valor de      .</a:t>
              </a:r>
              <a:endParaRPr lang="pt-PT" dirty="0">
                <a:latin typeface="Century Gothic" pitchFamily="34" charset="0"/>
              </a:endParaRPr>
            </a:p>
          </p:txBody>
        </p:sp>
        <p:graphicFrame>
          <p:nvGraphicFramePr>
            <p:cNvPr id="65540" name="Object 4"/>
            <p:cNvGraphicFramePr>
              <a:graphicFrameLocks noChangeAspect="1"/>
            </p:cNvGraphicFramePr>
            <p:nvPr/>
          </p:nvGraphicFramePr>
          <p:xfrm>
            <a:off x="2359013" y="3429000"/>
            <a:ext cx="427037" cy="284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52" name="Equação" r:id="rId7" imgW="139680" imgH="139680" progId="Equation.3">
                    <p:embed/>
                  </p:oleObj>
                </mc:Choice>
                <mc:Fallback>
                  <p:oleObj name="Equação" r:id="rId7" imgW="139680" imgH="1396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9013" y="3429000"/>
                          <a:ext cx="427037" cy="2841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541" name="Object 5"/>
            <p:cNvGraphicFramePr>
              <a:graphicFrameLocks noChangeAspect="1"/>
            </p:cNvGraphicFramePr>
            <p:nvPr/>
          </p:nvGraphicFramePr>
          <p:xfrm>
            <a:off x="4645029" y="4643446"/>
            <a:ext cx="427037" cy="284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53" name="Equação" r:id="rId8" imgW="139680" imgH="139680" progId="Equation.3">
                    <p:embed/>
                  </p:oleObj>
                </mc:Choice>
                <mc:Fallback>
                  <p:oleObj name="Equação" r:id="rId8" imgW="139680" imgH="1396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5029" y="4643446"/>
                          <a:ext cx="427037" cy="2841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00100" y="0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1.Na tabela estão indicados alguns desses valores.</a:t>
            </a:r>
          </a:p>
          <a:p>
            <a:endParaRPr lang="pt-PT" dirty="0">
              <a:latin typeface="Century Gothic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71538" y="5286388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1.1.Qual das </a:t>
            </a:r>
            <a:r>
              <a:rPr lang="pt-PT" b="1" dirty="0" smtClean="0">
                <a:latin typeface="Century Gothic" pitchFamily="34" charset="0"/>
              </a:rPr>
              <a:t>aproximações da tabela </a:t>
            </a:r>
            <a:r>
              <a:rPr lang="pt-PT" dirty="0" smtClean="0">
                <a:latin typeface="Century Gothic" pitchFamily="34" charset="0"/>
              </a:rPr>
              <a:t>se </a:t>
            </a:r>
            <a:r>
              <a:rPr lang="pt-PT" b="1" dirty="0" smtClean="0">
                <a:latin typeface="Century Gothic" pitchFamily="34" charset="0"/>
              </a:rPr>
              <a:t>aproxima </a:t>
            </a:r>
            <a:r>
              <a:rPr lang="pt-PT" dirty="0" smtClean="0">
                <a:latin typeface="Century Gothic" pitchFamily="34" charset="0"/>
              </a:rPr>
              <a:t>mais do valor </a:t>
            </a:r>
            <a:r>
              <a:rPr lang="pt-PT" b="1" dirty="0" smtClean="0">
                <a:latin typeface="Century Gothic" pitchFamily="34" charset="0"/>
              </a:rPr>
              <a:t>de </a:t>
            </a:r>
            <a:r>
              <a:rPr lang="pt-PT" b="1" dirty="0" err="1" smtClean="0">
                <a:latin typeface="Century Gothic" pitchFamily="34" charset="0"/>
              </a:rPr>
              <a:t>pi</a:t>
            </a:r>
            <a:r>
              <a:rPr lang="pt-PT" dirty="0" smtClean="0">
                <a:latin typeface="Century Gothic" pitchFamily="34" charset="0"/>
              </a:rPr>
              <a:t>?</a:t>
            </a:r>
          </a:p>
          <a:p>
            <a:endParaRPr lang="pt-PT" dirty="0"/>
          </a:p>
        </p:txBody>
      </p:sp>
      <p:pic>
        <p:nvPicPr>
          <p:cNvPr id="244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57166"/>
            <a:ext cx="8619908" cy="497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ângulo 4"/>
          <p:cNvSpPr/>
          <p:nvPr/>
        </p:nvSpPr>
        <p:spPr>
          <a:xfrm>
            <a:off x="1071538" y="6286520"/>
            <a:ext cx="3113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1.2. E qual se </a:t>
            </a:r>
            <a:r>
              <a:rPr lang="pt-PT" b="1" dirty="0" smtClean="0">
                <a:latin typeface="Century Gothic" pitchFamily="34" charset="0"/>
              </a:rPr>
              <a:t>afasta</a:t>
            </a:r>
            <a:r>
              <a:rPr lang="pt-PT" dirty="0" smtClean="0">
                <a:latin typeface="Century Gothic" pitchFamily="34" charset="0"/>
              </a:rPr>
              <a:t> mais?</a:t>
            </a:r>
          </a:p>
        </p:txBody>
      </p:sp>
      <p:sp>
        <p:nvSpPr>
          <p:cNvPr id="6" name="Rectângulo 5"/>
          <p:cNvSpPr/>
          <p:nvPr/>
        </p:nvSpPr>
        <p:spPr>
          <a:xfrm>
            <a:off x="1000100" y="5857892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Resolução:</a:t>
            </a:r>
          </a:p>
        </p:txBody>
      </p:sp>
      <p:sp>
        <p:nvSpPr>
          <p:cNvPr id="244739" name="Rectangle 3"/>
          <p:cNvSpPr>
            <a:spLocks noChangeArrowheads="1"/>
          </p:cNvSpPr>
          <p:nvPr/>
        </p:nvSpPr>
        <p:spPr bwMode="auto">
          <a:xfrm>
            <a:off x="0" y="485776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Adaptado (Professores das turmas piloto do 9º ano de escolaridade, 2011) </a:t>
            </a: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643174" y="585789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latin typeface="Century Gothic" pitchFamily="34" charset="0"/>
              </a:rPr>
              <a:t>Tsu</a:t>
            </a:r>
            <a:r>
              <a:rPr lang="pt-PT" dirty="0" smtClean="0">
                <a:latin typeface="Century Gothic" pitchFamily="34" charset="0"/>
              </a:rPr>
              <a:t> </a:t>
            </a:r>
            <a:r>
              <a:rPr lang="pt-PT" dirty="0" err="1" smtClean="0">
                <a:latin typeface="Century Gothic" pitchFamily="34" charset="0"/>
              </a:rPr>
              <a:t>Chung</a:t>
            </a:r>
            <a:r>
              <a:rPr lang="pt-PT" dirty="0" smtClean="0">
                <a:latin typeface="Century Gothic" pitchFamily="34" charset="0"/>
              </a:rPr>
              <a:t> </a:t>
            </a:r>
            <a:r>
              <a:rPr lang="pt-PT" dirty="0" err="1" smtClean="0">
                <a:latin typeface="Century Gothic" pitchFamily="34" charset="0"/>
              </a:rPr>
              <a:t>Chih</a:t>
            </a:r>
            <a:endParaRPr lang="pt-PT" dirty="0">
              <a:latin typeface="Century Gothic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143372" y="648866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latin typeface="Century Gothic" pitchFamily="34" charset="0"/>
              </a:rPr>
              <a:t>Egito</a:t>
            </a:r>
            <a:r>
              <a:rPr lang="pt-PT" dirty="0" smtClean="0">
                <a:latin typeface="Century Gothic" pitchFamily="34" charset="0"/>
              </a:rPr>
              <a:t>, Papiro de </a:t>
            </a:r>
            <a:r>
              <a:rPr lang="pt-PT" dirty="0" err="1" smtClean="0">
                <a:latin typeface="Century Gothic" pitchFamily="34" charset="0"/>
              </a:rPr>
              <a:t>Ahmes</a:t>
            </a:r>
            <a:endParaRPr lang="pt-PT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1214414" y="-285776"/>
            <a:ext cx="750099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/>
              <a:t> </a:t>
            </a:r>
            <a:endParaRPr lang="pt-PT" dirty="0" smtClean="0">
              <a:latin typeface="Century Gothic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2. A avó da Joana vai colocar </a:t>
            </a:r>
            <a:r>
              <a:rPr lang="pt-PT" b="1" dirty="0" smtClean="0">
                <a:latin typeface="Century Gothic" pitchFamily="34" charset="0"/>
              </a:rPr>
              <a:t>renda</a:t>
            </a:r>
            <a:r>
              <a:rPr lang="pt-PT" dirty="0" smtClean="0">
                <a:latin typeface="Century Gothic" pitchFamily="34" charset="0"/>
              </a:rPr>
              <a:t> em </a:t>
            </a:r>
            <a:r>
              <a:rPr lang="pt-PT" b="1" dirty="0" smtClean="0">
                <a:latin typeface="Century Gothic" pitchFamily="34" charset="0"/>
              </a:rPr>
              <a:t>volta</a:t>
            </a:r>
            <a:r>
              <a:rPr lang="pt-PT" dirty="0" smtClean="0">
                <a:latin typeface="Century Gothic" pitchFamily="34" charset="0"/>
              </a:rPr>
              <a:t> da sua </a:t>
            </a:r>
            <a:r>
              <a:rPr lang="pt-PT" b="1" dirty="0" smtClean="0">
                <a:latin typeface="Century Gothic" pitchFamily="34" charset="0"/>
              </a:rPr>
              <a:t>toalha redonda</a:t>
            </a:r>
            <a:r>
              <a:rPr lang="pt-PT" dirty="0" smtClean="0">
                <a:latin typeface="Century Gothic" pitchFamily="34" charset="0"/>
              </a:rPr>
              <a:t>. A toalha tem </a:t>
            </a:r>
            <a:r>
              <a:rPr lang="pt-PT" b="1" dirty="0" smtClean="0">
                <a:latin typeface="Century Gothic" pitchFamily="34" charset="0"/>
              </a:rPr>
              <a:t>um metro </a:t>
            </a:r>
            <a:r>
              <a:rPr lang="pt-PT" dirty="0" smtClean="0">
                <a:latin typeface="Century Gothic" pitchFamily="34" charset="0"/>
              </a:rPr>
              <a:t>de </a:t>
            </a:r>
            <a:r>
              <a:rPr lang="pt-PT" b="1" dirty="0" smtClean="0">
                <a:latin typeface="Century Gothic" pitchFamily="34" charset="0"/>
              </a:rPr>
              <a:t>diâmetro</a:t>
            </a:r>
            <a:r>
              <a:rPr lang="pt-PT" dirty="0" smtClean="0">
                <a:latin typeface="Century Gothic" pitchFamily="34" charset="0"/>
              </a:rPr>
              <a:t>. A Joana para </a:t>
            </a:r>
            <a:r>
              <a:rPr lang="pt-PT" b="1" dirty="0" smtClean="0">
                <a:latin typeface="Century Gothic" pitchFamily="34" charset="0"/>
              </a:rPr>
              <a:t>saber</a:t>
            </a:r>
            <a:r>
              <a:rPr lang="pt-PT" dirty="0" smtClean="0">
                <a:latin typeface="Century Gothic" pitchFamily="34" charset="0"/>
              </a:rPr>
              <a:t> qual o </a:t>
            </a:r>
            <a:r>
              <a:rPr lang="pt-PT" b="1" dirty="0" smtClean="0">
                <a:latin typeface="Century Gothic" pitchFamily="34" charset="0"/>
              </a:rPr>
              <a:t>comprimento de renda </a:t>
            </a:r>
            <a:r>
              <a:rPr lang="pt-PT" dirty="0" smtClean="0">
                <a:latin typeface="Century Gothic" pitchFamily="34" charset="0"/>
              </a:rPr>
              <a:t>que a avó precisa de </a:t>
            </a:r>
            <a:r>
              <a:rPr lang="pt-PT" b="1" dirty="0" smtClean="0">
                <a:latin typeface="Century Gothic" pitchFamily="34" charset="0"/>
              </a:rPr>
              <a:t>comprar</a:t>
            </a:r>
            <a:r>
              <a:rPr lang="pt-PT" dirty="0" smtClean="0">
                <a:latin typeface="Century Gothic" pitchFamily="34" charset="0"/>
              </a:rPr>
              <a:t>, </a:t>
            </a:r>
            <a:r>
              <a:rPr lang="pt-PT" b="1" dirty="0" smtClean="0">
                <a:latin typeface="Century Gothic" pitchFamily="34" charset="0"/>
              </a:rPr>
              <a:t>calculou</a:t>
            </a:r>
            <a:r>
              <a:rPr lang="pt-PT" dirty="0" smtClean="0">
                <a:latin typeface="Century Gothic" pitchFamily="34" charset="0"/>
              </a:rPr>
              <a:t> o </a:t>
            </a:r>
            <a:r>
              <a:rPr lang="pt-PT" b="1" dirty="0" smtClean="0">
                <a:latin typeface="Century Gothic" pitchFamily="34" charset="0"/>
              </a:rPr>
              <a:t>perímetro</a:t>
            </a:r>
            <a:r>
              <a:rPr lang="pt-PT" dirty="0" smtClean="0">
                <a:latin typeface="Century Gothic" pitchFamily="34" charset="0"/>
              </a:rPr>
              <a:t> da toalha. Verifica que a Joana obteve para o comprimento da renda       . Quantos metros deve a Joana </a:t>
            </a:r>
            <a:r>
              <a:rPr lang="pt-PT" b="1" dirty="0" smtClean="0">
                <a:latin typeface="Century Gothic" pitchFamily="34" charset="0"/>
              </a:rPr>
              <a:t>comprar</a:t>
            </a:r>
            <a:r>
              <a:rPr lang="pt-PT" dirty="0" smtClean="0">
                <a:latin typeface="Century Gothic" pitchFamily="34" charset="0"/>
              </a:rPr>
              <a:t>?</a:t>
            </a:r>
          </a:p>
          <a:p>
            <a:endParaRPr lang="pt-PT" dirty="0"/>
          </a:p>
        </p:txBody>
      </p:sp>
      <p:sp>
        <p:nvSpPr>
          <p:cNvPr id="11" name="Rectângulo 10"/>
          <p:cNvSpPr/>
          <p:nvPr/>
        </p:nvSpPr>
        <p:spPr>
          <a:xfrm>
            <a:off x="1214414" y="3071810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Resolução: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071538" y="3500438"/>
            <a:ext cx="8072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A Joana calculou o </a:t>
            </a:r>
            <a:r>
              <a:rPr lang="pt-PT" b="1" dirty="0" smtClean="0">
                <a:latin typeface="Century Gothic" pitchFamily="34" charset="0"/>
              </a:rPr>
              <a:t>perímetro do círculo</a:t>
            </a:r>
            <a:r>
              <a:rPr lang="pt-PT" dirty="0" smtClean="0">
                <a:latin typeface="Century Gothic" pitchFamily="34" charset="0"/>
              </a:rPr>
              <a:t> utilizando a seguinte fórmula:</a:t>
            </a:r>
          </a:p>
          <a:p>
            <a:endParaRPr lang="pt-PT" dirty="0"/>
          </a:p>
        </p:txBody>
      </p:sp>
      <p:sp>
        <p:nvSpPr>
          <p:cNvPr id="24576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45768" name="Object 8"/>
          <p:cNvGraphicFramePr>
            <a:graphicFrameLocks noChangeAspect="1"/>
          </p:cNvGraphicFramePr>
          <p:nvPr/>
        </p:nvGraphicFramePr>
        <p:xfrm>
          <a:off x="1500166" y="3929066"/>
          <a:ext cx="1714512" cy="442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2" name="Equação" r:id="rId3" imgW="889000" imgH="228600" progId="Equation.3">
                  <p:embed/>
                </p:oleObj>
              </mc:Choice>
              <mc:Fallback>
                <p:oleObj name="Equação" r:id="rId3" imgW="88900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3929066"/>
                        <a:ext cx="1714512" cy="4424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ixaDeTexto 14"/>
          <p:cNvSpPr txBox="1"/>
          <p:nvPr/>
        </p:nvSpPr>
        <p:spPr>
          <a:xfrm>
            <a:off x="1071538" y="442913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Então</a:t>
            </a:r>
          </a:p>
        </p:txBody>
      </p:sp>
      <p:sp>
        <p:nvSpPr>
          <p:cNvPr id="24577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45770" name="Object 10"/>
          <p:cNvGraphicFramePr>
            <a:graphicFrameLocks noChangeAspect="1"/>
          </p:cNvGraphicFramePr>
          <p:nvPr/>
        </p:nvGraphicFramePr>
        <p:xfrm>
          <a:off x="1743075" y="4714875"/>
          <a:ext cx="16224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3" name="Equação" r:id="rId5" imgW="1041120" imgH="228600" progId="Equation.3">
                  <p:embed/>
                </p:oleObj>
              </mc:Choice>
              <mc:Fallback>
                <p:oleObj name="Equação" r:id="rId5" imgW="104112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075" y="4714875"/>
                        <a:ext cx="1622425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1571572" y="5214950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 é o </a:t>
            </a:r>
            <a:r>
              <a:rPr lang="pt-PT" b="1" dirty="0" smtClean="0">
                <a:latin typeface="Century Gothic" pitchFamily="34" charset="0"/>
              </a:rPr>
              <a:t>valor exacto</a:t>
            </a:r>
            <a:r>
              <a:rPr lang="pt-PT" dirty="0" smtClean="0">
                <a:latin typeface="Century Gothic" pitchFamily="34" charset="0"/>
              </a:rPr>
              <a:t> da medida da renda a comprar.</a:t>
            </a:r>
          </a:p>
          <a:p>
            <a:endParaRPr lang="pt-PT" dirty="0"/>
          </a:p>
        </p:txBody>
      </p:sp>
      <p:graphicFrame>
        <p:nvGraphicFramePr>
          <p:cNvPr id="245772" name="Object 12"/>
          <p:cNvGraphicFramePr>
            <a:graphicFrameLocks noChangeAspect="1"/>
          </p:cNvGraphicFramePr>
          <p:nvPr/>
        </p:nvGraphicFramePr>
        <p:xfrm>
          <a:off x="5643563" y="1928802"/>
          <a:ext cx="427037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4" name="Equação" r:id="rId7" imgW="139680" imgH="139680" progId="Equation.3">
                  <p:embed/>
                </p:oleObj>
              </mc:Choice>
              <mc:Fallback>
                <p:oleObj name="Equação" r:id="rId7" imgW="139680" imgH="1396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63" y="1928802"/>
                        <a:ext cx="427037" cy="284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73" name="Object 13"/>
          <p:cNvGraphicFramePr>
            <a:graphicFrameLocks noChangeAspect="1"/>
          </p:cNvGraphicFramePr>
          <p:nvPr/>
        </p:nvGraphicFramePr>
        <p:xfrm>
          <a:off x="1285852" y="5286388"/>
          <a:ext cx="427037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5" name="Equação" r:id="rId9" imgW="139680" imgH="139680" progId="Equation.3">
                  <p:embed/>
                </p:oleObj>
              </mc:Choice>
              <mc:Fallback>
                <p:oleObj name="Equação" r:id="rId9" imgW="139680" imgH="1396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5286388"/>
                        <a:ext cx="427037" cy="284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CaixaDeTexto 21"/>
          <p:cNvSpPr txBox="1"/>
          <p:nvPr/>
        </p:nvSpPr>
        <p:spPr>
          <a:xfrm>
            <a:off x="1142976" y="5657671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No entanto, nestes problemas de ordem prática, não se usam os valores </a:t>
            </a:r>
            <a:r>
              <a:rPr lang="pt-PT" dirty="0" err="1" smtClean="0">
                <a:latin typeface="Century Gothic" pitchFamily="34" charset="0"/>
              </a:rPr>
              <a:t>exatos</a:t>
            </a:r>
            <a:r>
              <a:rPr lang="pt-PT" dirty="0" smtClean="0">
                <a:latin typeface="Century Gothic" pitchFamily="34" charset="0"/>
              </a:rPr>
              <a:t> dos números irracionais, mas </a:t>
            </a:r>
            <a:r>
              <a:rPr lang="pt-PT" b="1" dirty="0" smtClean="0">
                <a:latin typeface="Century Gothic" pitchFamily="34" charset="0"/>
              </a:rPr>
              <a:t>valores aproximados.</a:t>
            </a:r>
            <a:endParaRPr lang="pt-PT" dirty="0" smtClean="0">
              <a:latin typeface="Century Gothic" pitchFamily="34" charset="0"/>
            </a:endParaRPr>
          </a:p>
          <a:p>
            <a:endParaRPr lang="pt-PT" dirty="0"/>
          </a:p>
        </p:txBody>
      </p:sp>
      <p:sp>
        <p:nvSpPr>
          <p:cNvPr id="23" name="Botão de acção: retroceder ou anterior 22">
            <a:hlinkClick r:id="" action="ppaction://hlinkshowjump?jump=previousslide" highlightClick="1"/>
          </p:cNvPr>
          <p:cNvSpPr/>
          <p:nvPr/>
        </p:nvSpPr>
        <p:spPr>
          <a:xfrm>
            <a:off x="1142976" y="650083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4" name="Botão de acção: avançar ou seguinte 23">
            <a:hlinkClick r:id="" action="ppaction://hlinkshowjump?jump=nextslide" highlightClick="1"/>
          </p:cNvPr>
          <p:cNvSpPr/>
          <p:nvPr/>
        </p:nvSpPr>
        <p:spPr>
          <a:xfrm>
            <a:off x="1571604" y="650083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45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5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9" grpId="0"/>
      <p:bldP spid="2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1428728" y="3286124"/>
            <a:ext cx="6715172" cy="646331"/>
            <a:chOff x="1357290" y="2786058"/>
            <a:chExt cx="6715172" cy="646331"/>
          </a:xfrm>
        </p:grpSpPr>
        <p:sp>
          <p:nvSpPr>
            <p:cNvPr id="3" name="CaixaDeTexto 2"/>
            <p:cNvSpPr txBox="1"/>
            <p:nvPr/>
          </p:nvSpPr>
          <p:spPr>
            <a:xfrm>
              <a:off x="1357290" y="2786058"/>
              <a:ext cx="67151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dirty="0" smtClean="0">
                  <a:latin typeface="Century Gothic" pitchFamily="34" charset="0"/>
                </a:rPr>
                <a:t>O que </a:t>
              </a:r>
              <a:r>
                <a:rPr lang="pt-PT" b="1" dirty="0" smtClean="0">
                  <a:latin typeface="Century Gothic" pitchFamily="34" charset="0"/>
                </a:rPr>
                <a:t>significa</a:t>
              </a:r>
              <a:r>
                <a:rPr lang="pt-PT" dirty="0" smtClean="0">
                  <a:latin typeface="Century Gothic" pitchFamily="34" charset="0"/>
                </a:rPr>
                <a:t> então     metros de renda?</a:t>
              </a:r>
            </a:p>
            <a:p>
              <a:endParaRPr lang="pt-PT" dirty="0"/>
            </a:p>
          </p:txBody>
        </p:sp>
        <p:graphicFrame>
          <p:nvGraphicFramePr>
            <p:cNvPr id="246786" name="Object 2"/>
            <p:cNvGraphicFramePr>
              <a:graphicFrameLocks noChangeAspect="1"/>
            </p:cNvGraphicFramePr>
            <p:nvPr/>
          </p:nvGraphicFramePr>
          <p:xfrm>
            <a:off x="3857620" y="2857496"/>
            <a:ext cx="427038" cy="284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792" name="Equação" r:id="rId3" imgW="139680" imgH="139680" progId="Equation.3">
                    <p:embed/>
                  </p:oleObj>
                </mc:Choice>
                <mc:Fallback>
                  <p:oleObj name="Equação" r:id="rId3" imgW="139680" imgH="1396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7620" y="2857496"/>
                          <a:ext cx="427038" cy="2841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CaixaDeTexto 5"/>
          <p:cNvSpPr txBox="1"/>
          <p:nvPr/>
        </p:nvSpPr>
        <p:spPr>
          <a:xfrm>
            <a:off x="1428728" y="3929066"/>
            <a:ext cx="607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A Joana pega na </a:t>
            </a:r>
            <a:r>
              <a:rPr lang="pt-PT" b="1" dirty="0" smtClean="0">
                <a:latin typeface="Century Gothic" pitchFamily="34" charset="0"/>
              </a:rPr>
              <a:t>calculadora</a:t>
            </a:r>
            <a:r>
              <a:rPr lang="pt-PT" dirty="0" smtClean="0">
                <a:latin typeface="Century Gothic" pitchFamily="34" charset="0"/>
              </a:rPr>
              <a:t> e obtém:</a:t>
            </a:r>
          </a:p>
          <a:p>
            <a:endParaRPr lang="pt-PT" dirty="0"/>
          </a:p>
        </p:txBody>
      </p:sp>
      <p:sp>
        <p:nvSpPr>
          <p:cNvPr id="2467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46787" name="Object 3"/>
          <p:cNvGraphicFramePr>
            <a:graphicFrameLocks noChangeAspect="1"/>
          </p:cNvGraphicFramePr>
          <p:nvPr/>
        </p:nvGraphicFramePr>
        <p:xfrm>
          <a:off x="1643042" y="4643446"/>
          <a:ext cx="1496796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93" name="Equação" r:id="rId5" imgW="837836" imgH="203112" progId="Equation.3">
                  <p:embed/>
                </p:oleObj>
              </mc:Choice>
              <mc:Fallback>
                <p:oleObj name="Equação" r:id="rId5" imgW="837836" imgH="203112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4643446"/>
                        <a:ext cx="1496796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3571836" y="4643446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valor </a:t>
            </a:r>
            <a:r>
              <a:rPr lang="pt-PT" b="1" dirty="0" smtClean="0">
                <a:latin typeface="Century Gothic" pitchFamily="34" charset="0"/>
              </a:rPr>
              <a:t>aproximado</a:t>
            </a:r>
            <a:r>
              <a:rPr lang="pt-PT" dirty="0" smtClean="0">
                <a:latin typeface="Century Gothic" pitchFamily="34" charset="0"/>
              </a:rPr>
              <a:t> a </a:t>
            </a:r>
            <a:r>
              <a:rPr lang="pt-PT" b="1" dirty="0" smtClean="0">
                <a:latin typeface="Century Gothic" pitchFamily="34" charset="0"/>
              </a:rPr>
              <a:t>6 casas decimais </a:t>
            </a:r>
            <a:r>
              <a:rPr lang="pt-PT" dirty="0" smtClean="0">
                <a:latin typeface="Century Gothic" pitchFamily="34" charset="0"/>
              </a:rPr>
              <a:t>(10</a:t>
            </a:r>
            <a:r>
              <a:rPr lang="pt-PT" baseline="30000" dirty="0" smtClean="0">
                <a:latin typeface="Century Gothic" pitchFamily="34" charset="0"/>
              </a:rPr>
              <a:t>-6</a:t>
            </a:r>
            <a:r>
              <a:rPr lang="pt-PT" dirty="0" smtClean="0">
                <a:latin typeface="Century Gothic" pitchFamily="34" charset="0"/>
              </a:rPr>
              <a:t>).</a:t>
            </a:r>
          </a:p>
          <a:p>
            <a:endParaRPr lang="pt-PT" dirty="0"/>
          </a:p>
        </p:txBody>
      </p:sp>
      <p:sp>
        <p:nvSpPr>
          <p:cNvPr id="10" name="CaixaDeTexto 9"/>
          <p:cNvSpPr txBox="1"/>
          <p:nvPr/>
        </p:nvSpPr>
        <p:spPr>
          <a:xfrm>
            <a:off x="1285852" y="5286388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Porém, para comprar a renda </a:t>
            </a:r>
            <a:r>
              <a:rPr lang="pt-PT" b="1" dirty="0" smtClean="0">
                <a:latin typeface="Century Gothic" pitchFamily="34" charset="0"/>
              </a:rPr>
              <a:t>não são </a:t>
            </a:r>
            <a:r>
              <a:rPr lang="pt-PT" dirty="0" smtClean="0">
                <a:latin typeface="Century Gothic" pitchFamily="34" charset="0"/>
              </a:rPr>
              <a:t>necessárias </a:t>
            </a:r>
            <a:r>
              <a:rPr lang="pt-PT" b="1" dirty="0" smtClean="0">
                <a:latin typeface="Century Gothic" pitchFamily="34" charset="0"/>
              </a:rPr>
              <a:t>tantas</a:t>
            </a:r>
            <a:r>
              <a:rPr lang="pt-PT" dirty="0" smtClean="0">
                <a:latin typeface="Century Gothic" pitchFamily="34" charset="0"/>
              </a:rPr>
              <a:t> casas decimais!</a:t>
            </a:r>
          </a:p>
          <a:p>
            <a:endParaRPr lang="pt-PT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3643306" y="6000768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Vamos</a:t>
            </a:r>
            <a:r>
              <a:rPr lang="pt-PT" b="1" dirty="0" smtClean="0">
                <a:latin typeface="Century Gothic" pitchFamily="34" charset="0"/>
              </a:rPr>
              <a:t> ajudar </a:t>
            </a:r>
            <a:r>
              <a:rPr lang="pt-PT" dirty="0" smtClean="0">
                <a:latin typeface="Century Gothic" pitchFamily="34" charset="0"/>
              </a:rPr>
              <a:t>a Joana!!!</a:t>
            </a:r>
          </a:p>
          <a:p>
            <a:endParaRPr lang="pt-PT" dirty="0"/>
          </a:p>
        </p:txBody>
      </p:sp>
      <p:sp>
        <p:nvSpPr>
          <p:cNvPr id="12" name="Botão de acção: retroceder ou anterior 11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Botão de acção: avançar ou seguinte 12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Imagem 1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3240" y="142852"/>
            <a:ext cx="3075100" cy="2915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467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00166" y="500042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 smtClean="0">
                <a:latin typeface="Century Gothic" pitchFamily="34" charset="0"/>
              </a:rPr>
              <a:t>Podemos pensar em </a:t>
            </a:r>
            <a:r>
              <a:rPr lang="pt-PT" b="1" dirty="0" smtClean="0">
                <a:latin typeface="Century Gothic" pitchFamily="34" charset="0"/>
              </a:rPr>
              <a:t>duas casas decimais</a:t>
            </a:r>
            <a:r>
              <a:rPr lang="pt-PT" dirty="0" smtClean="0">
                <a:latin typeface="Century Gothic" pitchFamily="34" charset="0"/>
              </a:rPr>
              <a:t>. É fácil verificar que  está entre </a:t>
            </a:r>
            <a:r>
              <a:rPr lang="pt-PT" b="1" dirty="0" smtClean="0">
                <a:latin typeface="Century Gothic" pitchFamily="34" charset="0"/>
              </a:rPr>
              <a:t>3,14</a:t>
            </a:r>
            <a:r>
              <a:rPr lang="pt-PT" dirty="0" smtClean="0">
                <a:latin typeface="Century Gothic" pitchFamily="34" charset="0"/>
              </a:rPr>
              <a:t> e </a:t>
            </a:r>
            <a:r>
              <a:rPr lang="pt-PT" b="1" dirty="0" smtClean="0">
                <a:latin typeface="Century Gothic" pitchFamily="34" charset="0"/>
              </a:rPr>
              <a:t>3,15</a:t>
            </a:r>
            <a:r>
              <a:rPr lang="pt-PT" dirty="0" smtClean="0">
                <a:latin typeface="Century Gothic" pitchFamily="34" charset="0"/>
              </a:rPr>
              <a:t>, ou seja</a:t>
            </a:r>
          </a:p>
          <a:p>
            <a:pPr>
              <a:buFont typeface="Arial" pitchFamily="34" charset="0"/>
              <a:buChar char="•"/>
            </a:pPr>
            <a:endParaRPr lang="pt-PT" dirty="0"/>
          </a:p>
        </p:txBody>
      </p:sp>
      <p:sp>
        <p:nvSpPr>
          <p:cNvPr id="2478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47809" name="Object 1"/>
          <p:cNvGraphicFramePr>
            <a:graphicFrameLocks noChangeAspect="1"/>
          </p:cNvGraphicFramePr>
          <p:nvPr/>
        </p:nvGraphicFramePr>
        <p:xfrm>
          <a:off x="1214415" y="1571612"/>
          <a:ext cx="1785950" cy="386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12" name="Equação" r:id="rId3" imgW="926698" imgH="203112" progId="Equation.3">
                  <p:embed/>
                </p:oleObj>
              </mc:Choice>
              <mc:Fallback>
                <p:oleObj name="Equação" r:id="rId3" imgW="926698" imgH="203112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5" y="1571612"/>
                        <a:ext cx="1785950" cy="3866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3143240" y="1571612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Century Gothic" pitchFamily="34" charset="0"/>
              </a:rPr>
              <a:t>, enquadramento de , às centésimas.</a:t>
            </a:r>
          </a:p>
          <a:p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285852" y="2143116"/>
            <a:ext cx="614366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b="1" dirty="0" smtClean="0">
                <a:latin typeface="Century Gothic" pitchFamily="34" charset="0"/>
              </a:rPr>
              <a:t>Repara</a:t>
            </a:r>
            <a:r>
              <a:rPr lang="pt-PT" dirty="0" smtClean="0">
                <a:latin typeface="Century Gothic" pitchFamily="34" charset="0"/>
              </a:rPr>
              <a:t> que</a:t>
            </a:r>
          </a:p>
          <a:p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714480" y="2643182"/>
            <a:ext cx="664373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t-PT" b="1" dirty="0" smtClean="0">
                <a:latin typeface="Century Gothic" pitchFamily="34" charset="0"/>
              </a:rPr>
              <a:t> 3,14 m </a:t>
            </a:r>
            <a:r>
              <a:rPr lang="pt-PT" dirty="0" smtClean="0">
                <a:latin typeface="Century Gothic" pitchFamily="34" charset="0"/>
              </a:rPr>
              <a:t>de renda </a:t>
            </a:r>
            <a:r>
              <a:rPr lang="pt-PT" b="1" dirty="0" smtClean="0">
                <a:latin typeface="Century Gothic" pitchFamily="34" charset="0"/>
              </a:rPr>
              <a:t>não</a:t>
            </a:r>
            <a:r>
              <a:rPr lang="pt-PT" dirty="0" smtClean="0">
                <a:latin typeface="Century Gothic" pitchFamily="34" charset="0"/>
              </a:rPr>
              <a:t> chega;</a:t>
            </a:r>
          </a:p>
          <a:p>
            <a:endParaRPr lang="pt-PT" dirty="0"/>
          </a:p>
        </p:txBody>
      </p:sp>
      <p:sp>
        <p:nvSpPr>
          <p:cNvPr id="9" name="Rectângulo 8"/>
          <p:cNvSpPr/>
          <p:nvPr/>
        </p:nvSpPr>
        <p:spPr>
          <a:xfrm>
            <a:off x="1785918" y="3214686"/>
            <a:ext cx="62151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t-PT" b="1" dirty="0" smtClean="0">
                <a:latin typeface="Century Gothic" pitchFamily="34" charset="0"/>
              </a:rPr>
              <a:t> 3,15 m </a:t>
            </a:r>
            <a:r>
              <a:rPr lang="pt-PT" dirty="0" smtClean="0">
                <a:latin typeface="Century Gothic" pitchFamily="34" charset="0"/>
              </a:rPr>
              <a:t>de renda é </a:t>
            </a:r>
            <a:r>
              <a:rPr lang="pt-PT" b="1" dirty="0" smtClean="0">
                <a:latin typeface="Century Gothic" pitchFamily="34" charset="0"/>
              </a:rPr>
              <a:t>um pouco mais</a:t>
            </a:r>
            <a:r>
              <a:rPr lang="pt-PT" dirty="0" smtClean="0">
                <a:latin typeface="Century Gothic" pitchFamily="34" charset="0"/>
              </a:rPr>
              <a:t>, mas já </a:t>
            </a:r>
            <a:r>
              <a:rPr lang="pt-PT" b="1" dirty="0" smtClean="0">
                <a:latin typeface="Century Gothic" pitchFamily="34" charset="0"/>
              </a:rPr>
              <a:t>chega</a:t>
            </a:r>
            <a:r>
              <a:rPr lang="pt-PT" dirty="0" smtClean="0">
                <a:latin typeface="Century Gothic" pitchFamily="34" charset="0"/>
              </a:rPr>
              <a:t>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428728" y="4143380"/>
            <a:ext cx="4572000" cy="4542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b="1" dirty="0" smtClean="0">
                <a:latin typeface="Century Gothic" pitchFamily="34" charset="0"/>
              </a:rPr>
              <a:t>Nota: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357290" y="4643446"/>
            <a:ext cx="4572000" cy="4551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 smtClean="0">
                <a:latin typeface="Century Gothic" pitchFamily="34" charset="0"/>
              </a:rPr>
              <a:t>3,14m=314cm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1428728" y="5143512"/>
            <a:ext cx="181972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 smtClean="0">
                <a:latin typeface="Century Gothic" pitchFamily="34" charset="0"/>
              </a:rPr>
              <a:t>3,15m=315cm</a:t>
            </a:r>
          </a:p>
        </p:txBody>
      </p:sp>
      <p:sp>
        <p:nvSpPr>
          <p:cNvPr id="13" name="Botão de acção: retroceder ou anterior 12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Botão de acção: avançar ou seguinte 13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47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71538" y="142852"/>
            <a:ext cx="700092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Podemos pensar noutros </a:t>
            </a:r>
            <a:r>
              <a:rPr lang="pt-PT" b="1" dirty="0" smtClean="0">
                <a:latin typeface="Century Gothic" pitchFamily="34" charset="0"/>
              </a:rPr>
              <a:t>enquadramentos.</a:t>
            </a:r>
            <a:endParaRPr lang="pt-PT" dirty="0" smtClean="0">
              <a:latin typeface="Century Gothic" pitchFamily="34" charset="0"/>
            </a:endParaRPr>
          </a:p>
          <a:p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000100" y="1000108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No nosso caso </a:t>
            </a:r>
            <a:r>
              <a:rPr lang="pt-PT" b="1" dirty="0" smtClean="0">
                <a:latin typeface="Century Gothic" pitchFamily="34" charset="0"/>
              </a:rPr>
              <a:t>não </a:t>
            </a:r>
            <a:r>
              <a:rPr lang="pt-PT" dirty="0" smtClean="0">
                <a:latin typeface="Century Gothic" pitchFamily="34" charset="0"/>
              </a:rPr>
              <a:t>interessa pois o “metro”da loja está </a:t>
            </a:r>
            <a:r>
              <a:rPr lang="pt-PT" b="1" dirty="0" smtClean="0">
                <a:latin typeface="Century Gothic" pitchFamily="34" charset="0"/>
              </a:rPr>
              <a:t>graduado</a:t>
            </a:r>
            <a:r>
              <a:rPr lang="pt-PT" dirty="0" smtClean="0">
                <a:latin typeface="Century Gothic" pitchFamily="34" charset="0"/>
              </a:rPr>
              <a:t> em </a:t>
            </a:r>
            <a:r>
              <a:rPr lang="pt-PT" b="1" dirty="0" smtClean="0">
                <a:latin typeface="Century Gothic" pitchFamily="34" charset="0"/>
              </a:rPr>
              <a:t>cm</a:t>
            </a:r>
            <a:r>
              <a:rPr lang="pt-PT" dirty="0" smtClean="0">
                <a:latin typeface="Century Gothic" pitchFamily="34" charset="0"/>
              </a:rPr>
              <a:t>.</a:t>
            </a:r>
          </a:p>
          <a:p>
            <a:endParaRPr lang="pt-PT" dirty="0"/>
          </a:p>
        </p:txBody>
      </p:sp>
      <p:sp>
        <p:nvSpPr>
          <p:cNvPr id="5" name="Rectângulo 4"/>
          <p:cNvSpPr/>
          <p:nvPr/>
        </p:nvSpPr>
        <p:spPr>
          <a:xfrm>
            <a:off x="1071538" y="2357430"/>
            <a:ext cx="7786742" cy="45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O </a:t>
            </a:r>
            <a:r>
              <a:rPr lang="pt-PT" b="1" dirty="0" smtClean="0">
                <a:latin typeface="Century Gothic" pitchFamily="34" charset="0"/>
              </a:rPr>
              <a:t>valor</a:t>
            </a:r>
            <a:r>
              <a:rPr lang="pt-PT" dirty="0" smtClean="0">
                <a:latin typeface="Century Gothic" pitchFamily="34" charset="0"/>
              </a:rPr>
              <a:t> que serve e o valor por </a:t>
            </a:r>
            <a:r>
              <a:rPr lang="pt-PT" b="1" dirty="0" smtClean="0">
                <a:latin typeface="Century Gothic" pitchFamily="34" charset="0"/>
              </a:rPr>
              <a:t>excesso</a:t>
            </a:r>
            <a:r>
              <a:rPr lang="pt-PT" dirty="0" smtClean="0">
                <a:latin typeface="Century Gothic" pitchFamily="34" charset="0"/>
              </a:rPr>
              <a:t>: 3,15 m.</a:t>
            </a:r>
          </a:p>
        </p:txBody>
      </p:sp>
      <p:sp>
        <p:nvSpPr>
          <p:cNvPr id="6" name="Rectângulo 5"/>
          <p:cNvSpPr/>
          <p:nvPr/>
        </p:nvSpPr>
        <p:spPr>
          <a:xfrm>
            <a:off x="1071538" y="3429000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Em cada </a:t>
            </a:r>
            <a:r>
              <a:rPr lang="pt-PT" b="1" dirty="0" smtClean="0">
                <a:latin typeface="Century Gothic" pitchFamily="34" charset="0"/>
              </a:rPr>
              <a:t>situação</a:t>
            </a:r>
            <a:r>
              <a:rPr lang="pt-PT" dirty="0" smtClean="0">
                <a:latin typeface="Century Gothic" pitchFamily="34" charset="0"/>
              </a:rPr>
              <a:t> é preciso </a:t>
            </a:r>
            <a:r>
              <a:rPr lang="pt-PT" b="1" dirty="0" smtClean="0">
                <a:latin typeface="Century Gothic" pitchFamily="34" charset="0"/>
              </a:rPr>
              <a:t>ponderar</a:t>
            </a:r>
            <a:r>
              <a:rPr lang="pt-PT" dirty="0" smtClean="0">
                <a:latin typeface="Century Gothic" pitchFamily="34" charset="0"/>
              </a:rPr>
              <a:t> qual é a </a:t>
            </a:r>
            <a:r>
              <a:rPr lang="pt-PT" b="1" dirty="0" smtClean="0">
                <a:latin typeface="Century Gothic" pitchFamily="34" charset="0"/>
              </a:rPr>
              <a:t>aproximação</a:t>
            </a:r>
            <a:r>
              <a:rPr lang="pt-PT" dirty="0" smtClean="0">
                <a:latin typeface="Century Gothic" pitchFamily="34" charset="0"/>
              </a:rPr>
              <a:t> mais </a:t>
            </a:r>
            <a:r>
              <a:rPr lang="pt-PT" b="1" dirty="0" smtClean="0">
                <a:latin typeface="Century Gothic" pitchFamily="34" charset="0"/>
              </a:rPr>
              <a:t>convenientes</a:t>
            </a:r>
            <a:r>
              <a:rPr lang="pt-PT" dirty="0" smtClean="0">
                <a:latin typeface="Century Gothic" pitchFamily="34" charset="0"/>
              </a:rPr>
              <a:t>. </a:t>
            </a:r>
          </a:p>
        </p:txBody>
      </p:sp>
      <p:sp>
        <p:nvSpPr>
          <p:cNvPr id="7" name="Botão de acção: retroceder ou anterior 6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Botão de acção: avançar ou seguinte 7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1214414" y="142852"/>
            <a:ext cx="792958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 </a:t>
            </a:r>
          </a:p>
          <a:p>
            <a:pPr lvl="0"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3. </a:t>
            </a:r>
            <a:r>
              <a:rPr lang="pt-PT" b="1" dirty="0" smtClean="0">
                <a:latin typeface="Century Gothic" pitchFamily="34" charset="0"/>
              </a:rPr>
              <a:t>Complete</a:t>
            </a:r>
            <a:r>
              <a:rPr lang="pt-PT" dirty="0" smtClean="0">
                <a:latin typeface="Century Gothic" pitchFamily="34" charset="0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3.1.</a:t>
            </a:r>
          </a:p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 3.1.1. utilizando </a:t>
            </a:r>
            <a:r>
              <a:rPr lang="pt-PT" b="1" dirty="0" smtClean="0">
                <a:latin typeface="Century Gothic" pitchFamily="34" charset="0"/>
              </a:rPr>
              <a:t>uma casa decimal</a:t>
            </a:r>
          </a:p>
          <a:p>
            <a:endParaRPr lang="pt-PT" dirty="0"/>
          </a:p>
        </p:txBody>
      </p:sp>
      <p:sp>
        <p:nvSpPr>
          <p:cNvPr id="8" name="Rectângulo 7"/>
          <p:cNvSpPr/>
          <p:nvPr/>
        </p:nvSpPr>
        <p:spPr>
          <a:xfrm>
            <a:off x="1214414" y="3286124"/>
            <a:ext cx="4572000" cy="45518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3.1.2. utilizando </a:t>
            </a:r>
            <a:r>
              <a:rPr lang="pt-PT" b="1" dirty="0" smtClean="0">
                <a:latin typeface="Century Gothic" pitchFamily="34" charset="0"/>
              </a:rPr>
              <a:t>duas casas decimais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500166" y="4643446"/>
            <a:ext cx="4156907" cy="454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3.1.3. utilizando </a:t>
            </a:r>
            <a:r>
              <a:rPr lang="pt-PT" b="1" dirty="0" smtClean="0">
                <a:latin typeface="Century Gothic" pitchFamily="34" charset="0"/>
              </a:rPr>
              <a:t>três casas decimais</a:t>
            </a:r>
          </a:p>
        </p:txBody>
      </p:sp>
      <p:sp>
        <p:nvSpPr>
          <p:cNvPr id="2488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48838" name="Object 6"/>
          <p:cNvGraphicFramePr>
            <a:graphicFrameLocks noChangeAspect="1"/>
          </p:cNvGraphicFramePr>
          <p:nvPr/>
        </p:nvGraphicFramePr>
        <p:xfrm>
          <a:off x="5357818" y="2285992"/>
          <a:ext cx="2074560" cy="42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73" name="Equação" r:id="rId3" imgW="1155700" imgH="241300" progId="Equation.3">
                  <p:embed/>
                </p:oleObj>
              </mc:Choice>
              <mc:Fallback>
                <p:oleObj name="Equação" r:id="rId3" imgW="1155700" imgH="2413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8" y="2285992"/>
                        <a:ext cx="2074560" cy="428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8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48840" name="Object 8"/>
          <p:cNvGraphicFramePr>
            <a:graphicFrameLocks noChangeAspect="1"/>
          </p:cNvGraphicFramePr>
          <p:nvPr/>
        </p:nvGraphicFramePr>
        <p:xfrm>
          <a:off x="6072198" y="3714752"/>
          <a:ext cx="1857388" cy="383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74" name="Equação" r:id="rId5" imgW="1155700" imgH="241300" progId="Equation.3">
                  <p:embed/>
                </p:oleObj>
              </mc:Choice>
              <mc:Fallback>
                <p:oleObj name="Equação" r:id="rId5" imgW="1155700" imgH="2413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98" y="3714752"/>
                        <a:ext cx="1857388" cy="3837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884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248842" name="Object 10"/>
          <p:cNvGraphicFramePr>
            <a:graphicFrameLocks noChangeAspect="1"/>
          </p:cNvGraphicFramePr>
          <p:nvPr/>
        </p:nvGraphicFramePr>
        <p:xfrm>
          <a:off x="5988050" y="5357813"/>
          <a:ext cx="224155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75" name="Equação" r:id="rId7" imgW="1434960" imgH="228600" progId="Equation.3">
                  <p:embed/>
                </p:oleObj>
              </mc:Choice>
              <mc:Fallback>
                <p:oleObj name="Equação" r:id="rId7" imgW="143496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8050" y="5357813"/>
                        <a:ext cx="2241550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ângulo 15"/>
          <p:cNvSpPr/>
          <p:nvPr/>
        </p:nvSpPr>
        <p:spPr>
          <a:xfrm>
            <a:off x="1285852" y="1857364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Resolução:</a:t>
            </a:r>
          </a:p>
        </p:txBody>
      </p:sp>
      <p:graphicFrame>
        <p:nvGraphicFramePr>
          <p:cNvPr id="248844" name="Object 12"/>
          <p:cNvGraphicFramePr>
            <a:graphicFrameLocks noChangeAspect="1"/>
          </p:cNvGraphicFramePr>
          <p:nvPr/>
        </p:nvGraphicFramePr>
        <p:xfrm>
          <a:off x="1146175" y="2428875"/>
          <a:ext cx="22129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76" name="Equação" r:id="rId9" imgW="1231560" imgH="241200" progId="Equation.3">
                  <p:embed/>
                </p:oleObj>
              </mc:Choice>
              <mc:Fallback>
                <p:oleObj name="Equação" r:id="rId9" imgW="1231560" imgH="2412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6175" y="2428875"/>
                        <a:ext cx="221297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8845" name="Object 13"/>
          <p:cNvGraphicFramePr>
            <a:graphicFrameLocks noChangeAspect="1"/>
          </p:cNvGraphicFramePr>
          <p:nvPr/>
        </p:nvGraphicFramePr>
        <p:xfrm>
          <a:off x="5357818" y="2281232"/>
          <a:ext cx="40957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77" name="Equação" r:id="rId11" imgW="228600" imgH="203040" progId="Equation.3">
                  <p:embed/>
                </p:oleObj>
              </mc:Choice>
              <mc:Fallback>
                <p:oleObj name="Equação" r:id="rId11" imgW="228600" imgH="2030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8" y="2281232"/>
                        <a:ext cx="40957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8847" name="Object 15"/>
          <p:cNvGraphicFramePr>
            <a:graphicFrameLocks noChangeAspect="1"/>
          </p:cNvGraphicFramePr>
          <p:nvPr/>
        </p:nvGraphicFramePr>
        <p:xfrm>
          <a:off x="6858016" y="2281232"/>
          <a:ext cx="40957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78" name="Equação" r:id="rId13" imgW="228600" imgH="203040" progId="Equation.3">
                  <p:embed/>
                </p:oleObj>
              </mc:Choice>
              <mc:Fallback>
                <p:oleObj name="Equação" r:id="rId13" imgW="228600" imgH="2030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16" y="2281232"/>
                        <a:ext cx="40957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8848" name="Object 16"/>
          <p:cNvGraphicFramePr>
            <a:graphicFrameLocks noChangeAspect="1"/>
          </p:cNvGraphicFramePr>
          <p:nvPr/>
        </p:nvGraphicFramePr>
        <p:xfrm>
          <a:off x="5954726" y="3638554"/>
          <a:ext cx="5461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79" name="Equação" r:id="rId15" imgW="304560" imgH="203040" progId="Equation.3">
                  <p:embed/>
                </p:oleObj>
              </mc:Choice>
              <mc:Fallback>
                <p:oleObj name="Equação" r:id="rId15" imgW="304560" imgH="203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4726" y="3638554"/>
                        <a:ext cx="54610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8849" name="Object 17"/>
          <p:cNvGraphicFramePr>
            <a:graphicFrameLocks noChangeAspect="1"/>
          </p:cNvGraphicFramePr>
          <p:nvPr/>
        </p:nvGraphicFramePr>
        <p:xfrm>
          <a:off x="7372350" y="3643313"/>
          <a:ext cx="52387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80" name="Equação" r:id="rId17" imgW="291960" imgH="203040" progId="Equation.3">
                  <p:embed/>
                </p:oleObj>
              </mc:Choice>
              <mc:Fallback>
                <p:oleObj name="Equação" r:id="rId17" imgW="291960" imgH="2030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2350" y="3643313"/>
                        <a:ext cx="52387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8851" name="Object 19"/>
          <p:cNvGraphicFramePr>
            <a:graphicFrameLocks noChangeAspect="1"/>
          </p:cNvGraphicFramePr>
          <p:nvPr/>
        </p:nvGraphicFramePr>
        <p:xfrm>
          <a:off x="6000760" y="5286388"/>
          <a:ext cx="68262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81" name="Equação" r:id="rId19" imgW="380880" imgH="203040" progId="Equation.3">
                  <p:embed/>
                </p:oleObj>
              </mc:Choice>
              <mc:Fallback>
                <p:oleObj name="Equação" r:id="rId19" imgW="380880" imgH="2030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60" y="5286388"/>
                        <a:ext cx="68262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8852" name="Object 20"/>
          <p:cNvGraphicFramePr>
            <a:graphicFrameLocks noChangeAspect="1"/>
          </p:cNvGraphicFramePr>
          <p:nvPr/>
        </p:nvGraphicFramePr>
        <p:xfrm>
          <a:off x="7604151" y="5281628"/>
          <a:ext cx="68262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82" name="Equação" r:id="rId21" imgW="380880" imgH="203040" progId="Equation.3">
                  <p:embed/>
                </p:oleObj>
              </mc:Choice>
              <mc:Fallback>
                <p:oleObj name="Equação" r:id="rId21" imgW="380880" imgH="20304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4151" y="5281628"/>
                        <a:ext cx="68262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Botão de acção: retroceder ou anterior 25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" name="Botão de acção: avançar ou seguinte 26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8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8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8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8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48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248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48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24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4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ixaDeTexto 14"/>
          <p:cNvSpPr txBox="1"/>
          <p:nvPr/>
        </p:nvSpPr>
        <p:spPr>
          <a:xfrm>
            <a:off x="1571604" y="642918"/>
            <a:ext cx="550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 Mais tarde aparecem os </a:t>
            </a:r>
            <a:r>
              <a:rPr lang="pt-PT" sz="2000" b="1" dirty="0" smtClean="0">
                <a:latin typeface="Century Gothic" pitchFamily="34" charset="0"/>
              </a:rPr>
              <a:t>símbolos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2143108" y="1285860"/>
            <a:ext cx="550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b="1" dirty="0" smtClean="0">
                <a:latin typeface="Century Gothic" pitchFamily="34" charset="0"/>
              </a:rPr>
              <a:t>Símbolos egípcios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1357290" y="4643446"/>
            <a:ext cx="735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Aparecimento do </a:t>
            </a:r>
            <a:r>
              <a:rPr lang="pt-PT" sz="2000" b="1" dirty="0" smtClean="0">
                <a:latin typeface="Century Gothic" pitchFamily="34" charset="0"/>
              </a:rPr>
              <a:t>número zero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571604" y="2428868"/>
            <a:ext cx="6643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 Ao longo dos séculos foram aparecendo novos números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1714480" y="3214686"/>
            <a:ext cx="7000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Começamos com os </a:t>
            </a:r>
            <a:r>
              <a:rPr lang="pt-PT" sz="2000" u="sng" dirty="0" smtClean="0">
                <a:latin typeface="Century Gothic" pitchFamily="34" charset="0"/>
              </a:rPr>
              <a:t>números naturais</a:t>
            </a:r>
            <a:r>
              <a:rPr lang="pt-PT" sz="2000" dirty="0" smtClean="0">
                <a:latin typeface="Century Gothic" pitchFamily="34" charset="0"/>
              </a:rPr>
              <a:t>  para contar </a:t>
            </a:r>
            <a:r>
              <a:rPr lang="pt-PT" sz="2000" dirty="0" err="1" smtClean="0">
                <a:latin typeface="Century Gothic" pitchFamily="34" charset="0"/>
              </a:rPr>
              <a:t>objetos</a:t>
            </a:r>
            <a:r>
              <a:rPr lang="pt-PT" sz="2000" dirty="0" smtClean="0">
                <a:latin typeface="Century Gothic" pitchFamily="34" charset="0"/>
              </a:rPr>
              <a:t>: 1, 2, 3, 4, …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714876" y="4071942"/>
            <a:ext cx="52149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IN={ 1, 2, 3, 4, …}</a:t>
            </a:r>
          </a:p>
          <a:p>
            <a:endParaRPr lang="pt-PT" dirty="0"/>
          </a:p>
        </p:txBody>
      </p:sp>
      <p:pic>
        <p:nvPicPr>
          <p:cNvPr id="10" name="Imagem 9" descr="mocho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357166"/>
            <a:ext cx="704850" cy="971550"/>
          </a:xfrm>
          <a:prstGeom prst="rect">
            <a:avLst/>
          </a:prstGeom>
        </p:spPr>
      </p:pic>
      <p:pic>
        <p:nvPicPr>
          <p:cNvPr id="11" name="Imagem 10" descr="mocho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214422"/>
            <a:ext cx="704850" cy="971550"/>
          </a:xfrm>
          <a:prstGeom prst="rect">
            <a:avLst/>
          </a:prstGeom>
        </p:spPr>
      </p:pic>
      <p:pic>
        <p:nvPicPr>
          <p:cNvPr id="12" name="Imagem 11" descr="mocho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4714884"/>
            <a:ext cx="704850" cy="971550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1571604" y="5214950"/>
            <a:ext cx="52149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IN</a:t>
            </a:r>
            <a:r>
              <a:rPr lang="pt-PT" sz="2000" baseline="-25000" dirty="0" smtClean="0">
                <a:latin typeface="Century Gothic" pitchFamily="34" charset="0"/>
              </a:rPr>
              <a:t>0</a:t>
            </a:r>
            <a:r>
              <a:rPr lang="pt-PT" sz="2000" dirty="0" smtClean="0">
                <a:latin typeface="Century Gothic" pitchFamily="34" charset="0"/>
              </a:rPr>
              <a:t>={ 1, 2, 3, 4, …}</a:t>
            </a:r>
          </a:p>
          <a:p>
            <a:endParaRPr lang="pt-PT" dirty="0"/>
          </a:p>
        </p:txBody>
      </p:sp>
      <p:sp>
        <p:nvSpPr>
          <p:cNvPr id="14" name="Botão de acção: retroceder ou anterior 13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Botão de acção: avançar ou seguinte 16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1" grpId="0"/>
      <p:bldP spid="22" grpId="0"/>
      <p:bldP spid="9" grpId="0"/>
      <p:bldP spid="1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1906" name="Object 2"/>
          <p:cNvGraphicFramePr>
            <a:graphicFrameLocks noChangeAspect="1"/>
          </p:cNvGraphicFramePr>
          <p:nvPr/>
        </p:nvGraphicFramePr>
        <p:xfrm>
          <a:off x="1214414" y="2000240"/>
          <a:ext cx="22129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23" name="Equação" r:id="rId3" imgW="1231560" imgH="241200" progId="Equation.3">
                  <p:embed/>
                </p:oleObj>
              </mc:Choice>
              <mc:Fallback>
                <p:oleObj name="Equação" r:id="rId3" imgW="123156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2000240"/>
                        <a:ext cx="221297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upo 12"/>
          <p:cNvGrpSpPr/>
          <p:nvPr/>
        </p:nvGrpSpPr>
        <p:grpSpPr>
          <a:xfrm>
            <a:off x="1285852" y="500042"/>
            <a:ext cx="7143800" cy="1615827"/>
            <a:chOff x="1285852" y="500042"/>
            <a:chExt cx="7143800" cy="1615827"/>
          </a:xfrm>
        </p:grpSpPr>
        <p:sp>
          <p:nvSpPr>
            <p:cNvPr id="2" name="CaixaDeTexto 1"/>
            <p:cNvSpPr txBox="1"/>
            <p:nvPr/>
          </p:nvSpPr>
          <p:spPr>
            <a:xfrm>
              <a:off x="1285852" y="500042"/>
              <a:ext cx="7143800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pt-PT" b="1" dirty="0" smtClean="0">
                  <a:latin typeface="Century Gothic" pitchFamily="34" charset="0"/>
                </a:rPr>
                <a:t>3.2. Indique um valor aproximado de       , por defeito, a menos de 0,1.</a:t>
              </a:r>
            </a:p>
            <a:p>
              <a:pPr algn="just">
                <a:lnSpc>
                  <a:spcPct val="150000"/>
                </a:lnSpc>
              </a:pPr>
              <a:r>
                <a:rPr lang="pt-PT" dirty="0" smtClean="0">
                  <a:latin typeface="Century Gothic" pitchFamily="34" charset="0"/>
                </a:rPr>
                <a:t>	</a:t>
              </a:r>
            </a:p>
            <a:p>
              <a:endParaRPr lang="pt-PT" dirty="0"/>
            </a:p>
          </p:txBody>
        </p:sp>
        <p:graphicFrame>
          <p:nvGraphicFramePr>
            <p:cNvPr id="251907" name="Object 3"/>
            <p:cNvGraphicFramePr>
              <a:graphicFrameLocks noChangeAspect="1"/>
            </p:cNvGraphicFramePr>
            <p:nvPr/>
          </p:nvGraphicFramePr>
          <p:xfrm>
            <a:off x="5929322" y="571480"/>
            <a:ext cx="428629" cy="3987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924" name="Equação" r:id="rId5" imgW="291960" imgH="228600" progId="Equation.3">
                    <p:embed/>
                  </p:oleObj>
                </mc:Choice>
                <mc:Fallback>
                  <p:oleObj name="Equação" r:id="rId5" imgW="291960" imgH="2286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29322" y="571480"/>
                          <a:ext cx="428629" cy="3987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Grupo 11"/>
          <p:cNvGrpSpPr/>
          <p:nvPr/>
        </p:nvGrpSpPr>
        <p:grpSpPr>
          <a:xfrm>
            <a:off x="1142976" y="2571744"/>
            <a:ext cx="7500990" cy="873765"/>
            <a:chOff x="1142976" y="2571744"/>
            <a:chExt cx="7500990" cy="873765"/>
          </a:xfrm>
        </p:grpSpPr>
        <p:sp>
          <p:nvSpPr>
            <p:cNvPr id="3" name="CaixaDeTexto 2"/>
            <p:cNvSpPr txBox="1"/>
            <p:nvPr/>
          </p:nvSpPr>
          <p:spPr>
            <a:xfrm>
              <a:off x="1142976" y="2571744"/>
              <a:ext cx="7500990" cy="873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pt-PT" b="1" dirty="0" smtClean="0">
                  <a:latin typeface="Century Gothic" pitchFamily="34" charset="0"/>
                </a:rPr>
                <a:t>3.3. Indique um valor aproximado de        , por excesso, a menos de 0,01.</a:t>
              </a:r>
              <a:endParaRPr lang="pt-PT" b="1" dirty="0"/>
            </a:p>
          </p:txBody>
        </p:sp>
        <p:graphicFrame>
          <p:nvGraphicFramePr>
            <p:cNvPr id="251909" name="Object 5"/>
            <p:cNvGraphicFramePr>
              <a:graphicFrameLocks noChangeAspect="1"/>
            </p:cNvGraphicFramePr>
            <p:nvPr/>
          </p:nvGraphicFramePr>
          <p:xfrm>
            <a:off x="5429259" y="2601909"/>
            <a:ext cx="428625" cy="398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925" name="Equação" r:id="rId7" imgW="291960" imgH="228600" progId="Equation.3">
                    <p:embed/>
                  </p:oleObj>
                </mc:Choice>
                <mc:Fallback>
                  <p:oleObj name="Equação" r:id="rId7" imgW="291960" imgH="2286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9259" y="2601909"/>
                          <a:ext cx="428625" cy="398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Rectângulo 7"/>
          <p:cNvSpPr/>
          <p:nvPr/>
        </p:nvSpPr>
        <p:spPr>
          <a:xfrm>
            <a:off x="1214414" y="1571612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 smtClean="0">
                <a:solidFill>
                  <a:srgbClr val="2A59A6"/>
                </a:solidFill>
                <a:latin typeface="Century Gothic" pitchFamily="34" charset="0"/>
              </a:rPr>
              <a:t>Resolução:</a:t>
            </a:r>
          </a:p>
        </p:txBody>
      </p:sp>
      <p:graphicFrame>
        <p:nvGraphicFramePr>
          <p:cNvPr id="251911" name="Object 7"/>
          <p:cNvGraphicFramePr>
            <a:graphicFrameLocks noChangeAspect="1"/>
          </p:cNvGraphicFramePr>
          <p:nvPr/>
        </p:nvGraphicFramePr>
        <p:xfrm>
          <a:off x="4286248" y="1714488"/>
          <a:ext cx="1220793" cy="465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26" name="Equação" r:id="rId8" imgW="634680" imgH="241200" progId="Equation.3">
                  <p:embed/>
                </p:oleObj>
              </mc:Choice>
              <mc:Fallback>
                <p:oleObj name="Equação" r:id="rId8" imgW="63468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48" y="1714488"/>
                        <a:ext cx="1220793" cy="465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5500694" y="1714488"/>
            <a:ext cx="10001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1 </a:t>
            </a:r>
            <a:r>
              <a:rPr lang="pt-PT" dirty="0" err="1" smtClean="0">
                <a:latin typeface="Century Gothic" pitchFamily="34" charset="0"/>
              </a:rPr>
              <a:t>c.d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dirty="0"/>
          </a:p>
        </p:txBody>
      </p:sp>
      <p:graphicFrame>
        <p:nvGraphicFramePr>
          <p:cNvPr id="251912" name="Object 8"/>
          <p:cNvGraphicFramePr>
            <a:graphicFrameLocks noChangeAspect="1"/>
          </p:cNvGraphicFramePr>
          <p:nvPr/>
        </p:nvGraphicFramePr>
        <p:xfrm>
          <a:off x="2379663" y="3571875"/>
          <a:ext cx="1319212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27" name="Equação" r:id="rId10" imgW="685800" imgH="241200" progId="Equation.3">
                  <p:embed/>
                </p:oleObj>
              </mc:Choice>
              <mc:Fallback>
                <p:oleObj name="Equação" r:id="rId10" imgW="685800" imgH="2412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9663" y="3571875"/>
                        <a:ext cx="1319212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ixaDeTexto 14"/>
          <p:cNvSpPr txBox="1"/>
          <p:nvPr/>
        </p:nvSpPr>
        <p:spPr>
          <a:xfrm>
            <a:off x="3714744" y="3571876"/>
            <a:ext cx="10001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latin typeface="Century Gothic" pitchFamily="34" charset="0"/>
              </a:rPr>
              <a:t>2 </a:t>
            </a:r>
            <a:r>
              <a:rPr lang="pt-PT" dirty="0" err="1" smtClean="0">
                <a:latin typeface="Century Gothic" pitchFamily="34" charset="0"/>
              </a:rPr>
              <a:t>c.d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dirty="0"/>
          </a:p>
        </p:txBody>
      </p:sp>
      <p:sp>
        <p:nvSpPr>
          <p:cNvPr id="16" name="Botão de acção: retroceder ou anterior 15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Botão de acção: avançar ou seguinte 16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Botão de acção: home 18">
            <a:hlinkClick r:id="rId12" action="ppaction://hlinksldjump" highlightClick="1"/>
          </p:cNvPr>
          <p:cNvSpPr/>
          <p:nvPr/>
        </p:nvSpPr>
        <p:spPr>
          <a:xfrm>
            <a:off x="8215338" y="5929330"/>
            <a:ext cx="500066" cy="571504"/>
          </a:xfrm>
          <a:prstGeom prst="actionButtonHom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1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51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1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14480" y="642918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Sites que podes consultar</a:t>
            </a:r>
            <a:endParaRPr lang="pt-PT" sz="2800" dirty="0"/>
          </a:p>
        </p:txBody>
      </p:sp>
      <p:sp>
        <p:nvSpPr>
          <p:cNvPr id="4" name="Rectângulo 3"/>
          <p:cNvSpPr/>
          <p:nvPr/>
        </p:nvSpPr>
        <p:spPr>
          <a:xfrm>
            <a:off x="1500166" y="2786058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hlinkClick r:id="rId2"/>
              </a:rPr>
              <a:t>http://upf.tche.br/~pasqualotti/hiperdoc/natural.htm</a:t>
            </a:r>
            <a:endParaRPr lang="pt-PT" dirty="0" smtClean="0"/>
          </a:p>
          <a:p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1214414" y="135729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Clica sobre o site e consulta agora…</a:t>
            </a:r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1500166" y="2071678"/>
            <a:ext cx="4254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hlinkClick r:id="rId3"/>
              </a:rPr>
              <a:t>http://matematica.no.sapo.pt/nconcreto.htm</a:t>
            </a:r>
            <a:endParaRPr lang="pt-PT" dirty="0" smtClean="0"/>
          </a:p>
          <a:p>
            <a:endParaRPr lang="pt-PT" dirty="0"/>
          </a:p>
        </p:txBody>
      </p:sp>
      <p:sp>
        <p:nvSpPr>
          <p:cNvPr id="8" name="Botão de acção: retroceder ou anterior 7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Botão de acção: avançar ou seguinte 8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1214414" y="3786190"/>
            <a:ext cx="6000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hlinkClick r:id="rId4"/>
              </a:rPr>
              <a:t>http://www.educ.fc.ul.pt/icm/icm2001/icm34/indice.htm</a:t>
            </a:r>
            <a:endParaRPr lang="pt-PT" dirty="0"/>
          </a:p>
        </p:txBody>
      </p:sp>
      <p:sp>
        <p:nvSpPr>
          <p:cNvPr id="11" name="Rectângulo 10"/>
          <p:cNvSpPr/>
          <p:nvPr/>
        </p:nvSpPr>
        <p:spPr>
          <a:xfrm>
            <a:off x="1428728" y="4572008"/>
            <a:ext cx="6000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hlinkClick r:id="rId5"/>
              </a:rPr>
              <a:t>http://www.educ.fc.ul.pt/icm/icm98/icm11/tab%20cron.htm</a:t>
            </a:r>
            <a:endParaRPr lang="pt-PT" dirty="0"/>
          </a:p>
        </p:txBody>
      </p:sp>
      <p:sp>
        <p:nvSpPr>
          <p:cNvPr id="12" name="Botão de acção: home 11">
            <a:hlinkClick r:id="rId6" action="ppaction://hlinksldjump" highlightClick="1"/>
          </p:cNvPr>
          <p:cNvSpPr/>
          <p:nvPr/>
        </p:nvSpPr>
        <p:spPr>
          <a:xfrm>
            <a:off x="8215338" y="5929330"/>
            <a:ext cx="500066" cy="571504"/>
          </a:xfrm>
          <a:prstGeom prst="actionButtonHom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ângulo 21"/>
          <p:cNvSpPr/>
          <p:nvPr/>
        </p:nvSpPr>
        <p:spPr>
          <a:xfrm>
            <a:off x="4143372" y="3214686"/>
            <a:ext cx="4071966" cy="12144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CaixaDeTexto 1"/>
          <p:cNvSpPr txBox="1"/>
          <p:nvPr/>
        </p:nvSpPr>
        <p:spPr>
          <a:xfrm>
            <a:off x="1071538" y="214290"/>
            <a:ext cx="735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Aparecimento dos </a:t>
            </a:r>
            <a:r>
              <a:rPr lang="pt-PT" sz="2000" b="1" dirty="0" smtClean="0">
                <a:latin typeface="Century Gothic" pitchFamily="34" charset="0"/>
              </a:rPr>
              <a:t>número inteiros relativos</a:t>
            </a:r>
            <a:endParaRPr lang="pt-PT" sz="2000" b="1" dirty="0">
              <a:latin typeface="Century Gothic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2571736" y="714356"/>
          <a:ext cx="4786346" cy="857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ção" r:id="rId3" imgW="2552700" imgH="457200" progId="Equation.3">
                  <p:embed/>
                </p:oleObj>
              </mc:Choice>
              <mc:Fallback>
                <p:oleObj name="Equação" r:id="rId3" imgW="2552700" imgH="457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36" y="714356"/>
                        <a:ext cx="4786346" cy="8572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otão de acção: retroceder ou anterior 7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Botão de acção: avançar ou seguinte 8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CaixaDeTexto 9"/>
          <p:cNvSpPr txBox="1"/>
          <p:nvPr/>
        </p:nvSpPr>
        <p:spPr>
          <a:xfrm>
            <a:off x="1142976" y="1714488"/>
            <a:ext cx="735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>
                <a:latin typeface="Century Gothic" pitchFamily="34" charset="0"/>
              </a:rPr>
              <a:t> Aparecimento dos </a:t>
            </a:r>
            <a:r>
              <a:rPr lang="pt-PT" sz="2000" b="1" dirty="0" smtClean="0">
                <a:latin typeface="Century Gothic" pitchFamily="34" charset="0"/>
              </a:rPr>
              <a:t>números racionais</a:t>
            </a:r>
            <a:endParaRPr lang="pt-PT" sz="2000" b="1" dirty="0">
              <a:latin typeface="Century Gothic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4071934" y="2428868"/>
          <a:ext cx="3595687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ção" r:id="rId5" imgW="1917360" imgH="355320" progId="Equation.3">
                  <p:embed/>
                </p:oleObj>
              </mc:Choice>
              <mc:Fallback>
                <p:oleObj name="Equação" r:id="rId5" imgW="1917360" imgH="355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4" y="2428868"/>
                        <a:ext cx="3595687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1142976" y="3214686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Revê</a:t>
            </a:r>
            <a:endParaRPr lang="pt-PT" sz="2000" dirty="0">
              <a:latin typeface="Century Gothic" pitchFamily="34" charset="0"/>
            </a:endParaRPr>
          </a:p>
        </p:txBody>
      </p:sp>
      <p:pic>
        <p:nvPicPr>
          <p:cNvPr id="12" name="Imagem 11" descr="revisões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42976" y="3643314"/>
            <a:ext cx="1152525" cy="1533525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3143240" y="4929198"/>
            <a:ext cx="4572032" cy="1477328"/>
          </a:xfrm>
          <a:prstGeom prst="rect">
            <a:avLst/>
          </a:prstGeom>
          <a:solidFill>
            <a:srgbClr val="A6BFE8">
              <a:alpha val="95294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PT" b="1" dirty="0" smtClean="0">
                <a:latin typeface="Century Gothic" pitchFamily="34" charset="0"/>
              </a:rPr>
              <a:t>Números racionais são</a:t>
            </a:r>
            <a:r>
              <a:rPr lang="pt-PT" dirty="0" smtClean="0">
                <a:latin typeface="Century Gothic" pitchFamily="34" charset="0"/>
              </a:rPr>
              <a:t> os números que podem ser escritos na forma de razão entre dois números inteiros. Podem ser representados por </a:t>
            </a:r>
            <a:r>
              <a:rPr lang="pt-PT" b="1" dirty="0" smtClean="0">
                <a:latin typeface="Century Gothic" pitchFamily="34" charset="0"/>
              </a:rPr>
              <a:t>dizimas finitas </a:t>
            </a:r>
            <a:r>
              <a:rPr lang="pt-PT" dirty="0" smtClean="0">
                <a:latin typeface="Century Gothic" pitchFamily="34" charset="0"/>
              </a:rPr>
              <a:t>e </a:t>
            </a:r>
            <a:r>
              <a:rPr lang="pt-PT" b="1" dirty="0" smtClean="0">
                <a:latin typeface="Century Gothic" pitchFamily="34" charset="0"/>
              </a:rPr>
              <a:t>infinitas periódicas</a:t>
            </a:r>
            <a:r>
              <a:rPr lang="pt-PT" dirty="0" smtClean="0">
                <a:latin typeface="Century Gothic" pitchFamily="34" charset="0"/>
              </a:rPr>
              <a:t>.</a:t>
            </a:r>
            <a:endParaRPr lang="pt-PT" b="1" dirty="0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429124" y="3494942"/>
          <a:ext cx="595314" cy="457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ção" r:id="rId9" imgW="164880" imgH="126720" progId="Equation.3">
                  <p:embed/>
                </p:oleObj>
              </mc:Choice>
              <mc:Fallback>
                <p:oleObj name="Equação" r:id="rId9" imgW="164880" imgH="1267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24" y="3494942"/>
                        <a:ext cx="595314" cy="4579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CaixaDeTexto 16"/>
          <p:cNvSpPr txBox="1"/>
          <p:nvPr/>
        </p:nvSpPr>
        <p:spPr>
          <a:xfrm>
            <a:off x="5643538" y="3500438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Lê-se “reunião”</a:t>
            </a:r>
            <a:endParaRPr lang="pt-PT" sz="2000" dirty="0">
              <a:latin typeface="Century Gothic" pitchFamily="34" charset="0"/>
            </a:endParaRPr>
          </a:p>
        </p:txBody>
      </p:sp>
      <p:cxnSp>
        <p:nvCxnSpPr>
          <p:cNvPr id="20" name="Conexão recta unidireccional 19"/>
          <p:cNvCxnSpPr/>
          <p:nvPr/>
        </p:nvCxnSpPr>
        <p:spPr>
          <a:xfrm>
            <a:off x="5072066" y="3714752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/>
      <p:bldP spid="10" grpId="0"/>
      <p:bldP spid="11" grpId="0"/>
      <p:bldP spid="13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/>
        </p:nvGraphicFramePr>
        <p:xfrm>
          <a:off x="1285852" y="357166"/>
          <a:ext cx="654846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3" name="Grupo 12"/>
          <p:cNvGrpSpPr/>
          <p:nvPr/>
        </p:nvGrpSpPr>
        <p:grpSpPr>
          <a:xfrm>
            <a:off x="5143504" y="3714752"/>
            <a:ext cx="1785950" cy="2571768"/>
            <a:chOff x="5143504" y="3714752"/>
            <a:chExt cx="1785950" cy="2571768"/>
          </a:xfrm>
        </p:grpSpPr>
        <p:cxnSp>
          <p:nvCxnSpPr>
            <p:cNvPr id="6" name="Conexão recta 5"/>
            <p:cNvCxnSpPr/>
            <p:nvPr/>
          </p:nvCxnSpPr>
          <p:spPr>
            <a:xfrm rot="5400000">
              <a:off x="4857752" y="5429264"/>
              <a:ext cx="571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upo 17"/>
            <p:cNvGrpSpPr/>
            <p:nvPr/>
          </p:nvGrpSpPr>
          <p:grpSpPr>
            <a:xfrm>
              <a:off x="5143504" y="3714752"/>
              <a:ext cx="1785950" cy="2571768"/>
              <a:chOff x="5143504" y="3714752"/>
              <a:chExt cx="1785950" cy="2571768"/>
            </a:xfrm>
          </p:grpSpPr>
          <p:cxnSp>
            <p:nvCxnSpPr>
              <p:cNvPr id="4" name="Conexão recta 3"/>
              <p:cNvCxnSpPr/>
              <p:nvPr/>
            </p:nvCxnSpPr>
            <p:spPr>
              <a:xfrm rot="5400000">
                <a:off x="5929322" y="4714884"/>
                <a:ext cx="200026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exão recta 7"/>
              <p:cNvCxnSpPr/>
              <p:nvPr/>
            </p:nvCxnSpPr>
            <p:spPr>
              <a:xfrm>
                <a:off x="5143504" y="5715016"/>
                <a:ext cx="178595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exão recta 9"/>
              <p:cNvCxnSpPr/>
              <p:nvPr/>
            </p:nvCxnSpPr>
            <p:spPr>
              <a:xfrm rot="5400000">
                <a:off x="5786446" y="6000768"/>
                <a:ext cx="57150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CaixaDeTexto 11"/>
          <p:cNvSpPr txBox="1"/>
          <p:nvPr/>
        </p:nvSpPr>
        <p:spPr>
          <a:xfrm>
            <a:off x="4929190" y="6215082"/>
            <a:ext cx="3714776" cy="498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Números Racionais</a:t>
            </a:r>
            <a:endParaRPr lang="pt-PT" sz="2000" dirty="0"/>
          </a:p>
        </p:txBody>
      </p:sp>
      <p:graphicFrame>
        <p:nvGraphicFramePr>
          <p:cNvPr id="15" name="Objecto 14"/>
          <p:cNvGraphicFramePr>
            <a:graphicFrameLocks noChangeAspect="1"/>
          </p:cNvGraphicFramePr>
          <p:nvPr/>
        </p:nvGraphicFramePr>
        <p:xfrm>
          <a:off x="6072198" y="3000372"/>
          <a:ext cx="1493285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7" name="Equação" r:id="rId8" imgW="914400" imgH="393480" progId="Equation.3">
                  <p:embed/>
                </p:oleObj>
              </mc:Choice>
              <mc:Fallback>
                <p:oleObj name="Equação" r:id="rId8" imgW="9144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98" y="3000372"/>
                        <a:ext cx="1493285" cy="642942"/>
                      </a:xfrm>
                      <a:prstGeom prst="rect">
                        <a:avLst/>
                      </a:prstGeom>
                      <a:solidFill>
                        <a:srgbClr val="D8B248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4214810" y="4500574"/>
          <a:ext cx="1763712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8" name="Equação" r:id="rId10" imgW="1079280" imgH="393480" progId="Equation.3">
                  <p:embed/>
                </p:oleObj>
              </mc:Choice>
              <mc:Fallback>
                <p:oleObj name="Equação" r:id="rId10" imgW="107928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4500574"/>
                        <a:ext cx="1763712" cy="642938"/>
                      </a:xfrm>
                      <a:prstGeom prst="rect">
                        <a:avLst/>
                      </a:prstGeom>
                      <a:solidFill>
                        <a:srgbClr val="D8B248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0" name="Object 4"/>
          <p:cNvGraphicFramePr>
            <a:graphicFrameLocks noChangeAspect="1"/>
          </p:cNvGraphicFramePr>
          <p:nvPr/>
        </p:nvGraphicFramePr>
        <p:xfrm>
          <a:off x="1570038" y="4532313"/>
          <a:ext cx="1909762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9" name="Equação" r:id="rId12" imgW="1168200" imgH="355320" progId="Equation.3">
                  <p:embed/>
                </p:oleObj>
              </mc:Choice>
              <mc:Fallback>
                <p:oleObj name="Equação" r:id="rId12" imgW="1168200" imgH="3553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0038" y="4532313"/>
                        <a:ext cx="1909762" cy="579437"/>
                      </a:xfrm>
                      <a:prstGeom prst="rect">
                        <a:avLst/>
                      </a:prstGeom>
                      <a:solidFill>
                        <a:srgbClr val="D8B248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Botão de acção: retroceder ou anterior 13">
            <a:hlinkClick r:id="" action="ppaction://hlinkshowjump?jump=previousslide" highlightClick="1"/>
          </p:cNvPr>
          <p:cNvSpPr/>
          <p:nvPr/>
        </p:nvSpPr>
        <p:spPr>
          <a:xfrm>
            <a:off x="1357290" y="6429396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Botão de acção: home 15">
            <a:hlinkClick r:id="rId14" action="ppaction://hlinksldjump" highlightClick="1"/>
          </p:cNvPr>
          <p:cNvSpPr/>
          <p:nvPr/>
        </p:nvSpPr>
        <p:spPr>
          <a:xfrm>
            <a:off x="8286776" y="5429264"/>
            <a:ext cx="500066" cy="928694"/>
          </a:xfrm>
          <a:prstGeom prst="actionButtonHome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8" name="Botão de acção: retroceder ou anterior 7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Botão de acção: avançar ou seguinte 9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142976" y="1"/>
          <a:ext cx="806221" cy="928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2" name="Equação" r:id="rId3" imgW="482400" imgH="393480" progId="Equation.3">
                  <p:embed/>
                </p:oleObj>
              </mc:Choice>
              <mc:Fallback>
                <p:oleObj name="Equação" r:id="rId3" imgW="4824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1"/>
                        <a:ext cx="806221" cy="9286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eta para a direita 12"/>
          <p:cNvSpPr/>
          <p:nvPr/>
        </p:nvSpPr>
        <p:spPr>
          <a:xfrm>
            <a:off x="2214546" y="357166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CaixaDeTexto 13"/>
          <p:cNvSpPr txBox="1"/>
          <p:nvPr/>
        </p:nvSpPr>
        <p:spPr>
          <a:xfrm>
            <a:off x="2786050" y="0"/>
            <a:ext cx="742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Dizima  </a:t>
            </a:r>
            <a:r>
              <a:rPr lang="pt-PT" sz="2000" b="1" dirty="0" smtClean="0">
                <a:latin typeface="Century Gothic" pitchFamily="34" charset="0"/>
              </a:rPr>
              <a:t>finita ou infinita de período zero</a:t>
            </a:r>
            <a:r>
              <a:rPr lang="pt-PT" sz="2000" dirty="0" smtClean="0">
                <a:latin typeface="Century Gothic" pitchFamily="34" charset="0"/>
              </a:rPr>
              <a:t>.</a:t>
            </a:r>
            <a:endParaRPr lang="pt-PT" sz="2000" dirty="0"/>
          </a:p>
        </p:txBody>
      </p:sp>
      <p:graphicFrame>
        <p:nvGraphicFramePr>
          <p:cNvPr id="15" name="Object 12"/>
          <p:cNvGraphicFramePr>
            <a:graphicFrameLocks noChangeAspect="1"/>
          </p:cNvGraphicFramePr>
          <p:nvPr/>
        </p:nvGraphicFramePr>
        <p:xfrm>
          <a:off x="1071538" y="1714488"/>
          <a:ext cx="2029568" cy="571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3" name="Equação" r:id="rId5" imgW="1041120" imgH="393480" progId="Equation.3">
                  <p:embed/>
                </p:oleObj>
              </mc:Choice>
              <mc:Fallback>
                <p:oleObj name="Equação" r:id="rId5" imgW="104112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1714488"/>
                        <a:ext cx="2029568" cy="5715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Seta para a direita 15"/>
          <p:cNvSpPr/>
          <p:nvPr/>
        </p:nvSpPr>
        <p:spPr>
          <a:xfrm>
            <a:off x="2500298" y="2428868"/>
            <a:ext cx="71438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CaixaDeTexto 16"/>
          <p:cNvSpPr txBox="1"/>
          <p:nvPr/>
        </p:nvSpPr>
        <p:spPr>
          <a:xfrm>
            <a:off x="3428992" y="2143116"/>
            <a:ext cx="52864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Dizima  </a:t>
            </a:r>
            <a:r>
              <a:rPr lang="pt-PT" sz="2000" b="1" dirty="0" smtClean="0">
                <a:latin typeface="Century Gothic" pitchFamily="34" charset="0"/>
              </a:rPr>
              <a:t>infinita periódica </a:t>
            </a:r>
            <a:r>
              <a:rPr lang="pt-PT" sz="2000" dirty="0" smtClean="0">
                <a:latin typeface="Century Gothic" pitchFamily="34" charset="0"/>
              </a:rPr>
              <a:t>de </a:t>
            </a:r>
            <a:r>
              <a:rPr lang="pt-PT" sz="2000" b="1" dirty="0" smtClean="0">
                <a:latin typeface="Century Gothic" pitchFamily="34" charset="0"/>
              </a:rPr>
              <a:t>período três</a:t>
            </a:r>
            <a:r>
              <a:rPr lang="pt-PT" sz="2000" dirty="0" smtClean="0">
                <a:latin typeface="Century Gothic" pitchFamily="34" charset="0"/>
              </a:rPr>
              <a:t>.</a:t>
            </a:r>
            <a:endParaRPr lang="pt-PT" sz="2000" dirty="0"/>
          </a:p>
        </p:txBody>
      </p:sp>
      <p:graphicFrame>
        <p:nvGraphicFramePr>
          <p:cNvPr id="18" name="Object 13"/>
          <p:cNvGraphicFramePr>
            <a:graphicFrameLocks noChangeAspect="1"/>
          </p:cNvGraphicFramePr>
          <p:nvPr/>
        </p:nvGraphicFramePr>
        <p:xfrm>
          <a:off x="1071539" y="2786059"/>
          <a:ext cx="1500197" cy="737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4" name="Equação" r:id="rId7" imgW="596880" imgH="393480" progId="Equation.3">
                  <p:embed/>
                </p:oleObj>
              </mc:Choice>
              <mc:Fallback>
                <p:oleObj name="Equação" r:id="rId7" imgW="5968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9" y="2786059"/>
                        <a:ext cx="1500197" cy="7372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1071538" y="2285992"/>
            <a:ext cx="3714776" cy="414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600" dirty="0" smtClean="0">
                <a:latin typeface="Century Gothic" pitchFamily="34" charset="0"/>
              </a:rPr>
              <a:t>Ou seja,</a:t>
            </a:r>
          </a:p>
        </p:txBody>
      </p:sp>
      <p:sp>
        <p:nvSpPr>
          <p:cNvPr id="20" name="Seta para a direita 19"/>
          <p:cNvSpPr/>
          <p:nvPr/>
        </p:nvSpPr>
        <p:spPr>
          <a:xfrm>
            <a:off x="4643438" y="5214950"/>
            <a:ext cx="71438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1357290" y="5143512"/>
          <a:ext cx="700087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5" name="Equação" r:id="rId9" imgW="355320" imgH="215640" progId="Equation.3">
                  <p:embed/>
                </p:oleObj>
              </mc:Choice>
              <mc:Fallback>
                <p:oleObj name="Equação" r:id="rId9" imgW="35532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5143512"/>
                        <a:ext cx="700087" cy="541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8" name="Object 8"/>
          <p:cNvGraphicFramePr>
            <a:graphicFrameLocks noChangeAspect="1"/>
          </p:cNvGraphicFramePr>
          <p:nvPr/>
        </p:nvGraphicFramePr>
        <p:xfrm>
          <a:off x="2071688" y="5214938"/>
          <a:ext cx="182562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6" name="Equação" r:id="rId11" imgW="927000" imgH="203040" progId="Equation.3">
                  <p:embed/>
                </p:oleObj>
              </mc:Choice>
              <mc:Fallback>
                <p:oleObj name="Equação" r:id="rId11" imgW="92700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88" y="5214938"/>
                        <a:ext cx="1825625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CaixaDeTexto 23"/>
          <p:cNvSpPr txBox="1"/>
          <p:nvPr/>
        </p:nvSpPr>
        <p:spPr>
          <a:xfrm>
            <a:off x="5429224" y="4857760"/>
            <a:ext cx="3714776" cy="960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Dizima  </a:t>
            </a:r>
            <a:r>
              <a:rPr lang="pt-PT" sz="2000" b="1" dirty="0" smtClean="0">
                <a:latin typeface="Century Gothic" pitchFamily="34" charset="0"/>
              </a:rPr>
              <a:t>infinita  não periódica.</a:t>
            </a:r>
            <a:endParaRPr lang="pt-PT" sz="2000" b="1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5643570" y="571480"/>
            <a:ext cx="3143272" cy="923330"/>
          </a:xfrm>
          <a:prstGeom prst="rect">
            <a:avLst/>
          </a:prstGeom>
          <a:solidFill>
            <a:srgbClr val="A6BFE8"/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PT" dirty="0" smtClean="0"/>
              <a:t>Uma </a:t>
            </a:r>
            <a:r>
              <a:rPr lang="pt-PT" b="1" dirty="0" smtClean="0"/>
              <a:t>dizima finita </a:t>
            </a:r>
            <a:r>
              <a:rPr lang="pt-PT" dirty="0" smtClean="0"/>
              <a:t>pode ser considerada como infinita de </a:t>
            </a:r>
            <a:r>
              <a:rPr lang="pt-PT" b="1" dirty="0" smtClean="0"/>
              <a:t>período zero</a:t>
            </a:r>
            <a:r>
              <a:rPr lang="pt-PT" dirty="0" smtClean="0"/>
              <a:t>.</a:t>
            </a:r>
            <a:endParaRPr lang="pt-PT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5429256" y="2857496"/>
            <a:ext cx="3143272" cy="1200329"/>
          </a:xfrm>
          <a:prstGeom prst="rect">
            <a:avLst/>
          </a:prstGeom>
          <a:solidFill>
            <a:srgbClr val="A6BFE8"/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PT" dirty="0" smtClean="0"/>
              <a:t>O período de uma dizima </a:t>
            </a:r>
            <a:r>
              <a:rPr lang="pt-PT" b="1" dirty="0" smtClean="0"/>
              <a:t>infinita periódica </a:t>
            </a:r>
            <a:r>
              <a:rPr lang="pt-PT" dirty="0" smtClean="0"/>
              <a:t>pode ser formado por um ou mais algarismos que se repetem.</a:t>
            </a:r>
            <a:endParaRPr lang="pt-PT" dirty="0"/>
          </a:p>
        </p:txBody>
      </p:sp>
      <p:graphicFrame>
        <p:nvGraphicFramePr>
          <p:cNvPr id="40969" name="Object 9"/>
          <p:cNvGraphicFramePr>
            <a:graphicFrameLocks noChangeAspect="1"/>
          </p:cNvGraphicFramePr>
          <p:nvPr/>
        </p:nvGraphicFramePr>
        <p:xfrm>
          <a:off x="3929058" y="5429264"/>
          <a:ext cx="654042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7" name="Equação" r:id="rId13" imgW="139680" imgH="75960" progId="Equation.3">
                  <p:embed/>
                </p:oleObj>
              </mc:Choice>
              <mc:Fallback>
                <p:oleObj name="Equação" r:id="rId13" imgW="139680" imgH="7596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5429264"/>
                        <a:ext cx="654042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Botão de acção: início 22">
            <a:hlinkClick r:id="rId15" action="ppaction://hlinksldjump" highlightClick="1"/>
          </p:cNvPr>
          <p:cNvSpPr/>
          <p:nvPr/>
        </p:nvSpPr>
        <p:spPr>
          <a:xfrm>
            <a:off x="7643834" y="6000768"/>
            <a:ext cx="500066" cy="428628"/>
          </a:xfrm>
          <a:prstGeom prst="actionButtonBeginning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/>
      <p:bldP spid="19" grpId="0"/>
      <p:bldP spid="20" grpId="0" animBg="1"/>
      <p:bldP spid="24" grpId="0"/>
      <p:bldP spid="21" grpId="0" animBg="1"/>
      <p:bldP spid="2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2367</TotalTime>
  <Words>2319</Words>
  <Application>Microsoft Office PowerPoint</Application>
  <PresentationFormat>Apresentação no Ecrã (4:3)</PresentationFormat>
  <Paragraphs>483</Paragraphs>
  <Slides>61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61</vt:i4>
      </vt:variant>
    </vt:vector>
  </HeadingPairs>
  <TitlesOfParts>
    <vt:vector size="63" baseType="lpstr">
      <vt:lpstr>Solstício</vt:lpstr>
      <vt:lpstr>Equação</vt:lpstr>
      <vt:lpstr>Números Reais</vt:lpstr>
      <vt:lpstr>Instruções</vt:lpstr>
      <vt:lpstr>Apresentação do PowerPoint</vt:lpstr>
      <vt:lpstr>A história dos números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CFPS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Números Reais</dc:title>
  <dc:creator>Utilizador</dc:creator>
  <cp:lastModifiedBy>Utilizador</cp:lastModifiedBy>
  <cp:revision>231</cp:revision>
  <dcterms:created xsi:type="dcterms:W3CDTF">2012-02-09T17:25:16Z</dcterms:created>
  <dcterms:modified xsi:type="dcterms:W3CDTF">2012-10-29T20:52:25Z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