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6"/>
  </p:notesMasterIdLst>
  <p:handoutMasterIdLst>
    <p:handoutMasterId r:id="rId3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305" r:id="rId10"/>
    <p:sldId id="265" r:id="rId11"/>
    <p:sldId id="264" r:id="rId12"/>
    <p:sldId id="266" r:id="rId13"/>
    <p:sldId id="301" r:id="rId14"/>
    <p:sldId id="303" r:id="rId15"/>
    <p:sldId id="304" r:id="rId16"/>
    <p:sldId id="307" r:id="rId17"/>
    <p:sldId id="286" r:id="rId18"/>
    <p:sldId id="291" r:id="rId19"/>
    <p:sldId id="315" r:id="rId20"/>
    <p:sldId id="316" r:id="rId21"/>
    <p:sldId id="317" r:id="rId22"/>
    <p:sldId id="318" r:id="rId23"/>
    <p:sldId id="319" r:id="rId24"/>
    <p:sldId id="288" r:id="rId25"/>
    <p:sldId id="289" r:id="rId26"/>
    <p:sldId id="290" r:id="rId27"/>
    <p:sldId id="308" r:id="rId28"/>
    <p:sldId id="313" r:id="rId29"/>
    <p:sldId id="309" r:id="rId30"/>
    <p:sldId id="310" r:id="rId31"/>
    <p:sldId id="311" r:id="rId32"/>
    <p:sldId id="312" r:id="rId33"/>
    <p:sldId id="314" r:id="rId34"/>
    <p:sldId id="298" r:id="rId35"/>
  </p:sldIdLst>
  <p:sldSz cx="9144000" cy="6858000" type="screen4x3"/>
  <p:notesSz cx="6881813" cy="10015538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C2D47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em Estilo, Tabela com Grelh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>
        <p:scale>
          <a:sx n="80" d="100"/>
          <a:sy n="80" d="100"/>
        </p:scale>
        <p:origin x="-86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7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elaide%20Alves\Documents\Mestrado\2&#186;%20ano\PROJECTO%20DE%20INVESTIGA&#199;&#195;O\Documentos%20produzidos\resultados%20dos%20inqu&#233;ritos\6&#186;J%20primeiro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elaide%20Alves\Documents\Mestrado\2&#186;%20ano\PROJECTO%20DE%20INVESTIGA&#199;&#195;O\Documentos%20produzidos\resultados%20dos%20inqu&#233;ritos\6&#186;J%20primeiro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elaide%20Alves\Documents\Mestrado\2&#186;%20ano\PROJECTO%20DE%20INVESTIGA&#199;&#195;O\Documentos%20produzidos\resultados%20dos%20inqu&#233;ritos\6&#186;J%20primeiro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elaide%20Alves\Documents\Mestrado\2&#186;%20ano\PROJECTO%20DE%20INVESTIGA&#199;&#195;O\Documentos%20produzidos\resultados%20dos%20inqu&#233;ritos\6&#186;J%20primeiro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elaide%20Alves\Documents\Mestrado\2&#186;%20ano\PROJECTO%20DE%20INVESTIGA&#199;&#195;O\Documentos%20produzidos\resultados%20dos%20inqu&#233;ritos\6&#186;J%20primeir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PT"/>
  <c:style val="26"/>
  <c:chart>
    <c:plotArea>
      <c:layout/>
      <c:barChart>
        <c:barDir val="col"/>
        <c:grouping val="clustered"/>
        <c:ser>
          <c:idx val="0"/>
          <c:order val="0"/>
          <c:tx>
            <c:strRef>
              <c:f>Folha1!$F$17</c:f>
              <c:strCache>
                <c:ptCount val="1"/>
                <c:pt idx="0">
                  <c:v>1ºI.Q</c:v>
                </c:pt>
              </c:strCache>
            </c:strRef>
          </c:tx>
          <c:dLbls>
            <c:dLblPos val="inEnd"/>
            <c:showVal val="1"/>
          </c:dLbls>
          <c:cat>
            <c:multiLvlStrRef>
              <c:f>Folha1!$G$15:$J$16</c:f>
              <c:multiLvlStrCache>
                <c:ptCount val="4"/>
                <c:lvl>
                  <c:pt idx="0">
                    <c:v>turma</c:v>
                  </c:pt>
                  <c:pt idx="1">
                    <c:v>utilizadores</c:v>
                  </c:pt>
                  <c:pt idx="2">
                    <c:v>turma</c:v>
                  </c:pt>
                  <c:pt idx="3">
                    <c:v>Utilizadores</c:v>
                  </c:pt>
                </c:lvl>
                <c:lvl>
                  <c:pt idx="0">
                    <c:v>sim</c:v>
                  </c:pt>
                  <c:pt idx="2">
                    <c:v>não</c:v>
                  </c:pt>
                </c:lvl>
              </c:multiLvlStrCache>
            </c:multiLvlStrRef>
          </c:cat>
          <c:val>
            <c:numRef>
              <c:f>Folha1!$G$17:$J$17</c:f>
              <c:numCache>
                <c:formatCode>General</c:formatCode>
                <c:ptCount val="4"/>
                <c:pt idx="0">
                  <c:v>23</c:v>
                </c:pt>
                <c:pt idx="1">
                  <c:v>139</c:v>
                </c:pt>
                <c:pt idx="2">
                  <c:v>0</c:v>
                </c:pt>
                <c:pt idx="3">
                  <c:v>3</c:v>
                </c:pt>
              </c:numCache>
            </c:numRef>
          </c:val>
        </c:ser>
        <c:ser>
          <c:idx val="1"/>
          <c:order val="1"/>
          <c:tx>
            <c:strRef>
              <c:f>Folha1!$F$18</c:f>
              <c:strCache>
                <c:ptCount val="1"/>
                <c:pt idx="0">
                  <c:v>2º I.Q.</c:v>
                </c:pt>
              </c:strCache>
            </c:strRef>
          </c:tx>
          <c:dLbls>
            <c:dLblPos val="inEnd"/>
            <c:showVal val="1"/>
          </c:dLbls>
          <c:cat>
            <c:multiLvlStrRef>
              <c:f>Folha1!$G$15:$J$16</c:f>
              <c:multiLvlStrCache>
                <c:ptCount val="4"/>
                <c:lvl>
                  <c:pt idx="0">
                    <c:v>turma</c:v>
                  </c:pt>
                  <c:pt idx="1">
                    <c:v>utilizadores</c:v>
                  </c:pt>
                  <c:pt idx="2">
                    <c:v>turma</c:v>
                  </c:pt>
                  <c:pt idx="3">
                    <c:v>Utilizadores</c:v>
                  </c:pt>
                </c:lvl>
                <c:lvl>
                  <c:pt idx="0">
                    <c:v>sim</c:v>
                  </c:pt>
                  <c:pt idx="2">
                    <c:v>não</c:v>
                  </c:pt>
                </c:lvl>
              </c:multiLvlStrCache>
            </c:multiLvlStrRef>
          </c:cat>
          <c:val>
            <c:numRef>
              <c:f>Folha1!$G$18:$J$18</c:f>
              <c:numCache>
                <c:formatCode>General</c:formatCode>
                <c:ptCount val="4"/>
                <c:pt idx="0">
                  <c:v>22</c:v>
                </c:pt>
                <c:pt idx="1">
                  <c:v>135</c:v>
                </c:pt>
                <c:pt idx="2">
                  <c:v>0</c:v>
                </c:pt>
                <c:pt idx="3">
                  <c:v>7</c:v>
                </c:pt>
              </c:numCache>
            </c:numRef>
          </c:val>
        </c:ser>
        <c:dLbls>
          <c:showVal val="1"/>
        </c:dLbls>
        <c:axId val="56600064"/>
        <c:axId val="56601600"/>
      </c:barChart>
      <c:catAx>
        <c:axId val="56600064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/>
            </a:pPr>
            <a:endParaRPr lang="pt-PT"/>
          </a:p>
        </c:txPr>
        <c:crossAx val="56601600"/>
        <c:crosses val="autoZero"/>
        <c:auto val="1"/>
        <c:lblAlgn val="ctr"/>
        <c:lblOffset val="100"/>
      </c:catAx>
      <c:valAx>
        <c:axId val="56601600"/>
        <c:scaling>
          <c:orientation val="minMax"/>
          <c:max val="142"/>
          <c:min val="0"/>
        </c:scaling>
        <c:axPos val="l"/>
        <c:majorGridlines/>
        <c:numFmt formatCode="General" sourceLinked="1"/>
        <c:tickLblPos val="nextTo"/>
        <c:crossAx val="56600064"/>
        <c:crosses val="autoZero"/>
        <c:crossBetween val="between"/>
        <c:majorUnit val="10"/>
        <c:minorUnit val="4"/>
      </c:valAx>
    </c:plotArea>
    <c:legend>
      <c:legendPos val="r"/>
    </c:legend>
    <c:plotVisOnly val="1"/>
  </c:chart>
  <c:txPr>
    <a:bodyPr/>
    <a:lstStyle/>
    <a:p>
      <a:pPr>
        <a:defRPr sz="1200"/>
      </a:pPr>
      <a:endParaRPr lang="pt-P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PT"/>
  <c:style val="42"/>
  <c:chart>
    <c:plotArea>
      <c:layout/>
      <c:barChart>
        <c:barDir val="col"/>
        <c:grouping val="clustered"/>
        <c:ser>
          <c:idx val="0"/>
          <c:order val="0"/>
          <c:tx>
            <c:strRef>
              <c:f>Folha1!$F$23</c:f>
              <c:strCache>
                <c:ptCount val="1"/>
                <c:pt idx="0">
                  <c:v>1º I.Q.</c:v>
                </c:pt>
              </c:strCache>
            </c:strRef>
          </c:tx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pt-PT"/>
              </a:p>
            </c:txPr>
            <c:dLblPos val="inEnd"/>
            <c:showVal val="1"/>
          </c:dLbls>
          <c:cat>
            <c:multiLvlStrRef>
              <c:f>Folha1!$G$21:$P$22</c:f>
              <c:multiLvlStrCache>
                <c:ptCount val="10"/>
                <c:lvl>
                  <c:pt idx="0">
                    <c:v>turma</c:v>
                  </c:pt>
                  <c:pt idx="1">
                    <c:v>Utilizadores</c:v>
                  </c:pt>
                  <c:pt idx="2">
                    <c:v>turma</c:v>
                  </c:pt>
                  <c:pt idx="3">
                    <c:v>Utilizadores</c:v>
                  </c:pt>
                  <c:pt idx="4">
                    <c:v>turma</c:v>
                  </c:pt>
                  <c:pt idx="5">
                    <c:v>Utilizadores</c:v>
                  </c:pt>
                  <c:pt idx="6">
                    <c:v>turma</c:v>
                  </c:pt>
                  <c:pt idx="7">
                    <c:v>Utilizadores</c:v>
                  </c:pt>
                  <c:pt idx="8">
                    <c:v>turma</c:v>
                  </c:pt>
                  <c:pt idx="9">
                    <c:v>Utilizadores</c:v>
                  </c:pt>
                </c:lvl>
                <c:lvl>
                  <c:pt idx="0">
                    <c:v>percebem o que custa manter o espaço</c:v>
                  </c:pt>
                  <c:pt idx="2">
                    <c:v>escola é de todos, aluno devem participar</c:v>
                  </c:pt>
                  <c:pt idx="4">
                    <c:v>formação pessoal</c:v>
                  </c:pt>
                  <c:pt idx="6">
                    <c:v>participam, tendem a cuidar</c:v>
                  </c:pt>
                  <c:pt idx="8">
                    <c:v>outro</c:v>
                  </c:pt>
                </c:lvl>
              </c:multiLvlStrCache>
            </c:multiLvlStrRef>
          </c:cat>
          <c:val>
            <c:numRef>
              <c:f>Folha1!$G$23:$P$23</c:f>
              <c:numCache>
                <c:formatCode>General</c:formatCode>
                <c:ptCount val="10"/>
                <c:pt idx="0">
                  <c:v>13</c:v>
                </c:pt>
                <c:pt idx="1">
                  <c:v>79</c:v>
                </c:pt>
                <c:pt idx="2">
                  <c:v>18</c:v>
                </c:pt>
                <c:pt idx="3">
                  <c:v>62</c:v>
                </c:pt>
                <c:pt idx="4">
                  <c:v>2</c:v>
                </c:pt>
                <c:pt idx="5">
                  <c:v>20</c:v>
                </c:pt>
                <c:pt idx="6">
                  <c:v>11</c:v>
                </c:pt>
                <c:pt idx="7">
                  <c:v>61</c:v>
                </c:pt>
                <c:pt idx="8">
                  <c:v>2</c:v>
                </c:pt>
                <c:pt idx="9">
                  <c:v>1</c:v>
                </c:pt>
              </c:numCache>
            </c:numRef>
          </c:val>
        </c:ser>
        <c:ser>
          <c:idx val="1"/>
          <c:order val="1"/>
          <c:tx>
            <c:strRef>
              <c:f>Folha1!$F$24</c:f>
              <c:strCache>
                <c:ptCount val="1"/>
                <c:pt idx="0">
                  <c:v>2º I.Q.</c:v>
                </c:pt>
              </c:strCache>
            </c:strRef>
          </c:tx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pt-PT"/>
              </a:p>
            </c:txPr>
            <c:dLblPos val="inEnd"/>
            <c:showVal val="1"/>
          </c:dLbls>
          <c:cat>
            <c:multiLvlStrRef>
              <c:f>Folha1!$G$21:$P$22</c:f>
              <c:multiLvlStrCache>
                <c:ptCount val="10"/>
                <c:lvl>
                  <c:pt idx="0">
                    <c:v>turma</c:v>
                  </c:pt>
                  <c:pt idx="1">
                    <c:v>Utilizadores</c:v>
                  </c:pt>
                  <c:pt idx="2">
                    <c:v>turma</c:v>
                  </c:pt>
                  <c:pt idx="3">
                    <c:v>Utilizadores</c:v>
                  </c:pt>
                  <c:pt idx="4">
                    <c:v>turma</c:v>
                  </c:pt>
                  <c:pt idx="5">
                    <c:v>Utilizadores</c:v>
                  </c:pt>
                  <c:pt idx="6">
                    <c:v>turma</c:v>
                  </c:pt>
                  <c:pt idx="7">
                    <c:v>Utilizadores</c:v>
                  </c:pt>
                  <c:pt idx="8">
                    <c:v>turma</c:v>
                  </c:pt>
                  <c:pt idx="9">
                    <c:v>Utilizadores</c:v>
                  </c:pt>
                </c:lvl>
                <c:lvl>
                  <c:pt idx="0">
                    <c:v>percebem o que custa manter o espaço</c:v>
                  </c:pt>
                  <c:pt idx="2">
                    <c:v>escola é de todos, aluno devem participar</c:v>
                  </c:pt>
                  <c:pt idx="4">
                    <c:v>formação pessoal</c:v>
                  </c:pt>
                  <c:pt idx="6">
                    <c:v>participam, tendem a cuidar</c:v>
                  </c:pt>
                  <c:pt idx="8">
                    <c:v>outro</c:v>
                  </c:pt>
                </c:lvl>
              </c:multiLvlStrCache>
            </c:multiLvlStrRef>
          </c:cat>
          <c:val>
            <c:numRef>
              <c:f>Folha1!$G$24:$P$24</c:f>
              <c:numCache>
                <c:formatCode>General</c:formatCode>
                <c:ptCount val="10"/>
                <c:pt idx="0">
                  <c:v>9</c:v>
                </c:pt>
                <c:pt idx="1">
                  <c:v>59</c:v>
                </c:pt>
                <c:pt idx="2">
                  <c:v>22</c:v>
                </c:pt>
                <c:pt idx="3">
                  <c:v>95</c:v>
                </c:pt>
                <c:pt idx="4">
                  <c:v>4</c:v>
                </c:pt>
                <c:pt idx="5">
                  <c:v>12</c:v>
                </c:pt>
                <c:pt idx="6">
                  <c:v>9</c:v>
                </c:pt>
                <c:pt idx="7">
                  <c:v>49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</c:ser>
        <c:dLbls>
          <c:showVal val="1"/>
        </c:dLbls>
        <c:axId val="57110912"/>
        <c:axId val="57112448"/>
      </c:barChart>
      <c:catAx>
        <c:axId val="57110912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pt-PT"/>
          </a:p>
        </c:txPr>
        <c:crossAx val="57112448"/>
        <c:crosses val="autoZero"/>
        <c:auto val="1"/>
        <c:lblAlgn val="ctr"/>
        <c:lblOffset val="100"/>
      </c:catAx>
      <c:valAx>
        <c:axId val="57112448"/>
        <c:scaling>
          <c:orientation val="minMax"/>
          <c:max val="142"/>
          <c:min val="0"/>
        </c:scaling>
        <c:axPos val="l"/>
        <c:majorGridlines/>
        <c:numFmt formatCode="General" sourceLinked="1"/>
        <c:tickLblPos val="nextTo"/>
        <c:spPr>
          <a:solidFill>
            <a:schemeClr val="bg1"/>
          </a:solidFill>
        </c:spPr>
        <c:txPr>
          <a:bodyPr/>
          <a:lstStyle/>
          <a:p>
            <a:pPr>
              <a:defRPr sz="1100">
                <a:solidFill>
                  <a:schemeClr val="tx1"/>
                </a:solidFill>
              </a:defRPr>
            </a:pPr>
            <a:endParaRPr lang="pt-PT"/>
          </a:p>
        </c:txPr>
        <c:crossAx val="57110912"/>
        <c:crosses val="autoZero"/>
        <c:crossBetween val="between"/>
        <c:majorUnit val="10"/>
        <c:minorUnit val="2"/>
      </c:valAx>
      <c:spPr>
        <a:solidFill>
          <a:schemeClr val="bg1"/>
        </a:solidFill>
      </c:spPr>
    </c:plotArea>
    <c:legend>
      <c:legendPos val="r"/>
      <c:txPr>
        <a:bodyPr/>
        <a:lstStyle/>
        <a:p>
          <a:pPr>
            <a:defRPr sz="1200">
              <a:solidFill>
                <a:schemeClr val="tx1"/>
              </a:solidFill>
            </a:defRPr>
          </a:pPr>
          <a:endParaRPr lang="pt-PT"/>
        </a:p>
      </c:txPr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pt-PT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PT"/>
  <c:style val="42"/>
  <c:chart>
    <c:plotArea>
      <c:layout/>
      <c:barChart>
        <c:barDir val="col"/>
        <c:grouping val="clustered"/>
        <c:ser>
          <c:idx val="0"/>
          <c:order val="0"/>
          <c:tx>
            <c:strRef>
              <c:f>Folha1!$F$32</c:f>
              <c:strCache>
                <c:ptCount val="1"/>
                <c:pt idx="0">
                  <c:v>1º I.Q.</c:v>
                </c:pt>
              </c:strCache>
            </c:strRef>
          </c:tx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pt-PT"/>
              </a:p>
            </c:txPr>
            <c:dLblPos val="inEnd"/>
            <c:showVal val="1"/>
          </c:dLbls>
          <c:cat>
            <c:multiLvlStrRef>
              <c:f>Folha1!$G$30:$T$31</c:f>
              <c:multiLvlStrCache>
                <c:ptCount val="14"/>
                <c:lvl>
                  <c:pt idx="0">
                    <c:v>turma</c:v>
                  </c:pt>
                  <c:pt idx="1">
                    <c:v>Utilizadores</c:v>
                  </c:pt>
                  <c:pt idx="2">
                    <c:v>turma</c:v>
                  </c:pt>
                  <c:pt idx="3">
                    <c:v>Utilizadores</c:v>
                  </c:pt>
                  <c:pt idx="4">
                    <c:v>turma</c:v>
                  </c:pt>
                  <c:pt idx="5">
                    <c:v>Utilizadores</c:v>
                  </c:pt>
                  <c:pt idx="6">
                    <c:v>turma</c:v>
                  </c:pt>
                  <c:pt idx="7">
                    <c:v>Utilizadores</c:v>
                  </c:pt>
                  <c:pt idx="8">
                    <c:v>turma</c:v>
                  </c:pt>
                  <c:pt idx="9">
                    <c:v>Utilizadores</c:v>
                  </c:pt>
                  <c:pt idx="10">
                    <c:v>turma</c:v>
                  </c:pt>
                  <c:pt idx="11">
                    <c:v>Utilizadores</c:v>
                  </c:pt>
                  <c:pt idx="12">
                    <c:v>turma</c:v>
                  </c:pt>
                  <c:pt idx="13">
                    <c:v>Utilizadores</c:v>
                  </c:pt>
                </c:lvl>
                <c:lvl>
                  <c:pt idx="0">
                    <c:v>Bonito</c:v>
                  </c:pt>
                  <c:pt idx="2">
                    <c:v>cheio de cor</c:v>
                  </c:pt>
                  <c:pt idx="4">
                    <c:v>agradável</c:v>
                  </c:pt>
                  <c:pt idx="6">
                    <c:v>acolhedor</c:v>
                  </c:pt>
                  <c:pt idx="8">
                    <c:v>impessoal</c:v>
                  </c:pt>
                  <c:pt idx="10">
                    <c:v>indiferente</c:v>
                  </c:pt>
                  <c:pt idx="12">
                    <c:v>feio</c:v>
                  </c:pt>
                </c:lvl>
              </c:multiLvlStrCache>
            </c:multiLvlStrRef>
          </c:cat>
          <c:val>
            <c:numRef>
              <c:f>Folha1!$G$32:$T$32</c:f>
              <c:numCache>
                <c:formatCode>General</c:formatCode>
                <c:ptCount val="14"/>
                <c:pt idx="0">
                  <c:v>3</c:v>
                </c:pt>
                <c:pt idx="1">
                  <c:v>21</c:v>
                </c:pt>
                <c:pt idx="2">
                  <c:v>4</c:v>
                </c:pt>
                <c:pt idx="3">
                  <c:v>15</c:v>
                </c:pt>
                <c:pt idx="4">
                  <c:v>4</c:v>
                </c:pt>
                <c:pt idx="5">
                  <c:v>41</c:v>
                </c:pt>
                <c:pt idx="6">
                  <c:v>3</c:v>
                </c:pt>
                <c:pt idx="7">
                  <c:v>42</c:v>
                </c:pt>
                <c:pt idx="8">
                  <c:v>9</c:v>
                </c:pt>
                <c:pt idx="9">
                  <c:v>46</c:v>
                </c:pt>
                <c:pt idx="10">
                  <c:v>10</c:v>
                </c:pt>
                <c:pt idx="11">
                  <c:v>63</c:v>
                </c:pt>
                <c:pt idx="12">
                  <c:v>16</c:v>
                </c:pt>
                <c:pt idx="13">
                  <c:v>40</c:v>
                </c:pt>
              </c:numCache>
            </c:numRef>
          </c:val>
        </c:ser>
        <c:ser>
          <c:idx val="1"/>
          <c:order val="1"/>
          <c:tx>
            <c:strRef>
              <c:f>Folha1!$F$33</c:f>
              <c:strCache>
                <c:ptCount val="1"/>
                <c:pt idx="0">
                  <c:v>2º I.Q.</c:v>
                </c:pt>
              </c:strCache>
            </c:strRef>
          </c:tx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pt-PT"/>
              </a:p>
            </c:txPr>
            <c:dLblPos val="inEnd"/>
            <c:showVal val="1"/>
          </c:dLbls>
          <c:cat>
            <c:multiLvlStrRef>
              <c:f>Folha1!$G$30:$T$31</c:f>
              <c:multiLvlStrCache>
                <c:ptCount val="14"/>
                <c:lvl>
                  <c:pt idx="0">
                    <c:v>turma</c:v>
                  </c:pt>
                  <c:pt idx="1">
                    <c:v>Utilizadores</c:v>
                  </c:pt>
                  <c:pt idx="2">
                    <c:v>turma</c:v>
                  </c:pt>
                  <c:pt idx="3">
                    <c:v>Utilizadores</c:v>
                  </c:pt>
                  <c:pt idx="4">
                    <c:v>turma</c:v>
                  </c:pt>
                  <c:pt idx="5">
                    <c:v>Utilizadores</c:v>
                  </c:pt>
                  <c:pt idx="6">
                    <c:v>turma</c:v>
                  </c:pt>
                  <c:pt idx="7">
                    <c:v>Utilizadores</c:v>
                  </c:pt>
                  <c:pt idx="8">
                    <c:v>turma</c:v>
                  </c:pt>
                  <c:pt idx="9">
                    <c:v>Utilizadores</c:v>
                  </c:pt>
                  <c:pt idx="10">
                    <c:v>turma</c:v>
                  </c:pt>
                  <c:pt idx="11">
                    <c:v>Utilizadores</c:v>
                  </c:pt>
                  <c:pt idx="12">
                    <c:v>turma</c:v>
                  </c:pt>
                  <c:pt idx="13">
                    <c:v>Utilizadores</c:v>
                  </c:pt>
                </c:lvl>
                <c:lvl>
                  <c:pt idx="0">
                    <c:v>Bonito</c:v>
                  </c:pt>
                  <c:pt idx="2">
                    <c:v>cheio de cor</c:v>
                  </c:pt>
                  <c:pt idx="4">
                    <c:v>agradável</c:v>
                  </c:pt>
                  <c:pt idx="6">
                    <c:v>acolhedor</c:v>
                  </c:pt>
                  <c:pt idx="8">
                    <c:v>impessoal</c:v>
                  </c:pt>
                  <c:pt idx="10">
                    <c:v>indiferente</c:v>
                  </c:pt>
                  <c:pt idx="12">
                    <c:v>feio</c:v>
                  </c:pt>
                </c:lvl>
              </c:multiLvlStrCache>
            </c:multiLvlStrRef>
          </c:cat>
          <c:val>
            <c:numRef>
              <c:f>Folha1!$G$33:$T$33</c:f>
              <c:numCache>
                <c:formatCode>General</c:formatCode>
                <c:ptCount val="14"/>
                <c:pt idx="0">
                  <c:v>14</c:v>
                </c:pt>
                <c:pt idx="1">
                  <c:v>77</c:v>
                </c:pt>
                <c:pt idx="2">
                  <c:v>14</c:v>
                </c:pt>
                <c:pt idx="3">
                  <c:v>57</c:v>
                </c:pt>
                <c:pt idx="4">
                  <c:v>12</c:v>
                </c:pt>
                <c:pt idx="5">
                  <c:v>67</c:v>
                </c:pt>
                <c:pt idx="6">
                  <c:v>3</c:v>
                </c:pt>
                <c:pt idx="7">
                  <c:v>18</c:v>
                </c:pt>
                <c:pt idx="8">
                  <c:v>0</c:v>
                </c:pt>
                <c:pt idx="9">
                  <c:v>2</c:v>
                </c:pt>
                <c:pt idx="10">
                  <c:v>0</c:v>
                </c:pt>
                <c:pt idx="11">
                  <c:v>5</c:v>
                </c:pt>
                <c:pt idx="12">
                  <c:v>0</c:v>
                </c:pt>
                <c:pt idx="13">
                  <c:v>5</c:v>
                </c:pt>
              </c:numCache>
            </c:numRef>
          </c:val>
        </c:ser>
        <c:axId val="57139200"/>
        <c:axId val="57140736"/>
      </c:barChart>
      <c:catAx>
        <c:axId val="5713920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pt-PT"/>
          </a:p>
        </c:txPr>
        <c:crossAx val="57140736"/>
        <c:crosses val="autoZero"/>
        <c:auto val="1"/>
        <c:lblAlgn val="ctr"/>
        <c:lblOffset val="100"/>
      </c:catAx>
      <c:valAx>
        <c:axId val="57140736"/>
        <c:scaling>
          <c:orientation val="minMax"/>
          <c:max val="142"/>
          <c:min val="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pt-PT"/>
          </a:p>
        </c:txPr>
        <c:crossAx val="57139200"/>
        <c:crosses val="autoZero"/>
        <c:crossBetween val="between"/>
        <c:majorUnit val="10"/>
        <c:minorUnit val="2"/>
      </c:valAx>
      <c:spPr>
        <a:solidFill>
          <a:schemeClr val="bg1"/>
        </a:solidFill>
      </c:spPr>
    </c:plotArea>
    <c:legend>
      <c:legendPos val="r"/>
      <c:txPr>
        <a:bodyPr/>
        <a:lstStyle/>
        <a:p>
          <a:pPr>
            <a:defRPr sz="1200">
              <a:solidFill>
                <a:schemeClr val="tx1"/>
              </a:solidFill>
            </a:defRPr>
          </a:pPr>
          <a:endParaRPr lang="pt-PT"/>
        </a:p>
      </c:txPr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pt-PT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PT"/>
  <c:style val="44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Folha1!$F$43</c:f>
              <c:strCache>
                <c:ptCount val="1"/>
                <c:pt idx="0">
                  <c:v>2º I.Q.</c:v>
                </c:pt>
              </c:strCache>
            </c:strRef>
          </c:tx>
          <c:dLbls>
            <c:dLblPos val="inEnd"/>
            <c:showVal val="1"/>
          </c:dLbls>
          <c:cat>
            <c:strRef>
              <c:f>Folha1!$H$42:$J$42</c:f>
              <c:strCache>
                <c:ptCount val="3"/>
                <c:pt idx="0">
                  <c:v>sim</c:v>
                </c:pt>
                <c:pt idx="2">
                  <c:v>não</c:v>
                </c:pt>
              </c:strCache>
            </c:strRef>
          </c:cat>
          <c:val>
            <c:numRef>
              <c:f>Folha1!$H$43:$J$43</c:f>
              <c:numCache>
                <c:formatCode>General</c:formatCode>
                <c:ptCount val="3"/>
                <c:pt idx="0">
                  <c:v>22</c:v>
                </c:pt>
                <c:pt idx="2">
                  <c:v>0</c:v>
                </c:pt>
              </c:numCache>
            </c:numRef>
          </c:val>
        </c:ser>
        <c:axId val="57381632"/>
        <c:axId val="57383168"/>
      </c:barChart>
      <c:catAx>
        <c:axId val="5738163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/>
            </a:pPr>
            <a:endParaRPr lang="pt-PT"/>
          </a:p>
        </c:txPr>
        <c:crossAx val="57383168"/>
        <c:crosses val="autoZero"/>
        <c:auto val="1"/>
        <c:lblAlgn val="ctr"/>
        <c:lblOffset val="100"/>
      </c:catAx>
      <c:valAx>
        <c:axId val="57383168"/>
        <c:scaling>
          <c:orientation val="minMax"/>
          <c:max val="23"/>
          <c:min val="0"/>
        </c:scaling>
        <c:axPos val="l"/>
        <c:majorGridlines/>
        <c:numFmt formatCode="General" sourceLinked="1"/>
        <c:tickLblPos val="nextTo"/>
        <c:crossAx val="57381632"/>
        <c:crosses val="autoZero"/>
        <c:crossBetween val="between"/>
        <c:majorUnit val="5"/>
        <c:minorUnit val="1"/>
      </c:valAx>
      <c:spPr>
        <a:solidFill>
          <a:schemeClr val="bg1"/>
        </a:solidFill>
      </c:spPr>
    </c:plotArea>
    <c:legend>
      <c:legendPos val="r"/>
    </c:legend>
    <c:plotVisOnly val="1"/>
  </c:chart>
  <c:spPr>
    <a:solidFill>
      <a:schemeClr val="bg1"/>
    </a:solidFill>
  </c:spPr>
  <c:txPr>
    <a:bodyPr/>
    <a:lstStyle/>
    <a:p>
      <a:pPr>
        <a:defRPr sz="1200">
          <a:solidFill>
            <a:schemeClr val="tx1"/>
          </a:solidFill>
        </a:defRPr>
      </a:pPr>
      <a:endParaRPr lang="pt-PT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PT"/>
  <c:style val="44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Folha1!$F$47</c:f>
              <c:strCache>
                <c:ptCount val="1"/>
                <c:pt idx="0">
                  <c:v>2º I.Q.</c:v>
                </c:pt>
              </c:strCache>
            </c:strRef>
          </c:tx>
          <c:dLbls>
            <c:dLblPos val="inEnd"/>
            <c:showVal val="1"/>
          </c:dLbls>
          <c:cat>
            <c:strRef>
              <c:f>Folha1!$G$46:$O$46</c:f>
              <c:strCache>
                <c:ptCount val="9"/>
                <c:pt idx="0">
                  <c:v>bonito</c:v>
                </c:pt>
                <c:pt idx="1">
                  <c:v>colorido</c:v>
                </c:pt>
                <c:pt idx="2">
                  <c:v>preservar</c:v>
                </c:pt>
                <c:pt idx="3">
                  <c:v>feliz por poder participar</c:v>
                </c:pt>
                <c:pt idx="4">
                  <c:v>sentir bem na escola</c:v>
                </c:pt>
                <c:pt idx="5">
                  <c:v>divertido</c:v>
                </c:pt>
                <c:pt idx="6">
                  <c:v>trabalhar em grupo</c:v>
                </c:pt>
                <c:pt idx="7">
                  <c:v>acolhedor</c:v>
                </c:pt>
                <c:pt idx="8">
                  <c:v>formação pessoal</c:v>
                </c:pt>
              </c:strCache>
            </c:strRef>
          </c:cat>
          <c:val>
            <c:numRef>
              <c:f>Folha1!$G$47:$O$47</c:f>
              <c:numCache>
                <c:formatCode>General</c:formatCode>
                <c:ptCount val="9"/>
                <c:pt idx="0">
                  <c:v>9</c:v>
                </c:pt>
                <c:pt idx="1">
                  <c:v>4</c:v>
                </c:pt>
                <c:pt idx="2">
                  <c:v>9</c:v>
                </c:pt>
                <c:pt idx="3">
                  <c:v>12</c:v>
                </c:pt>
                <c:pt idx="4">
                  <c:v>2</c:v>
                </c:pt>
                <c:pt idx="5">
                  <c:v>2</c:v>
                </c:pt>
                <c:pt idx="6">
                  <c:v>8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</c:ser>
        <c:axId val="57407744"/>
        <c:axId val="57430016"/>
      </c:barChart>
      <c:catAx>
        <c:axId val="57407744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/>
            </a:pPr>
            <a:endParaRPr lang="pt-PT"/>
          </a:p>
        </c:txPr>
        <c:crossAx val="57430016"/>
        <c:crosses val="autoZero"/>
        <c:auto val="1"/>
        <c:lblAlgn val="ctr"/>
        <c:lblOffset val="100"/>
      </c:catAx>
      <c:valAx>
        <c:axId val="57430016"/>
        <c:scaling>
          <c:orientation val="minMax"/>
          <c:max val="23"/>
          <c:min val="0"/>
        </c:scaling>
        <c:axPos val="l"/>
        <c:majorGridlines/>
        <c:numFmt formatCode="General" sourceLinked="1"/>
        <c:tickLblPos val="nextTo"/>
        <c:crossAx val="57407744"/>
        <c:crosses val="autoZero"/>
        <c:crossBetween val="between"/>
        <c:majorUnit val="5"/>
        <c:minorUnit val="1"/>
      </c:valAx>
      <c:spPr>
        <a:solidFill>
          <a:schemeClr val="bg1"/>
        </a:solidFill>
      </c:spPr>
    </c:plotArea>
    <c:legend>
      <c:legendPos val="r"/>
    </c:legend>
    <c:plotVisOnly val="1"/>
  </c:chart>
  <c:spPr>
    <a:solidFill>
      <a:schemeClr val="bg1"/>
    </a:solidFill>
  </c:spPr>
  <c:txPr>
    <a:bodyPr/>
    <a:lstStyle/>
    <a:p>
      <a:pPr>
        <a:defRPr sz="1200">
          <a:solidFill>
            <a:schemeClr val="tx1"/>
          </a:solidFill>
        </a:defRPr>
      </a:pPr>
      <a:endParaRPr lang="pt-PT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9FAEE3-57E1-4356-8D0C-977B00DCFF02}" type="datetimeFigureOut">
              <a:rPr lang="pt-PT" smtClean="0"/>
              <a:pPr/>
              <a:t>06-06-2011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9512300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97313" y="9512300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393B-030C-4D8E-8476-2D4193285D8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0777"/>
          </a:xfrm>
          <a:prstGeom prst="rect">
            <a:avLst/>
          </a:prstGeom>
        </p:spPr>
        <p:txBody>
          <a:bodyPr vert="horz" lIns="96551" tIns="48276" rIns="96551" bIns="48276" rtlCol="0"/>
          <a:lstStyle>
            <a:lvl1pPr algn="l">
              <a:defRPr sz="13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0777"/>
          </a:xfrm>
          <a:prstGeom prst="rect">
            <a:avLst/>
          </a:prstGeom>
        </p:spPr>
        <p:txBody>
          <a:bodyPr vert="horz" lIns="96551" tIns="48276" rIns="96551" bIns="48276" rtlCol="0"/>
          <a:lstStyle>
            <a:lvl1pPr algn="r">
              <a:defRPr sz="1300"/>
            </a:lvl1pPr>
          </a:lstStyle>
          <a:p>
            <a:fld id="{5DAAF94D-0D3D-4E1A-8609-87703FD7AC5C}" type="datetimeFigureOut">
              <a:rPr lang="pt-PT" smtClean="0"/>
              <a:pPr/>
              <a:t>06-06-2011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06975" cy="3756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551" tIns="48276" rIns="96551" bIns="48276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8182" y="4757381"/>
            <a:ext cx="5505450" cy="4506992"/>
          </a:xfrm>
          <a:prstGeom prst="rect">
            <a:avLst/>
          </a:prstGeom>
        </p:spPr>
        <p:txBody>
          <a:bodyPr vert="horz" lIns="96551" tIns="48276" rIns="96551" bIns="48276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9513023"/>
            <a:ext cx="2982119" cy="500777"/>
          </a:xfrm>
          <a:prstGeom prst="rect">
            <a:avLst/>
          </a:prstGeom>
        </p:spPr>
        <p:txBody>
          <a:bodyPr vert="horz" lIns="96551" tIns="48276" rIns="96551" bIns="48276" rtlCol="0" anchor="b"/>
          <a:lstStyle>
            <a:lvl1pPr algn="l">
              <a:defRPr sz="13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98102" y="9513023"/>
            <a:ext cx="2982119" cy="500777"/>
          </a:xfrm>
          <a:prstGeom prst="rect">
            <a:avLst/>
          </a:prstGeom>
        </p:spPr>
        <p:txBody>
          <a:bodyPr vert="horz" lIns="96551" tIns="48276" rIns="96551" bIns="48276" rtlCol="0" anchor="b"/>
          <a:lstStyle>
            <a:lvl1pPr algn="r">
              <a:defRPr sz="1300"/>
            </a:lvl1pPr>
          </a:lstStyle>
          <a:p>
            <a:fld id="{6BF48575-BA2F-444E-B44A-C9D0DCF7304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F48575-BA2F-444E-B44A-C9D0DCF7304F}" type="slidenum">
              <a:rPr lang="pt-PT" smtClean="0"/>
              <a:pPr/>
              <a:t>1</a:t>
            </a:fld>
            <a:endParaRPr lang="pt-P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F48575-BA2F-444E-B44A-C9D0DCF7304F}" type="slidenum">
              <a:rPr lang="pt-PT" smtClean="0"/>
              <a:pPr/>
              <a:t>11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ângulo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ectângulo arredondado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28" name="Marcador de Posição da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652-7337-4656-BC85-E198001E262C}" type="datetimeFigureOut">
              <a:rPr lang="pt-PT" smtClean="0"/>
              <a:pPr/>
              <a:t>06-06-2011</a:t>
            </a:fld>
            <a:endParaRPr lang="pt-PT"/>
          </a:p>
        </p:txBody>
      </p:sp>
      <p:sp>
        <p:nvSpPr>
          <p:cNvPr id="17" name="Marcador de Posição do Rodap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29" name="Marcador de Posição do Número do Diapositivo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FCA7F2B-5F22-44FB-B302-0CE6190894DB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7" name="Rectângulo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ângulo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ângulo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652-7337-4656-BC85-E198001E262C}" type="datetimeFigureOut">
              <a:rPr lang="pt-PT" smtClean="0"/>
              <a:pPr/>
              <a:t>06-06-2011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A7F2B-5F22-44FB-B302-0CE6190894DB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652-7337-4656-BC85-E198001E262C}" type="datetimeFigureOut">
              <a:rPr lang="pt-PT" smtClean="0"/>
              <a:pPr/>
              <a:t>06-06-2011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A7F2B-5F22-44FB-B302-0CE6190894DB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652-7337-4656-BC85-E198001E262C}" type="datetimeFigureOut">
              <a:rPr lang="pt-PT" smtClean="0"/>
              <a:pPr/>
              <a:t>06-06-2011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A7F2B-5F22-44FB-B302-0CE6190894DB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Marcador de Posição de Conteúdo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ângulo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ectângulo arredondado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652-7337-4656-BC85-E198001E262C}" type="datetimeFigureOut">
              <a:rPr lang="pt-PT" smtClean="0"/>
              <a:pPr/>
              <a:t>06-06-2011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pt-PT"/>
          </a:p>
        </p:txBody>
      </p:sp>
      <p:sp>
        <p:nvSpPr>
          <p:cNvPr id="7" name="Rectângulo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ângulo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ângulo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FCA7F2B-5F22-44FB-B302-0CE6190894DB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652-7337-4656-BC85-E198001E262C}" type="datetimeFigureOut">
              <a:rPr lang="pt-PT" smtClean="0"/>
              <a:pPr/>
              <a:t>06-06-2011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A7F2B-5F22-44FB-B302-0CE6190894DB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9" name="Marcador de Posição de Conteúdo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1" name="Marcador de Posição de Conteúdo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652-7337-4656-BC85-E198001E262C}" type="datetimeFigureOut">
              <a:rPr lang="pt-PT" smtClean="0"/>
              <a:pPr/>
              <a:t>06-06-2011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A7F2B-5F22-44FB-B302-0CE6190894DB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1" name="Marcador de Posição de Conteúdo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3" name="Marcador de Posição de Conteúdo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652-7337-4656-BC85-E198001E262C}" type="datetimeFigureOut">
              <a:rPr lang="pt-PT" smtClean="0"/>
              <a:pPr/>
              <a:t>06-06-2011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A7F2B-5F22-44FB-B302-0CE6190894DB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652-7337-4656-BC85-E198001E262C}" type="datetimeFigureOut">
              <a:rPr lang="pt-PT" smtClean="0"/>
              <a:pPr/>
              <a:t>06-06-2011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A7F2B-5F22-44FB-B302-0CE6190894DB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ângulo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ectângulo arredondado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652-7337-4656-BC85-E198001E262C}" type="datetimeFigureOut">
              <a:rPr lang="pt-PT" smtClean="0"/>
              <a:pPr/>
              <a:t>06-06-2011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A7F2B-5F22-44FB-B302-0CE6190894DB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1" name="Marcador de Posição de Conteúdo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652-7337-4656-BC85-E198001E262C}" type="datetimeFigureOut">
              <a:rPr lang="pt-PT" smtClean="0"/>
              <a:pPr/>
              <a:t>06-06-2011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FCA7F2B-5F22-44FB-B302-0CE6190894DB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1" name="Rectângulo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ângulo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ângulo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ângulo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ectângulo arredondado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Marcador de Posição do Título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3" name="Marcador de Posição do Texto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4" name="Marcador de Posição da Data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CD3E652-7337-4656-BC85-E198001E262C}" type="datetimeFigureOut">
              <a:rPr lang="pt-PT" smtClean="0"/>
              <a:pPr/>
              <a:t>06-06-2011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t-PT"/>
          </a:p>
        </p:txBody>
      </p:sp>
      <p:sp>
        <p:nvSpPr>
          <p:cNvPr id="23" name="Marcador de Posição do Número do Diapositivo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FCA7F2B-5F22-44FB-B302-0CE6190894DB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Adelaide Alves\Desktop\fotos do projecto\IMG_3216.JPG"/>
          <p:cNvPicPr>
            <a:picLocks noChangeAspect="1" noChangeArrowheads="1"/>
          </p:cNvPicPr>
          <p:nvPr/>
        </p:nvPicPr>
        <p:blipFill>
          <a:blip r:embed="rId3" cstate="print"/>
          <a:srcRect l="19140" t="31103" r="31830" b="36598"/>
          <a:stretch>
            <a:fillRect/>
          </a:stretch>
        </p:blipFill>
        <p:spPr bwMode="auto">
          <a:xfrm>
            <a:off x="7668344" y="1844824"/>
            <a:ext cx="1368152" cy="648072"/>
          </a:xfrm>
          <a:prstGeom prst="rect">
            <a:avLst/>
          </a:prstGeom>
          <a:noFill/>
        </p:spPr>
      </p:pic>
      <p:pic>
        <p:nvPicPr>
          <p:cNvPr id="1030" name="Picture 6" descr="C:\Users\Adelaide Alves\Pictures\IMG0235A.jpg"/>
          <p:cNvPicPr>
            <a:picLocks noChangeAspect="1" noChangeArrowheads="1"/>
          </p:cNvPicPr>
          <p:nvPr/>
        </p:nvPicPr>
        <p:blipFill>
          <a:blip r:embed="rId4" cstate="print"/>
          <a:srcRect l="2751" t="21650" r="2751" b="42913"/>
          <a:stretch>
            <a:fillRect/>
          </a:stretch>
        </p:blipFill>
        <p:spPr bwMode="auto">
          <a:xfrm>
            <a:off x="6372200" y="1844824"/>
            <a:ext cx="1296144" cy="648072"/>
          </a:xfrm>
          <a:prstGeom prst="rect">
            <a:avLst/>
          </a:prstGeom>
          <a:noFill/>
        </p:spPr>
      </p:pic>
      <p:pic>
        <p:nvPicPr>
          <p:cNvPr id="1029" name="Picture 5" descr="C:\Users\Adelaide Alves\Pictures\IMG0230A.jpg"/>
          <p:cNvPicPr>
            <a:picLocks noChangeAspect="1" noChangeArrowheads="1"/>
          </p:cNvPicPr>
          <p:nvPr/>
        </p:nvPicPr>
        <p:blipFill>
          <a:blip r:embed="rId5" cstate="print"/>
          <a:srcRect l="11254" t="5404" r="56323" b="5434"/>
          <a:stretch>
            <a:fillRect/>
          </a:stretch>
        </p:blipFill>
        <p:spPr bwMode="auto">
          <a:xfrm rot="16200000">
            <a:off x="4860034" y="980728"/>
            <a:ext cx="648071" cy="2376265"/>
          </a:xfrm>
          <a:prstGeom prst="rect">
            <a:avLst/>
          </a:prstGeom>
          <a:noFill/>
        </p:spPr>
      </p:pic>
      <p:pic>
        <p:nvPicPr>
          <p:cNvPr id="1026" name="Picture 2" descr="C:\Users\Adelaide Alves\Desktop\fotos do projecto\IMG_3207.JPG"/>
          <p:cNvPicPr>
            <a:picLocks noChangeAspect="1" noChangeArrowheads="1"/>
          </p:cNvPicPr>
          <p:nvPr/>
        </p:nvPicPr>
        <p:blipFill>
          <a:blip r:embed="rId6" cstate="print"/>
          <a:srcRect l="17186" t="21831" r="13509" b="51140"/>
          <a:stretch>
            <a:fillRect/>
          </a:stretch>
        </p:blipFill>
        <p:spPr bwMode="auto">
          <a:xfrm>
            <a:off x="2051720" y="1844824"/>
            <a:ext cx="2016224" cy="650395"/>
          </a:xfrm>
          <a:prstGeom prst="rect">
            <a:avLst/>
          </a:prstGeom>
          <a:noFill/>
        </p:spPr>
      </p:pic>
      <p:pic>
        <p:nvPicPr>
          <p:cNvPr id="1027" name="Picture 3" descr="C:\Users\Adelaide Alves\Desktop\fotos do projecto\IMG_3208.JPG"/>
          <p:cNvPicPr>
            <a:picLocks noChangeAspect="1" noChangeArrowheads="1"/>
          </p:cNvPicPr>
          <p:nvPr/>
        </p:nvPicPr>
        <p:blipFill>
          <a:blip r:embed="rId7" cstate="print"/>
          <a:srcRect l="14840" t="24521" r="38337" b="50958"/>
          <a:stretch>
            <a:fillRect/>
          </a:stretch>
        </p:blipFill>
        <p:spPr bwMode="auto">
          <a:xfrm>
            <a:off x="144015" y="1844824"/>
            <a:ext cx="2051721" cy="653642"/>
          </a:xfrm>
          <a:prstGeom prst="rect">
            <a:avLst/>
          </a:prstGeom>
          <a:noFill/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 smtClean="0"/>
              <a:t>Projecto de intervenção no espaço escolar</a:t>
            </a:r>
            <a:endParaRPr lang="pt-PT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67544" y="1988840"/>
            <a:ext cx="8229600" cy="1470025"/>
          </a:xfrm>
        </p:spPr>
        <p:txBody>
          <a:bodyPr/>
          <a:lstStyle/>
          <a:p>
            <a:r>
              <a:rPr lang="pt-PT" dirty="0" smtClean="0"/>
              <a:t>Escola – um espaço a encontrar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Enquadramento teórico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67544" y="2060848"/>
            <a:ext cx="8229600" cy="2476872"/>
          </a:xfrm>
        </p:spPr>
        <p:txBody>
          <a:bodyPr/>
          <a:lstStyle/>
          <a:p>
            <a:pPr algn="ctr">
              <a:buNone/>
            </a:pPr>
            <a:r>
              <a:rPr lang="pt-PT" sz="3200" dirty="0" smtClean="0"/>
              <a:t>Espaço</a:t>
            </a:r>
          </a:p>
          <a:p>
            <a:pPr>
              <a:buNone/>
            </a:pPr>
            <a:r>
              <a:rPr lang="pt-PT" dirty="0" smtClean="0"/>
              <a:t>	</a:t>
            </a:r>
            <a:r>
              <a:rPr lang="pt-PT" sz="2400" dirty="0" smtClean="0"/>
              <a:t>“(…)é </a:t>
            </a:r>
            <a:r>
              <a:rPr lang="pt-PT" sz="2400" dirty="0"/>
              <a:t>um lugar físico, com uma estrutura de origem cultural que organiza as relações sociais</a:t>
            </a:r>
            <a:r>
              <a:rPr lang="pt-PT" sz="2400" dirty="0" smtClean="0"/>
              <a:t>.”</a:t>
            </a:r>
            <a:r>
              <a:rPr lang="pt-PT" sz="2800" dirty="0" smtClean="0"/>
              <a:t> </a:t>
            </a:r>
            <a:r>
              <a:rPr lang="pt-PT" sz="1400" dirty="0" smtClean="0"/>
              <a:t>(</a:t>
            </a:r>
            <a:r>
              <a:rPr lang="pt-PT" sz="1400" dirty="0" err="1" smtClean="0"/>
              <a:t>Escallier</a:t>
            </a:r>
            <a:r>
              <a:rPr lang="pt-PT" sz="1400" dirty="0" smtClean="0"/>
              <a:t>, 2010: 4) 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Enquadramento teórico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67544" y="1772816"/>
            <a:ext cx="8229600" cy="3744417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pt-PT" dirty="0" smtClean="0"/>
          </a:p>
          <a:p>
            <a:pPr algn="ctr">
              <a:buNone/>
            </a:pPr>
            <a:r>
              <a:rPr lang="pt-PT" sz="3500" dirty="0" smtClean="0"/>
              <a:t>Apropriação do Espaço</a:t>
            </a:r>
          </a:p>
          <a:p>
            <a:pPr algn="just"/>
            <a:endParaRPr lang="pt-PT" sz="2400" dirty="0" smtClean="0"/>
          </a:p>
          <a:p>
            <a:pPr algn="just"/>
            <a:r>
              <a:rPr lang="pt-PT" dirty="0" smtClean="0"/>
              <a:t>“</a:t>
            </a:r>
            <a:r>
              <a:rPr lang="pt-PT" dirty="0" err="1" smtClean="0"/>
              <a:t>es</a:t>
            </a:r>
            <a:r>
              <a:rPr lang="pt-PT" dirty="0" smtClean="0"/>
              <a:t> </a:t>
            </a:r>
            <a:r>
              <a:rPr lang="pt-PT" dirty="0" err="1" smtClean="0"/>
              <a:t>un</a:t>
            </a:r>
            <a:r>
              <a:rPr lang="pt-PT" dirty="0" smtClean="0"/>
              <a:t> processo dinâmico de </a:t>
            </a:r>
            <a:r>
              <a:rPr lang="pt-PT" dirty="0" err="1" smtClean="0"/>
              <a:t>interacción</a:t>
            </a:r>
            <a:r>
              <a:rPr lang="pt-PT" dirty="0" smtClean="0"/>
              <a:t> de </a:t>
            </a:r>
            <a:r>
              <a:rPr lang="pt-PT" dirty="0" err="1" smtClean="0"/>
              <a:t>la</a:t>
            </a:r>
            <a:r>
              <a:rPr lang="pt-PT" dirty="0" smtClean="0"/>
              <a:t> </a:t>
            </a:r>
            <a:r>
              <a:rPr lang="pt-PT" dirty="0" err="1" smtClean="0"/>
              <a:t>persona</a:t>
            </a:r>
            <a:r>
              <a:rPr lang="pt-PT" dirty="0" smtClean="0"/>
              <a:t> com </a:t>
            </a:r>
            <a:r>
              <a:rPr lang="pt-PT" dirty="0" err="1" smtClean="0"/>
              <a:t>el</a:t>
            </a:r>
            <a:r>
              <a:rPr lang="pt-PT" dirty="0" smtClean="0"/>
              <a:t> </a:t>
            </a:r>
            <a:r>
              <a:rPr lang="pt-PT" dirty="0" err="1" smtClean="0"/>
              <a:t>medio</a:t>
            </a:r>
            <a:r>
              <a:rPr lang="pt-PT" dirty="0" smtClean="0"/>
              <a:t>” </a:t>
            </a:r>
            <a:r>
              <a:rPr lang="pt-PT" sz="1900" dirty="0" smtClean="0"/>
              <a:t>(</a:t>
            </a:r>
            <a:r>
              <a:rPr lang="pt-PT" sz="1900" dirty="0" err="1" smtClean="0"/>
              <a:t>Korasec-Serfaty</a:t>
            </a:r>
            <a:r>
              <a:rPr lang="pt-PT" sz="1900" dirty="0" smtClean="0"/>
              <a:t> (cit. Vidal </a:t>
            </a:r>
            <a:r>
              <a:rPr lang="pt-PT" sz="1900" i="1" dirty="0" err="1" smtClean="0"/>
              <a:t>et</a:t>
            </a:r>
            <a:r>
              <a:rPr lang="pt-PT" sz="1900" i="1" dirty="0" smtClean="0"/>
              <a:t> al</a:t>
            </a:r>
            <a:r>
              <a:rPr lang="pt-PT" sz="1900" dirty="0" smtClean="0"/>
              <a:t>., 2004: 34))</a:t>
            </a:r>
            <a:endParaRPr lang="pt-PT" dirty="0" smtClean="0"/>
          </a:p>
          <a:p>
            <a:pPr algn="just">
              <a:buNone/>
            </a:pPr>
            <a:endParaRPr lang="pt-PT" sz="2000" dirty="0" smtClean="0"/>
          </a:p>
          <a:p>
            <a:pPr algn="ctr">
              <a:buNone/>
            </a:pPr>
            <a:r>
              <a:rPr lang="pt-PT" sz="3500" dirty="0" smtClean="0"/>
              <a:t>Preservação do Espaço</a:t>
            </a:r>
          </a:p>
          <a:p>
            <a:pPr algn="just"/>
            <a:r>
              <a:rPr lang="pt-PT" dirty="0" smtClean="0"/>
              <a:t>dando-nos a sensação de envolvimento emocional ao mesmo tempo que temos tendência para tratar desses espaços com mais cuidado. </a:t>
            </a:r>
            <a:r>
              <a:rPr lang="pt-PT" sz="1900" dirty="0" smtClean="0"/>
              <a:t>(</a:t>
            </a:r>
            <a:r>
              <a:rPr lang="pt-PT" sz="1900" dirty="0" err="1" smtClean="0"/>
              <a:t>Hertzberger</a:t>
            </a:r>
            <a:r>
              <a:rPr lang="pt-PT" sz="1900" dirty="0" smtClean="0"/>
              <a:t>, cit. por </a:t>
            </a:r>
            <a:r>
              <a:rPr lang="pt-PT" sz="1900" dirty="0" err="1" smtClean="0"/>
              <a:t>Muga</a:t>
            </a:r>
            <a:r>
              <a:rPr lang="pt-PT" sz="1900" dirty="0" smtClean="0"/>
              <a:t>, 2005: 134)</a:t>
            </a:r>
          </a:p>
          <a:p>
            <a:pPr algn="just">
              <a:buNone/>
            </a:pPr>
            <a:endParaRPr lang="pt-PT" sz="2000" dirty="0" smtClean="0"/>
          </a:p>
          <a:p>
            <a:pPr algn="just"/>
            <a:endParaRPr lang="pt-PT" sz="1200" dirty="0" smtClean="0"/>
          </a:p>
          <a:p>
            <a:pPr algn="just">
              <a:buNone/>
            </a:pPr>
            <a:endParaRPr lang="pt-PT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Intervenção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971600" y="1340768"/>
            <a:ext cx="7772400" cy="4572000"/>
          </a:xfrm>
        </p:spPr>
        <p:txBody>
          <a:bodyPr>
            <a:normAutofit fontScale="77500" lnSpcReduction="20000"/>
          </a:bodyPr>
          <a:lstStyle/>
          <a:p>
            <a:pPr lvl="1">
              <a:buNone/>
            </a:pPr>
            <a:endParaRPr lang="pt-PT" dirty="0" smtClean="0"/>
          </a:p>
          <a:p>
            <a:pPr lvl="1">
              <a:buNone/>
            </a:pPr>
            <a:r>
              <a:rPr lang="pt-PT" dirty="0" smtClean="0"/>
              <a:t>1ªEtapa</a:t>
            </a:r>
          </a:p>
          <a:p>
            <a:pPr lvl="1"/>
            <a:r>
              <a:rPr lang="pt-PT" dirty="0" smtClean="0"/>
              <a:t>Inquérito por questionário  a dois grupos</a:t>
            </a:r>
          </a:p>
          <a:p>
            <a:pPr lvl="2"/>
            <a:r>
              <a:rPr lang="pt-PT" sz="2400" dirty="0" smtClean="0"/>
              <a:t>Turma 6º ano</a:t>
            </a:r>
          </a:p>
          <a:p>
            <a:pPr lvl="6"/>
            <a:r>
              <a:rPr lang="pt-PT" sz="2400" dirty="0" smtClean="0"/>
              <a:t>1º I.Q.-23</a:t>
            </a:r>
          </a:p>
          <a:p>
            <a:pPr lvl="6"/>
            <a:r>
              <a:rPr lang="pt-PT" sz="2400" dirty="0" smtClean="0"/>
              <a:t>2º I.Q.-22</a:t>
            </a:r>
          </a:p>
          <a:p>
            <a:pPr lvl="2"/>
            <a:r>
              <a:rPr lang="pt-PT" sz="2400" dirty="0" smtClean="0"/>
              <a:t>Grupo  utilizadores do espaço (Bloco B)</a:t>
            </a:r>
          </a:p>
          <a:p>
            <a:pPr lvl="6"/>
            <a:r>
              <a:rPr lang="pt-PT" sz="2400" dirty="0" smtClean="0"/>
              <a:t>1º I.Q.-142</a:t>
            </a:r>
          </a:p>
          <a:p>
            <a:pPr lvl="6"/>
            <a:r>
              <a:rPr lang="pt-PT" sz="2400" dirty="0" smtClean="0"/>
              <a:t>2º I.Q.-139</a:t>
            </a:r>
          </a:p>
          <a:p>
            <a:pPr lvl="1"/>
            <a:r>
              <a:rPr lang="pt-PT" dirty="0" smtClean="0"/>
              <a:t>Análise dos dados para preparar a intervenção </a:t>
            </a:r>
          </a:p>
          <a:p>
            <a:pPr lvl="2"/>
            <a:r>
              <a:rPr lang="pt-PT" sz="2400" dirty="0" smtClean="0"/>
              <a:t>Pertinente a intervenção no espaço</a:t>
            </a:r>
          </a:p>
          <a:p>
            <a:pPr lvl="2"/>
            <a:r>
              <a:rPr lang="pt-PT" sz="2400" dirty="0" smtClean="0"/>
              <a:t>Intervenção deve basear-se na pintura do espaço</a:t>
            </a:r>
          </a:p>
          <a:p>
            <a:pPr lvl="2">
              <a:buNone/>
            </a:pPr>
            <a:endParaRPr lang="pt-PT" sz="2400" dirty="0" smtClean="0"/>
          </a:p>
          <a:p>
            <a:pPr lvl="1">
              <a:buNone/>
            </a:pPr>
            <a:endParaRPr lang="pt-PT" dirty="0" smtClean="0"/>
          </a:p>
          <a:p>
            <a:pPr lvl="1">
              <a:buNone/>
            </a:pPr>
            <a:r>
              <a:rPr lang="pt-PT" dirty="0" smtClean="0"/>
              <a:t>Unidade de Trabalho:</a:t>
            </a:r>
          </a:p>
          <a:p>
            <a:pPr lvl="1">
              <a:buNone/>
            </a:pPr>
            <a:r>
              <a:rPr lang="pt-PT" dirty="0" smtClean="0"/>
              <a:t>início a 3 de Novembro de 2010 e conclusão a 2 de Fevereiro de 2011</a:t>
            </a:r>
          </a:p>
          <a:p>
            <a:pPr lvl="2"/>
            <a:endParaRPr lang="pt-PT" sz="2400" dirty="0" smtClean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Bloco B antes da intervenção</a:t>
            </a:r>
            <a:endParaRPr lang="pt-PT" dirty="0"/>
          </a:p>
        </p:txBody>
      </p:sp>
      <p:pic>
        <p:nvPicPr>
          <p:cNvPr id="3" name="Imagem 2" descr="C:\Users\Adelaide Alves\Desktop\VISITA DE ESTUDO 5ºI E 5ºF\IMG_242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293096"/>
            <a:ext cx="2859587" cy="190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Imagem 3" descr="C:\Users\Adelaide Alves\Desktop\VISITA DE ESTUDO 5ºI E 5ºF\IMG_242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580875"/>
            <a:ext cx="3384000" cy="22579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Imagem 4" descr="C:\Users\Adelaide Alves\Desktop\VISITA DE ESTUDO 5ºI E 5ºF\IMG_2436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1556792"/>
            <a:ext cx="3384376" cy="22581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Imagem 5" descr="C:\Users\Adelaide Alves\Desktop\VISITA DE ESTUDO 5ºI E 5ºF\IMG_2429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4293096"/>
            <a:ext cx="2859587" cy="190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Imagem 6" descr="C:\Users\Adelaide Alves\Desktop\VISITA DE ESTUDO 5ºI E 5ºF\IMG_2432.JPG"/>
          <p:cNvPicPr>
            <a:picLocks noChangeAspect="1"/>
          </p:cNvPicPr>
          <p:nvPr/>
        </p:nvPicPr>
        <p:blipFill>
          <a:blip r:embed="rId6" cstate="print"/>
          <a:srcRect l="10024" b="6859"/>
          <a:stretch>
            <a:fillRect/>
          </a:stretch>
        </p:blipFill>
        <p:spPr bwMode="auto">
          <a:xfrm>
            <a:off x="6241841" y="4293095"/>
            <a:ext cx="2762422" cy="190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delaide Alves\Desktop\Desenhos 6ºJ para WC rapazes\IMG_2977.JPG"/>
          <p:cNvPicPr>
            <a:picLocks noChangeAspect="1" noChangeArrowheads="1"/>
          </p:cNvPicPr>
          <p:nvPr/>
        </p:nvPicPr>
        <p:blipFill>
          <a:blip r:embed="rId2" cstate="print"/>
          <a:srcRect l="4565" t="13694" r="5964" b="16464"/>
          <a:stretch>
            <a:fillRect/>
          </a:stretch>
        </p:blipFill>
        <p:spPr bwMode="auto">
          <a:xfrm>
            <a:off x="1979712" y="908720"/>
            <a:ext cx="4032448" cy="20985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" descr="C:\Users\Adelaide Alves\Desktop\fotos do projecto\IMG_3059.JPG"/>
          <p:cNvPicPr>
            <a:picLocks noChangeAspect="1" noChangeArrowheads="1"/>
          </p:cNvPicPr>
          <p:nvPr/>
        </p:nvPicPr>
        <p:blipFill>
          <a:blip r:embed="rId3" cstate="print"/>
          <a:srcRect r="35629" b="12141"/>
          <a:stretch>
            <a:fillRect/>
          </a:stretch>
        </p:blipFill>
        <p:spPr bwMode="auto">
          <a:xfrm>
            <a:off x="323528" y="908720"/>
            <a:ext cx="2880320" cy="26208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Users\Adelaide Alves\Pictures\fotos projecto\imagem3.jpg"/>
          <p:cNvPicPr>
            <a:picLocks noChangeAspect="1" noChangeArrowheads="1"/>
          </p:cNvPicPr>
          <p:nvPr/>
        </p:nvPicPr>
        <p:blipFill>
          <a:blip r:embed="rId4" cstate="print"/>
          <a:srcRect r="34185"/>
          <a:stretch>
            <a:fillRect/>
          </a:stretch>
        </p:blipFill>
        <p:spPr bwMode="auto">
          <a:xfrm>
            <a:off x="5796136" y="620688"/>
            <a:ext cx="3096344" cy="313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6" descr="C:\Users\Adelaide Alves\Desktop\fotos do projecto\IMG_32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581128"/>
            <a:ext cx="2808312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8" descr="C:\Users\Adelaide Alves\Desktop\fotos do projecto\IMG_3241.JPG"/>
          <p:cNvPicPr>
            <a:picLocks noChangeAspect="1" noChangeArrowheads="1"/>
          </p:cNvPicPr>
          <p:nvPr/>
        </p:nvPicPr>
        <p:blipFill>
          <a:blip r:embed="rId6" cstate="print"/>
          <a:srcRect l="51389" t="33334" r="29167" b="35416"/>
          <a:stretch>
            <a:fillRect/>
          </a:stretch>
        </p:blipFill>
        <p:spPr bwMode="auto">
          <a:xfrm>
            <a:off x="3419872" y="4524550"/>
            <a:ext cx="1800200" cy="19287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 descr="C:\Users\Adelaide Alves\Desktop\fotos do projecto\IMG_3242.JPG"/>
          <p:cNvPicPr>
            <a:picLocks noChangeAspect="1" noChangeArrowheads="1"/>
          </p:cNvPicPr>
          <p:nvPr/>
        </p:nvPicPr>
        <p:blipFill>
          <a:blip r:embed="rId7" cstate="print"/>
          <a:srcRect t="33780" r="2151" b="30731"/>
          <a:stretch>
            <a:fillRect/>
          </a:stretch>
        </p:blipFill>
        <p:spPr bwMode="auto">
          <a:xfrm>
            <a:off x="1115616" y="3212976"/>
            <a:ext cx="6551712" cy="1584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5" descr="C:\Users\Adelaide Alves\Desktop\fotos do projecto\IMG_3227.JPG"/>
          <p:cNvPicPr>
            <a:picLocks noChangeAspect="1" noChangeArrowheads="1"/>
          </p:cNvPicPr>
          <p:nvPr/>
        </p:nvPicPr>
        <p:blipFill>
          <a:blip r:embed="rId8" cstate="print"/>
          <a:srcRect l="12134" t="10824" r="8200" b="9058"/>
          <a:stretch>
            <a:fillRect/>
          </a:stretch>
        </p:blipFill>
        <p:spPr bwMode="auto">
          <a:xfrm rot="16200000">
            <a:off x="7190243" y="4895115"/>
            <a:ext cx="1865632" cy="12508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Rectângulo 10"/>
          <p:cNvSpPr/>
          <p:nvPr/>
        </p:nvSpPr>
        <p:spPr>
          <a:xfrm>
            <a:off x="2123728" y="107921"/>
            <a:ext cx="64087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0" lvl="1" indent="-228600">
              <a:spcBef>
                <a:spcPts val="370"/>
              </a:spcBef>
              <a:buClr>
                <a:schemeClr val="accent2"/>
              </a:buClr>
              <a:buSzPct val="85000"/>
              <a:defRPr/>
            </a:pPr>
            <a:r>
              <a:rPr lang="pt-PT" sz="3200" dirty="0" smtClean="0"/>
              <a:t>Projectos para o Bloco B pela turma</a:t>
            </a:r>
          </a:p>
        </p:txBody>
      </p:sp>
      <p:sp>
        <p:nvSpPr>
          <p:cNvPr id="12" name="Rectângulo 11"/>
          <p:cNvSpPr/>
          <p:nvPr/>
        </p:nvSpPr>
        <p:spPr>
          <a:xfrm rot="19516168">
            <a:off x="253030" y="661919"/>
            <a:ext cx="14744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48640" lvl="1" indent="-228600">
              <a:spcBef>
                <a:spcPts val="370"/>
              </a:spcBef>
              <a:buClr>
                <a:schemeClr val="accent2"/>
              </a:buClr>
              <a:buSzPct val="85000"/>
              <a:defRPr/>
            </a:pPr>
            <a:r>
              <a:rPr lang="pt-PT" sz="2800" dirty="0" smtClean="0"/>
              <a:t>2ªEtapa</a:t>
            </a:r>
          </a:p>
        </p:txBody>
      </p:sp>
      <p:pic>
        <p:nvPicPr>
          <p:cNvPr id="13" name="Imagem 12" descr="C:\Users\Adelaide Alves\Pictures\Fotografias\Fotos verão 2010\100CANON\IMG_1786.JPG"/>
          <p:cNvPicPr>
            <a:picLocks noChangeAspect="1"/>
          </p:cNvPicPr>
          <p:nvPr/>
        </p:nvPicPr>
        <p:blipFill>
          <a:blip r:embed="rId9" cstate="print"/>
          <a:srcRect l="11250" t="14107" r="5714" b="15714"/>
          <a:stretch>
            <a:fillRect/>
          </a:stretch>
        </p:blipFill>
        <p:spPr bwMode="auto">
          <a:xfrm>
            <a:off x="5652121" y="4581127"/>
            <a:ext cx="1512167" cy="18947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Adelaide Alves\Pictures\fotos projecto\IMG_3108.JPG"/>
          <p:cNvPicPr>
            <a:picLocks noChangeAspect="1" noChangeArrowheads="1"/>
          </p:cNvPicPr>
          <p:nvPr/>
        </p:nvPicPr>
        <p:blipFill>
          <a:blip r:embed="rId2" cstate="print"/>
          <a:srcRect r="20000"/>
          <a:stretch>
            <a:fillRect/>
          </a:stretch>
        </p:blipFill>
        <p:spPr bwMode="auto">
          <a:xfrm>
            <a:off x="179512" y="3645024"/>
            <a:ext cx="3168352" cy="26402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 descr="C:\Users\Adelaide Alves\Pictures\fotos projecto\IMG_0802.jpg"/>
          <p:cNvPicPr>
            <a:picLocks noChangeAspect="1" noChangeArrowheads="1"/>
          </p:cNvPicPr>
          <p:nvPr/>
        </p:nvPicPr>
        <p:blipFill>
          <a:blip r:embed="rId3" cstate="print"/>
          <a:srcRect t="10972" r="23920" b="2446"/>
          <a:stretch>
            <a:fillRect/>
          </a:stretch>
        </p:blipFill>
        <p:spPr bwMode="auto">
          <a:xfrm>
            <a:off x="3563888" y="3645024"/>
            <a:ext cx="1850756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4" descr="C:\Users\Adelaide Alves\Pictures\fotos projecto\IMG_079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88091" y="548680"/>
            <a:ext cx="3648405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Users\Adelaide Alves\Desktop\fotos do projecto\fotos para o projecto\IMG_3066.JPG"/>
          <p:cNvPicPr>
            <a:picLocks noChangeAspect="1" noChangeArrowheads="1"/>
          </p:cNvPicPr>
          <p:nvPr/>
        </p:nvPicPr>
        <p:blipFill>
          <a:blip r:embed="rId5" cstate="print"/>
          <a:srcRect r="11538"/>
          <a:stretch>
            <a:fillRect/>
          </a:stretch>
        </p:blipFill>
        <p:spPr bwMode="auto">
          <a:xfrm rot="5400000">
            <a:off x="2357500" y="602940"/>
            <a:ext cx="3312368" cy="2483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" descr="C:\Users\Adelaide Alves\Pictures\fotos projecto\IMG_319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3734231"/>
            <a:ext cx="3456383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Rectângulo 7"/>
          <p:cNvSpPr/>
          <p:nvPr/>
        </p:nvSpPr>
        <p:spPr>
          <a:xfrm>
            <a:off x="5364088" y="6021288"/>
            <a:ext cx="32816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defRPr/>
            </a:pPr>
            <a:r>
              <a:rPr lang="pt-PT" sz="3600" dirty="0" smtClean="0"/>
              <a:t>A mão na massa</a:t>
            </a:r>
          </a:p>
        </p:txBody>
      </p:sp>
      <p:pic>
        <p:nvPicPr>
          <p:cNvPr id="11" name="Picture 4" descr="C:\Users\Adelaide Alves\Desktop\Desenhos 6ºJ para WC rapazes\IMG_2981.JPG"/>
          <p:cNvPicPr>
            <a:picLocks noChangeAspect="1" noChangeArrowheads="1"/>
          </p:cNvPicPr>
          <p:nvPr/>
        </p:nvPicPr>
        <p:blipFill>
          <a:blip r:embed="rId7" cstate="print"/>
          <a:srcRect l="31884" r="10145"/>
          <a:stretch>
            <a:fillRect/>
          </a:stretch>
        </p:blipFill>
        <p:spPr bwMode="auto">
          <a:xfrm>
            <a:off x="179512" y="479822"/>
            <a:ext cx="2455305" cy="282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1143000"/>
          </a:xfrm>
        </p:spPr>
        <p:txBody>
          <a:bodyPr>
            <a:normAutofit/>
          </a:bodyPr>
          <a:lstStyle/>
          <a:p>
            <a:r>
              <a:rPr lang="pt-PT" dirty="0" smtClean="0"/>
              <a:t>Bloco B após a intervenção</a:t>
            </a:r>
            <a:endParaRPr lang="pt-PT" dirty="0"/>
          </a:p>
        </p:txBody>
      </p:sp>
      <p:pic>
        <p:nvPicPr>
          <p:cNvPr id="4" name="Marcador de Posição de Conteúdo 3" descr="IMG_320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052736"/>
            <a:ext cx="3566628" cy="23777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Adelaide Alves\Pictures\fotos projecto\IMG_32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3" y="3861048"/>
            <a:ext cx="3456383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7" descr="C:\Users\Adelaide Alves\Pictures\fotos projecto\IMG0235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597019"/>
            <a:ext cx="2304256" cy="30723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6" descr="C:\Users\Adelaide Alves\Pictures\fotos projecto\IMG0228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34920" y="3212976"/>
            <a:ext cx="2592288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C:\Users\Adelaide Alves\Desktop\fotos do projecto\IMG_3210.JPG"/>
          <p:cNvPicPr>
            <a:picLocks noChangeAspect="1" noChangeArrowheads="1"/>
          </p:cNvPicPr>
          <p:nvPr/>
        </p:nvPicPr>
        <p:blipFill>
          <a:blip r:embed="rId6" cstate="print"/>
          <a:srcRect l="3851" r="3716" b="50895"/>
          <a:stretch>
            <a:fillRect/>
          </a:stretch>
        </p:blipFill>
        <p:spPr bwMode="auto">
          <a:xfrm>
            <a:off x="4499992" y="1268760"/>
            <a:ext cx="4269651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Intervenção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611560" y="1916832"/>
            <a:ext cx="7772400" cy="1800200"/>
          </a:xfrm>
        </p:spPr>
        <p:txBody>
          <a:bodyPr>
            <a:noAutofit/>
          </a:bodyPr>
          <a:lstStyle/>
          <a:p>
            <a:pPr lvl="1">
              <a:buNone/>
              <a:defRPr/>
            </a:pPr>
            <a:r>
              <a:rPr lang="pt-PT" dirty="0" smtClean="0"/>
              <a:t>3ªEtapa</a:t>
            </a:r>
          </a:p>
          <a:p>
            <a:pPr lvl="1">
              <a:defRPr/>
            </a:pPr>
            <a:r>
              <a:rPr lang="pt-PT" dirty="0" smtClean="0"/>
              <a:t>Realização do 2º inquérito por questionário aos dois grupos para avaliação do projecto</a:t>
            </a:r>
          </a:p>
          <a:p>
            <a:pPr marL="274320" lvl="1" indent="-274320">
              <a:spcBef>
                <a:spcPts val="580"/>
              </a:spcBef>
              <a:buClr>
                <a:schemeClr val="accent1"/>
              </a:buClr>
              <a:buNone/>
              <a:defRPr/>
            </a:pPr>
            <a:r>
              <a:rPr lang="pt-PT" dirty="0" smtClean="0"/>
              <a:t> </a:t>
            </a:r>
          </a:p>
          <a:p>
            <a:pPr lvl="1"/>
            <a:endParaRPr lang="pt-PT" dirty="0" smtClean="0"/>
          </a:p>
          <a:p>
            <a:pPr>
              <a:buNone/>
            </a:pPr>
            <a:endParaRPr lang="pt-PT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7584" y="3068960"/>
            <a:ext cx="7772400" cy="1143000"/>
          </a:xfrm>
        </p:spPr>
        <p:txBody>
          <a:bodyPr>
            <a:normAutofit/>
          </a:bodyPr>
          <a:lstStyle/>
          <a:p>
            <a:r>
              <a:rPr lang="pt-PT" sz="3200" dirty="0" smtClean="0"/>
              <a:t>Apresentação /interpretação dos resultados</a:t>
            </a:r>
            <a:endParaRPr lang="pt-PT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Inquérito por Questionário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PT" sz="2400" dirty="0" smtClean="0"/>
              <a:t>Consideram relevante a opinião e a participação dos alunos nos  melhoramentos que se podem efectuar no espaço escolar?</a:t>
            </a:r>
          </a:p>
          <a:p>
            <a:endParaRPr lang="pt-PT" dirty="0"/>
          </a:p>
        </p:txBody>
      </p:sp>
      <p:graphicFrame>
        <p:nvGraphicFramePr>
          <p:cNvPr id="4" name="Gráfico 3"/>
          <p:cNvGraphicFramePr/>
          <p:nvPr/>
        </p:nvGraphicFramePr>
        <p:xfrm>
          <a:off x="1835696" y="2492896"/>
          <a:ext cx="5670376" cy="3894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Pergunta de partida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67544" y="2636912"/>
            <a:ext cx="8229600" cy="2188840"/>
          </a:xfrm>
        </p:spPr>
        <p:txBody>
          <a:bodyPr/>
          <a:lstStyle/>
          <a:p>
            <a:pPr algn="just">
              <a:buNone/>
            </a:pPr>
            <a:r>
              <a:rPr lang="pt-PT" dirty="0" smtClean="0"/>
              <a:t>	Como é que a disciplina de Educação Visual e Tecnológica pode levar os alunos a intervir no espaço escolar, de modo a que estes se apropriem do mesmo e o preservem?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Inquérito por Questionário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PT" dirty="0" smtClean="0"/>
              <a:t>Porquê?</a:t>
            </a:r>
            <a:endParaRPr lang="pt-PT" dirty="0"/>
          </a:p>
        </p:txBody>
      </p:sp>
      <p:graphicFrame>
        <p:nvGraphicFramePr>
          <p:cNvPr id="4" name="Gráfico 3"/>
          <p:cNvGraphicFramePr/>
          <p:nvPr/>
        </p:nvGraphicFramePr>
        <p:xfrm>
          <a:off x="467544" y="2132856"/>
          <a:ext cx="8280920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Inquérito por Questionário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PT" sz="2800" dirty="0" smtClean="0"/>
              <a:t>Como considera o átrio do Bloco B?</a:t>
            </a:r>
          </a:p>
          <a:p>
            <a:pPr>
              <a:buNone/>
            </a:pPr>
            <a:endParaRPr lang="pt-PT" dirty="0"/>
          </a:p>
        </p:txBody>
      </p:sp>
      <p:graphicFrame>
        <p:nvGraphicFramePr>
          <p:cNvPr id="4" name="Gráfico 3"/>
          <p:cNvGraphicFramePr/>
          <p:nvPr/>
        </p:nvGraphicFramePr>
        <p:xfrm>
          <a:off x="899592" y="1988840"/>
          <a:ext cx="7416824" cy="4653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Inquérito por Questionário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PT" sz="2800" dirty="0" smtClean="0"/>
              <a:t>Foi importante para ti participar neste projecto?</a:t>
            </a:r>
          </a:p>
          <a:p>
            <a:pPr>
              <a:buNone/>
            </a:pPr>
            <a:endParaRPr lang="pt-PT" dirty="0"/>
          </a:p>
        </p:txBody>
      </p:sp>
      <p:graphicFrame>
        <p:nvGraphicFramePr>
          <p:cNvPr id="4" name="Gráfico 3"/>
          <p:cNvGraphicFramePr/>
          <p:nvPr/>
        </p:nvGraphicFramePr>
        <p:xfrm>
          <a:off x="2267744" y="2564904"/>
          <a:ext cx="4572000" cy="2748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ângulo 4"/>
          <p:cNvSpPr/>
          <p:nvPr/>
        </p:nvSpPr>
        <p:spPr>
          <a:xfrm>
            <a:off x="6588224" y="5661248"/>
            <a:ext cx="10394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800" dirty="0" smtClean="0"/>
              <a:t>Turma</a:t>
            </a:r>
            <a:endParaRPr lang="pt-PT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Inquérito por Questionário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PT" dirty="0" smtClean="0"/>
              <a:t>Porquê?</a:t>
            </a:r>
            <a:endParaRPr lang="pt-PT" dirty="0"/>
          </a:p>
        </p:txBody>
      </p:sp>
      <p:graphicFrame>
        <p:nvGraphicFramePr>
          <p:cNvPr id="4" name="Gráfico 3"/>
          <p:cNvGraphicFramePr/>
          <p:nvPr/>
        </p:nvGraphicFramePr>
        <p:xfrm>
          <a:off x="1259632" y="2060848"/>
          <a:ext cx="6750496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Observação directa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pt-PT" dirty="0" smtClean="0"/>
          </a:p>
          <a:p>
            <a:r>
              <a:rPr lang="pt-PT" dirty="0" smtClean="0"/>
              <a:t>Antes da intervenção</a:t>
            </a:r>
          </a:p>
          <a:p>
            <a:pPr>
              <a:buNone/>
            </a:pPr>
            <a:endParaRPr lang="pt-PT" dirty="0" smtClean="0"/>
          </a:p>
          <a:p>
            <a:pPr lvl="1"/>
            <a:r>
              <a:rPr lang="pt-PT" dirty="0" smtClean="0"/>
              <a:t>“ A escola já é muito antiga, já está velha e se nós a podermos pôr mais bonita, com certeza que nos sentimos cá melhor, se nós valorizarmos o espaço e o tornarmos mais acolhedor, também nos sentimos melhor.” </a:t>
            </a:r>
          </a:p>
          <a:p>
            <a:pPr lvl="1"/>
            <a:r>
              <a:rPr lang="pt-PT" dirty="0" smtClean="0"/>
              <a:t> “É importante valorizar o aspecto físico da escola e torná-lo mais agradável, afinal nós passamos aqui todos os dias da semana e esta é como se fosse também a nossa casa”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Observação directa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endParaRPr lang="pt-PT" dirty="0" smtClean="0"/>
          </a:p>
          <a:p>
            <a:r>
              <a:rPr lang="pt-PT" dirty="0" smtClean="0"/>
              <a:t>Durante a intervenção</a:t>
            </a:r>
          </a:p>
          <a:p>
            <a:pPr>
              <a:buNone/>
            </a:pPr>
            <a:endParaRPr lang="pt-PT" dirty="0" smtClean="0"/>
          </a:p>
          <a:p>
            <a:pPr lvl="1"/>
            <a:r>
              <a:rPr lang="pt-PT" dirty="0" smtClean="0"/>
              <a:t>“Não estão a conseguir trabalhar em equipa, ao contrário dos outros grupos, pois todas querem fazer tudo ao mesmo tempo e não pode ser. Têm que ser mais civilizadas e não estarem sempre a amuar, pois todas têm um papel importante a desempenhar. E parece-me que apesar de tudo e de o grupo não estar a funcionar como devia estamos a conseguir fazer o trabalho, temos é que trabalhar em equipa.”</a:t>
            </a:r>
          </a:p>
          <a:p>
            <a:pPr lvl="1"/>
            <a:r>
              <a:rPr lang="pt-PT" dirty="0" smtClean="0"/>
              <a:t>“Vissem o que é que falta fazer e depois definissem o que é que cada uma vai fazer, para que possam ajudar-se e não para que fiquem zangadas.”</a:t>
            </a:r>
          </a:p>
          <a:p>
            <a:pPr lvl="1"/>
            <a:r>
              <a:rPr lang="pt-PT" dirty="0" smtClean="0"/>
              <a:t>Demonstraram capacidade de organização,  de manuseamento dos materiais e adequação das técnicas de pintura, na concretização das ideias </a:t>
            </a:r>
          </a:p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Observação directa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899592" y="1484784"/>
            <a:ext cx="7772400" cy="4752528"/>
          </a:xfrm>
        </p:spPr>
        <p:txBody>
          <a:bodyPr>
            <a:normAutofit fontScale="85000" lnSpcReduction="20000"/>
          </a:bodyPr>
          <a:lstStyle/>
          <a:p>
            <a:r>
              <a:rPr lang="pt-PT" dirty="0" smtClean="0"/>
              <a:t>Após a intervenção</a:t>
            </a:r>
          </a:p>
          <a:p>
            <a:endParaRPr lang="pt-PT" dirty="0" smtClean="0"/>
          </a:p>
          <a:p>
            <a:pPr lvl="1"/>
            <a:r>
              <a:rPr lang="pt-PT" dirty="0" smtClean="0"/>
              <a:t> Boca da figura da porta da casa de banho </a:t>
            </a:r>
          </a:p>
          <a:p>
            <a:pPr lvl="1">
              <a:buNone/>
            </a:pPr>
            <a:r>
              <a:rPr lang="pt-PT" dirty="0" smtClean="0"/>
              <a:t>	masculina foi esborratada, a turma considerou que  “não</a:t>
            </a:r>
          </a:p>
          <a:p>
            <a:pPr lvl="1">
              <a:buNone/>
            </a:pPr>
            <a:r>
              <a:rPr lang="pt-PT" dirty="0" smtClean="0"/>
              <a:t>    respeitaram o trabalho que fizemos, nós melhoramos a</a:t>
            </a:r>
          </a:p>
          <a:p>
            <a:pPr lvl="1">
              <a:buNone/>
            </a:pPr>
            <a:r>
              <a:rPr lang="pt-PT" dirty="0" smtClean="0"/>
              <a:t>	escola,  tornámo-la mais bonita e nossos colegas estragam.”</a:t>
            </a:r>
          </a:p>
          <a:p>
            <a:pPr lvl="1"/>
            <a:r>
              <a:rPr lang="pt-PT" dirty="0" smtClean="0"/>
              <a:t>Verificam se continua tudo “arranjado como nós deixámos”</a:t>
            </a:r>
          </a:p>
          <a:p>
            <a:pPr lvl="1"/>
            <a:r>
              <a:rPr lang="pt-PT" dirty="0" smtClean="0"/>
              <a:t>Referem-se ao espaço como “o nosso átrio”</a:t>
            </a:r>
          </a:p>
          <a:p>
            <a:pPr lvl="1"/>
            <a:r>
              <a:rPr lang="pt-PT" dirty="0" smtClean="0"/>
              <a:t>Consideram que fazem “parte da escola, assim parece que é mais nossa”</a:t>
            </a:r>
          </a:p>
          <a:p>
            <a:pPr lvl="2"/>
            <a:r>
              <a:rPr lang="pt-PT" dirty="0" smtClean="0"/>
              <a:t>E mais recentemente têm surgido outras ideias…</a:t>
            </a:r>
          </a:p>
          <a:p>
            <a:pPr lvl="1"/>
            <a:r>
              <a:rPr lang="pt-PT" dirty="0" smtClean="0"/>
              <a:t>“Podíamos arranjar os espaços verdes”</a:t>
            </a:r>
          </a:p>
          <a:p>
            <a:pPr lvl="1"/>
            <a:r>
              <a:rPr lang="pt-PT" dirty="0" smtClean="0"/>
              <a:t>Devíamos também intervir noutros locais da escola, assim habituamo-nos a ter uma escola mais bonita</a:t>
            </a:r>
          </a:p>
          <a:p>
            <a:pPr lvl="1"/>
            <a:r>
              <a:rPr lang="pt-PT" dirty="0" smtClean="0"/>
              <a:t>“Arranjar os sítios onde podíamos jogar”</a:t>
            </a:r>
          </a:p>
          <a:p>
            <a:pPr lvl="1"/>
            <a:r>
              <a:rPr lang="pt-PT" dirty="0" smtClean="0"/>
              <a:t>“Podíamos fazer esculturas com aqueles troncos da praia”</a:t>
            </a:r>
          </a:p>
          <a:p>
            <a:endParaRPr lang="pt-PT" dirty="0" smtClean="0"/>
          </a:p>
          <a:p>
            <a:endParaRPr lang="pt-PT" dirty="0"/>
          </a:p>
        </p:txBody>
      </p:sp>
      <p:pic>
        <p:nvPicPr>
          <p:cNvPr id="1026" name="Picture 2" descr="C:\Users\Adelaide Alves\Pictures\fotos projecto\IMG0227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332656"/>
            <a:ext cx="1919569" cy="25594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Conclusões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PT" dirty="0" smtClean="0"/>
          </a:p>
          <a:p>
            <a:r>
              <a:rPr lang="pt-PT" dirty="0" smtClean="0"/>
              <a:t>Diferentes percepções e posturas consoante a função que desempenham, face às atitudes de apropriação e preservação dos espaços escolares pelos alunos:</a:t>
            </a:r>
          </a:p>
          <a:p>
            <a:pPr lvl="1"/>
            <a:r>
              <a:rPr lang="pt-PT" dirty="0" smtClean="0"/>
              <a:t>Disciplina de Educação Visual e Tecnológica</a:t>
            </a:r>
          </a:p>
          <a:p>
            <a:pPr lvl="1"/>
            <a:r>
              <a:rPr lang="pt-PT" dirty="0" smtClean="0"/>
              <a:t>Utilizadores</a:t>
            </a:r>
          </a:p>
          <a:p>
            <a:pPr lvl="2"/>
            <a:r>
              <a:rPr lang="pt-PT" sz="2400" dirty="0" smtClean="0"/>
              <a:t>Docentes</a:t>
            </a:r>
          </a:p>
          <a:p>
            <a:pPr lvl="2"/>
            <a:r>
              <a:rPr lang="pt-PT" sz="2400" dirty="0" smtClean="0"/>
              <a:t>Funcionárias do bloco B</a:t>
            </a:r>
          </a:p>
          <a:p>
            <a:pPr lvl="2"/>
            <a:r>
              <a:rPr lang="pt-PT" sz="2400" dirty="0" smtClean="0"/>
              <a:t>Alunos</a:t>
            </a:r>
          </a:p>
          <a:p>
            <a:pPr lvl="1"/>
            <a:r>
              <a:rPr lang="pt-PT" dirty="0" smtClean="0"/>
              <a:t>Turma</a:t>
            </a:r>
          </a:p>
          <a:p>
            <a:pPr lvl="1">
              <a:buNone/>
            </a:pP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Conclusões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PT" dirty="0" smtClean="0"/>
          </a:p>
          <a:p>
            <a:r>
              <a:rPr lang="pt-PT" dirty="0" smtClean="0"/>
              <a:t>Disciplina de Educação Visual e Tecnológica:</a:t>
            </a:r>
          </a:p>
          <a:p>
            <a:pPr lvl="1"/>
            <a:r>
              <a:rPr lang="pt-PT" dirty="0" smtClean="0"/>
              <a:t>Alavanca para a promoção de um diálogo na comunidade educativa</a:t>
            </a:r>
          </a:p>
          <a:p>
            <a:pPr lvl="1"/>
            <a:r>
              <a:rPr lang="pt-PT" dirty="0" smtClean="0"/>
              <a:t>Criar espaço que permita aos alunos intervir / concretizarem projectos e através deles deixarem a sua “marca positiva”.</a:t>
            </a:r>
          </a:p>
          <a:p>
            <a:pPr lvl="1"/>
            <a:r>
              <a:rPr lang="pt-PT" dirty="0" smtClean="0"/>
              <a:t>Facultar a apropriação e preservação dos espaços escolares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Conclusões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pt-PT" dirty="0" smtClean="0"/>
          </a:p>
          <a:p>
            <a:r>
              <a:rPr lang="pt-PT" dirty="0" smtClean="0"/>
              <a:t>Utilizadores</a:t>
            </a:r>
          </a:p>
          <a:p>
            <a:pPr lvl="1"/>
            <a:r>
              <a:rPr lang="pt-PT" dirty="0" smtClean="0"/>
              <a:t>Docentes:</a:t>
            </a:r>
          </a:p>
          <a:p>
            <a:pPr lvl="2"/>
            <a:r>
              <a:rPr lang="pt-PT" sz="2400" dirty="0" smtClean="0"/>
              <a:t>Abertura para promover acções que permitam criar, nos alunos, mecanismos de apropriação e preservação do espaço escolar</a:t>
            </a:r>
          </a:p>
          <a:p>
            <a:pPr lvl="2"/>
            <a:r>
              <a:rPr lang="pt-PT" sz="2400" dirty="0" smtClean="0"/>
              <a:t>Parcos na execução dessas possíveis acções</a:t>
            </a:r>
          </a:p>
          <a:p>
            <a:pPr lvl="2"/>
            <a:r>
              <a:rPr lang="pt-PT" sz="2400" dirty="0" smtClean="0"/>
              <a:t>Aumento de exposições de trabalhos dos alunos na biblioteca (controlo do adulto em permanência)</a:t>
            </a:r>
          </a:p>
          <a:p>
            <a:pPr lvl="2"/>
            <a:r>
              <a:rPr lang="pt-PT" sz="2400" dirty="0" smtClean="0"/>
              <a:t>Na disciplina – maior envolvimento dos pares no sentido de levar os alunos a envolverem-se em actividades colectivas (ex: dia das cores; um aluno, um moinho)</a:t>
            </a:r>
            <a:endParaRPr lang="pt-PT" dirty="0" smtClean="0"/>
          </a:p>
          <a:p>
            <a:pPr lvl="1">
              <a:buNone/>
            </a:pP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Objectivos da Investigação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67544" y="1916832"/>
            <a:ext cx="8229600" cy="3960440"/>
          </a:xfrm>
        </p:spPr>
        <p:txBody>
          <a:bodyPr>
            <a:normAutofit/>
          </a:bodyPr>
          <a:lstStyle/>
          <a:p>
            <a:pPr algn="just"/>
            <a:r>
              <a:rPr lang="pt-PT" dirty="0" smtClean="0"/>
              <a:t>Compreender </a:t>
            </a:r>
            <a:r>
              <a:rPr lang="pt-PT" dirty="0"/>
              <a:t>se quando os alunos realizam projectos que os envolvam com o espaço escolar, criam uma relação de </a:t>
            </a:r>
            <a:r>
              <a:rPr lang="pt-PT" dirty="0" smtClean="0"/>
              <a:t>apropriação </a:t>
            </a:r>
            <a:r>
              <a:rPr lang="pt-PT" dirty="0"/>
              <a:t>com esses mesmos </a:t>
            </a:r>
            <a:r>
              <a:rPr lang="pt-PT" dirty="0" smtClean="0"/>
              <a:t>lugares</a:t>
            </a:r>
          </a:p>
          <a:p>
            <a:pPr algn="just"/>
            <a:r>
              <a:rPr lang="pt-PT" dirty="0" smtClean="0"/>
              <a:t>Compreender se essa relação de apropriação potencia a sua preservação</a:t>
            </a:r>
            <a:endParaRPr lang="pt-PT" dirty="0"/>
          </a:p>
          <a:p>
            <a:pPr>
              <a:buNone/>
            </a:pP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Conclusões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PT" dirty="0" smtClean="0"/>
          </a:p>
          <a:p>
            <a:r>
              <a:rPr lang="pt-PT" dirty="0" smtClean="0"/>
              <a:t>Utilizadores</a:t>
            </a:r>
          </a:p>
          <a:p>
            <a:pPr lvl="1"/>
            <a:r>
              <a:rPr lang="pt-PT" dirty="0" smtClean="0"/>
              <a:t>Funcionárias do bloco B:</a:t>
            </a:r>
          </a:p>
          <a:p>
            <a:pPr lvl="2"/>
            <a:r>
              <a:rPr lang="pt-PT" sz="2400" dirty="0" smtClean="0"/>
              <a:t>Disponibilidade em responder ao inquérito</a:t>
            </a:r>
          </a:p>
          <a:p>
            <a:pPr lvl="2"/>
            <a:r>
              <a:rPr lang="pt-PT" sz="2400" dirty="0" smtClean="0"/>
              <a:t>Colaboração durante a intervenção</a:t>
            </a:r>
          </a:p>
          <a:p>
            <a:pPr lvl="2"/>
            <a:r>
              <a:rPr lang="pt-PT" sz="2400" dirty="0" smtClean="0"/>
              <a:t>Zelo para que o espaço se mantenha em boas condições</a:t>
            </a:r>
          </a:p>
          <a:p>
            <a:pPr lvl="1"/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Conclusões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PT" dirty="0" smtClean="0"/>
          </a:p>
          <a:p>
            <a:r>
              <a:rPr lang="pt-PT" dirty="0" smtClean="0"/>
              <a:t>Utilizadores (Alunos):</a:t>
            </a:r>
          </a:p>
          <a:p>
            <a:pPr lvl="1"/>
            <a:r>
              <a:rPr lang="pt-PT" dirty="0" smtClean="0"/>
              <a:t>Disponibilidade em responder ao I.Q.</a:t>
            </a:r>
          </a:p>
          <a:p>
            <a:pPr lvl="1"/>
            <a:r>
              <a:rPr lang="pt-PT" dirty="0" smtClean="0"/>
              <a:t>Manifestaram o seu agrado (</a:t>
            </a:r>
            <a:r>
              <a:rPr lang="pt-PT" sz="2000" dirty="0" smtClean="0"/>
              <a:t>quer através do I.Q., quer verbalmente durante a intervenção)</a:t>
            </a:r>
            <a:endParaRPr lang="pt-PT" dirty="0" smtClean="0"/>
          </a:p>
          <a:p>
            <a:pPr lvl="1"/>
            <a:r>
              <a:rPr lang="pt-PT" sz="2600" dirty="0" smtClean="0"/>
              <a:t>Preservação do espaço – tem-se verificado que o mesmo não tem sido alvo de vandalização, pelo contrário há o cuidado em preservar </a:t>
            </a:r>
            <a:r>
              <a:rPr lang="pt-PT" sz="2000" dirty="0" smtClean="0"/>
              <a:t>(como exemplo: um aluno que viu um número de um cacifo descolado e entregou-o de modo a que pudesse ser reposto no seu lugar)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Conclusões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pt-PT" dirty="0" smtClean="0"/>
          </a:p>
          <a:p>
            <a:r>
              <a:rPr lang="pt-PT" dirty="0" smtClean="0"/>
              <a:t>Turma:</a:t>
            </a:r>
          </a:p>
          <a:p>
            <a:pPr lvl="1"/>
            <a:r>
              <a:rPr lang="pt-PT" dirty="0" smtClean="0"/>
              <a:t>Claro entusiasmo na adesão ao projecto e à sua materialização</a:t>
            </a:r>
          </a:p>
          <a:p>
            <a:pPr lvl="2"/>
            <a:r>
              <a:rPr lang="pt-PT" sz="2400" dirty="0" smtClean="0"/>
              <a:t>Organização e autonomia</a:t>
            </a:r>
          </a:p>
          <a:p>
            <a:pPr lvl="2"/>
            <a:r>
              <a:rPr lang="pt-PT" sz="2400" dirty="0" smtClean="0"/>
              <a:t>Articulação entre os grupos</a:t>
            </a:r>
          </a:p>
          <a:p>
            <a:pPr lvl="1"/>
            <a:r>
              <a:rPr lang="pt-PT" dirty="0" smtClean="0"/>
              <a:t>Dinâmica com que desempenharam a tarefa</a:t>
            </a:r>
          </a:p>
          <a:p>
            <a:pPr lvl="1"/>
            <a:r>
              <a:rPr lang="pt-PT" dirty="0" smtClean="0"/>
              <a:t>Preocupação em manter o espaço em boas condições</a:t>
            </a:r>
          </a:p>
          <a:p>
            <a:pPr lvl="1"/>
            <a:endParaRPr lang="pt-PT" dirty="0" smtClean="0"/>
          </a:p>
          <a:p>
            <a:pPr lvl="1"/>
            <a:endParaRPr lang="pt-P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Conclusões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PT" dirty="0" smtClean="0"/>
          </a:p>
          <a:p>
            <a:r>
              <a:rPr lang="pt-PT" dirty="0" smtClean="0"/>
              <a:t>Os alunos preservam o que sentem como seu…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Adelaide Maria Jacinto Alves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pt-PT" dirty="0" smtClean="0"/>
              <a:t>Mestrado em Ensino de Educação Visual e Tecnológica no Ensino Básico – 2º Ano</a:t>
            </a:r>
          </a:p>
          <a:p>
            <a:r>
              <a:rPr lang="pt-PT" dirty="0" smtClean="0"/>
              <a:t>Escola Superior de Educação de Setúbal  - Instituto Politécnico </a:t>
            </a:r>
          </a:p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Objectivos da Intervenção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67544" y="1916832"/>
            <a:ext cx="8229600" cy="3312368"/>
          </a:xfrm>
        </p:spPr>
        <p:txBody>
          <a:bodyPr>
            <a:normAutofit/>
          </a:bodyPr>
          <a:lstStyle/>
          <a:p>
            <a:pPr algn="just"/>
            <a:r>
              <a:rPr lang="pt-PT" dirty="0" smtClean="0"/>
              <a:t>Contribuir </a:t>
            </a:r>
            <a:r>
              <a:rPr lang="pt-PT" dirty="0"/>
              <a:t>para que os alunos </a:t>
            </a:r>
            <a:r>
              <a:rPr lang="pt-PT" dirty="0" smtClean="0"/>
              <a:t>preservem </a:t>
            </a:r>
            <a:r>
              <a:rPr lang="pt-PT" dirty="0"/>
              <a:t>os espaços escolares </a:t>
            </a:r>
            <a:endParaRPr lang="pt-PT" dirty="0" smtClean="0"/>
          </a:p>
          <a:p>
            <a:pPr algn="just"/>
            <a:r>
              <a:rPr lang="pt-PT" dirty="0" smtClean="0"/>
              <a:t>Contribuir para que os alunos respeitem o trabalho </a:t>
            </a:r>
            <a:r>
              <a:rPr lang="pt-PT" dirty="0"/>
              <a:t>dos </a:t>
            </a:r>
            <a:r>
              <a:rPr lang="pt-PT" dirty="0" smtClean="0"/>
              <a:t>colegas</a:t>
            </a:r>
          </a:p>
          <a:p>
            <a:pPr algn="just"/>
            <a:r>
              <a:rPr lang="pt-PT" dirty="0" smtClean="0"/>
              <a:t>Contribuir para a valorização estética do espaço escolar.</a:t>
            </a:r>
            <a:endParaRPr lang="pt-PT" dirty="0"/>
          </a:p>
          <a:p>
            <a:pPr>
              <a:buNone/>
            </a:pP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Metodologia da Investigação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539552" y="1447800"/>
            <a:ext cx="8147248" cy="4572000"/>
          </a:xfrm>
        </p:spPr>
        <p:txBody>
          <a:bodyPr/>
          <a:lstStyle/>
          <a:p>
            <a:pPr algn="ctr">
              <a:buNone/>
            </a:pPr>
            <a:endParaRPr lang="pt-PT" dirty="0" smtClean="0"/>
          </a:p>
          <a:p>
            <a:pPr algn="ctr">
              <a:buNone/>
            </a:pPr>
            <a:r>
              <a:rPr lang="pt-PT" dirty="0" smtClean="0"/>
              <a:t>Investigação – Acção</a:t>
            </a:r>
          </a:p>
          <a:p>
            <a:pPr algn="ctr">
              <a:buNone/>
            </a:pPr>
            <a:r>
              <a:rPr lang="pt-PT" dirty="0" smtClean="0"/>
              <a:t> </a:t>
            </a:r>
          </a:p>
          <a:p>
            <a:pPr algn="just">
              <a:buNone/>
            </a:pPr>
            <a:r>
              <a:rPr lang="pt-PT" dirty="0"/>
              <a:t>	</a:t>
            </a:r>
            <a:r>
              <a:rPr lang="pt-PT" dirty="0" smtClean="0"/>
              <a:t>John </a:t>
            </a:r>
            <a:r>
              <a:rPr lang="pt-PT" dirty="0" err="1" smtClean="0"/>
              <a:t>Elliot</a:t>
            </a:r>
            <a:r>
              <a:rPr lang="pt-PT" dirty="0" smtClean="0"/>
              <a:t> define investigação - acção “(…)</a:t>
            </a:r>
            <a:r>
              <a:rPr lang="pt-PT" dirty="0"/>
              <a:t>como o estudo de uma situação social no sentido de melhorar a qualidade de acção que nela decorre.” </a:t>
            </a:r>
            <a:r>
              <a:rPr lang="pt-PT" sz="1600" dirty="0"/>
              <a:t>(Esteves, </a:t>
            </a:r>
            <a:r>
              <a:rPr lang="pt-PT" sz="1600" dirty="0" smtClean="0"/>
              <a:t>2008: 18)</a:t>
            </a:r>
            <a:endParaRPr lang="pt-PT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200" dirty="0" smtClean="0"/>
              <a:t>Instrumentos de recolha de dados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683568" y="2276872"/>
            <a:ext cx="8013576" cy="2625080"/>
          </a:xfrm>
        </p:spPr>
        <p:txBody>
          <a:bodyPr>
            <a:normAutofit/>
          </a:bodyPr>
          <a:lstStyle/>
          <a:p>
            <a:r>
              <a:rPr lang="pt-PT" dirty="0" smtClean="0"/>
              <a:t>análise documental</a:t>
            </a:r>
          </a:p>
          <a:p>
            <a:r>
              <a:rPr lang="pt-PT" dirty="0" smtClean="0"/>
              <a:t>inquérito </a:t>
            </a:r>
            <a:r>
              <a:rPr lang="pt-PT" dirty="0"/>
              <a:t>por </a:t>
            </a:r>
            <a:r>
              <a:rPr lang="pt-PT" dirty="0" smtClean="0"/>
              <a:t>questionário</a:t>
            </a:r>
          </a:p>
          <a:p>
            <a:r>
              <a:rPr lang="pt-PT" dirty="0" smtClean="0"/>
              <a:t>observação directa (notas de campo/fotografia)</a:t>
            </a:r>
          </a:p>
          <a:p>
            <a:r>
              <a:rPr lang="pt-PT" dirty="0" smtClean="0"/>
              <a:t>documentos </a:t>
            </a:r>
            <a:r>
              <a:rPr lang="pt-PT" dirty="0"/>
              <a:t>produzidos pelos </a:t>
            </a:r>
            <a:r>
              <a:rPr lang="pt-PT" dirty="0" smtClean="0"/>
              <a:t>alunos (em suporte fotográfico)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Enquadramento teórico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pt-PT" sz="3900" dirty="0" smtClean="0"/>
              <a:t>Disciplina de Educação Visual e Tecnológica</a:t>
            </a:r>
          </a:p>
          <a:p>
            <a:pPr algn="ctr">
              <a:buNone/>
            </a:pPr>
            <a:endParaRPr lang="pt-PT" dirty="0" smtClean="0"/>
          </a:p>
          <a:p>
            <a:pPr algn="ctr">
              <a:buNone/>
            </a:pPr>
            <a:r>
              <a:rPr lang="pt-PT" sz="3600" dirty="0" smtClean="0"/>
              <a:t> </a:t>
            </a:r>
            <a:r>
              <a:rPr lang="pt-PT" sz="2800" dirty="0" smtClean="0"/>
              <a:t>Programa de Educação Visual e Tecnológica</a:t>
            </a:r>
            <a:endParaRPr lang="pt-PT" sz="2600" dirty="0" smtClean="0"/>
          </a:p>
          <a:p>
            <a:endParaRPr lang="pt-PT" sz="2600" dirty="0"/>
          </a:p>
          <a:p>
            <a:r>
              <a:rPr lang="pt-PT" sz="2600" dirty="0" smtClean="0"/>
              <a:t>“Cabe </a:t>
            </a:r>
            <a:r>
              <a:rPr lang="pt-PT" sz="2600" dirty="0"/>
              <a:t>à Educação Visual e Tecnológica </a:t>
            </a:r>
            <a:r>
              <a:rPr lang="pt-PT" sz="2600" dirty="0" smtClean="0"/>
              <a:t>(…)a </a:t>
            </a:r>
            <a:r>
              <a:rPr lang="pt-PT" sz="2600" dirty="0"/>
              <a:t>criação e a intervenção nos aspectos visuais e tecnológicos do envolvimento.” </a:t>
            </a:r>
            <a:r>
              <a:rPr lang="pt-PT" sz="1300" dirty="0"/>
              <a:t>(</a:t>
            </a:r>
            <a:r>
              <a:rPr lang="pt-PT" sz="1300" dirty="0" smtClean="0"/>
              <a:t>DGEBS,1991: 195)</a:t>
            </a:r>
          </a:p>
          <a:p>
            <a:pPr>
              <a:buNone/>
            </a:pPr>
            <a:endParaRPr lang="pt-PT" sz="2600" dirty="0" smtClean="0"/>
          </a:p>
          <a:p>
            <a:r>
              <a:rPr lang="pt-PT" sz="2600" dirty="0" smtClean="0"/>
              <a:t>“</a:t>
            </a:r>
            <a:r>
              <a:rPr lang="pt-PT" sz="2600" dirty="0"/>
              <a:t>relação dialéctica indivíduo / sociedade.” </a:t>
            </a:r>
            <a:r>
              <a:rPr lang="pt-PT" sz="1400" dirty="0"/>
              <a:t>(</a:t>
            </a:r>
            <a:r>
              <a:rPr lang="pt-PT" sz="1400" dirty="0" smtClean="0"/>
              <a:t>DGEBS,1991: 196)</a:t>
            </a:r>
            <a:endParaRPr lang="pt-PT" sz="2600" dirty="0" smtClean="0"/>
          </a:p>
          <a:p>
            <a:endParaRPr lang="pt-PT" sz="2600" dirty="0" smtClean="0"/>
          </a:p>
          <a:p>
            <a:pPr>
              <a:buNone/>
            </a:pPr>
            <a:endParaRPr lang="pt-PT" sz="1400" dirty="0" smtClean="0"/>
          </a:p>
          <a:p>
            <a:pPr>
              <a:buNone/>
            </a:pPr>
            <a:endParaRPr lang="pt-PT" dirty="0" smtClean="0"/>
          </a:p>
          <a:p>
            <a:pPr>
              <a:buNone/>
            </a:pPr>
            <a:endParaRPr lang="pt-P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Enquadramento teórico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t-PT" sz="3600" dirty="0" smtClean="0"/>
              <a:t>Disciplina de Educação Visual e Tecnológica</a:t>
            </a:r>
          </a:p>
          <a:p>
            <a:pPr algn="ctr">
              <a:buNone/>
            </a:pPr>
            <a:r>
              <a:rPr lang="pt-PT" sz="2400" dirty="0" smtClean="0"/>
              <a:t> </a:t>
            </a:r>
            <a:endParaRPr lang="pt-PT" sz="1800" dirty="0" smtClean="0"/>
          </a:p>
          <a:p>
            <a:pPr algn="ctr">
              <a:buNone/>
            </a:pPr>
            <a:r>
              <a:rPr lang="pt-PT" sz="2400" dirty="0" smtClean="0"/>
              <a:t>Currículo Nacional do Ensino Básico - Competências Essenciais</a:t>
            </a:r>
          </a:p>
          <a:p>
            <a:pPr>
              <a:buNone/>
            </a:pPr>
            <a:endParaRPr lang="pt-PT" dirty="0" smtClean="0"/>
          </a:p>
          <a:p>
            <a:pPr algn="just"/>
            <a:r>
              <a:rPr lang="pt-PT" dirty="0" smtClean="0"/>
              <a:t>"abrir perspectivas para a intervenção crítica" </a:t>
            </a:r>
            <a:r>
              <a:rPr lang="pt-PT" sz="1600" dirty="0" smtClean="0"/>
              <a:t>(DEB, 2001: 155)</a:t>
            </a:r>
          </a:p>
          <a:p>
            <a:pPr algn="just">
              <a:buNone/>
            </a:pPr>
            <a:r>
              <a:rPr lang="pt-PT" sz="2000" dirty="0" smtClean="0"/>
              <a:t> </a:t>
            </a:r>
            <a:endParaRPr lang="pt-PT" dirty="0" smtClean="0"/>
          </a:p>
          <a:p>
            <a:pPr algn="just"/>
            <a:endParaRPr lang="pt-PT" dirty="0" smtClean="0"/>
          </a:p>
          <a:p>
            <a:pPr>
              <a:buNone/>
            </a:pP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Enquadramento teórico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pt-PT" sz="3200" dirty="0" smtClean="0"/>
              <a:t>Projecto Educativo </a:t>
            </a:r>
          </a:p>
          <a:p>
            <a:pPr algn="just">
              <a:buNone/>
            </a:pPr>
            <a:r>
              <a:rPr lang="pt-PT" sz="3200" dirty="0" smtClean="0"/>
              <a:t>Agrupamento de Escolas de Alcochete 2009/2012</a:t>
            </a:r>
          </a:p>
          <a:p>
            <a:pPr algn="just">
              <a:buNone/>
            </a:pPr>
            <a:endParaRPr lang="pt-PT" sz="1000" dirty="0" smtClean="0"/>
          </a:p>
          <a:p>
            <a:pPr>
              <a:buNone/>
            </a:pPr>
            <a:r>
              <a:rPr lang="pt-PT" dirty="0" smtClean="0"/>
              <a:t>Meta um:</a:t>
            </a:r>
          </a:p>
          <a:p>
            <a:pPr>
              <a:buFont typeface="Arial" pitchFamily="34" charset="0"/>
              <a:buChar char="•"/>
            </a:pPr>
            <a:r>
              <a:rPr lang="pt-PT" dirty="0" smtClean="0"/>
              <a:t>“Melhoria do ambiente escolar, reduzindo significativamente as referências de indisciplina, em contexto de sala de aula e de escola”. </a:t>
            </a:r>
            <a:r>
              <a:rPr lang="pt-PT" sz="1600" dirty="0" smtClean="0"/>
              <a:t>(P.E.A.V.E.A, 2009: </a:t>
            </a:r>
            <a:r>
              <a:rPr lang="pt-PT" sz="1600" smtClean="0"/>
              <a:t>11)</a:t>
            </a:r>
            <a:endParaRPr lang="pt-PT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Equidade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é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3002</TotalTime>
  <Words>1056</Words>
  <Application>Microsoft Office PowerPoint</Application>
  <PresentationFormat>Apresentação no Ecrã (4:3)</PresentationFormat>
  <Paragraphs>174</Paragraphs>
  <Slides>34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34</vt:i4>
      </vt:variant>
    </vt:vector>
  </HeadingPairs>
  <TitlesOfParts>
    <vt:vector size="35" baseType="lpstr">
      <vt:lpstr>Equidade</vt:lpstr>
      <vt:lpstr>Escola – um espaço a encontrar</vt:lpstr>
      <vt:lpstr>Pergunta de partida</vt:lpstr>
      <vt:lpstr>Objectivos da Investigação</vt:lpstr>
      <vt:lpstr>Objectivos da Intervenção</vt:lpstr>
      <vt:lpstr>Metodologia da Investigação</vt:lpstr>
      <vt:lpstr>Instrumentos de recolha de dados</vt:lpstr>
      <vt:lpstr>Enquadramento teórico</vt:lpstr>
      <vt:lpstr>Enquadramento teórico</vt:lpstr>
      <vt:lpstr>Enquadramento teórico</vt:lpstr>
      <vt:lpstr>Enquadramento teórico</vt:lpstr>
      <vt:lpstr>Enquadramento teórico</vt:lpstr>
      <vt:lpstr>Intervenção</vt:lpstr>
      <vt:lpstr>Bloco B antes da intervenção</vt:lpstr>
      <vt:lpstr>Diapositivo 14</vt:lpstr>
      <vt:lpstr>Diapositivo 15</vt:lpstr>
      <vt:lpstr>Bloco B após a intervenção</vt:lpstr>
      <vt:lpstr>Intervenção</vt:lpstr>
      <vt:lpstr>Apresentação /interpretação dos resultados</vt:lpstr>
      <vt:lpstr>Inquérito por Questionário</vt:lpstr>
      <vt:lpstr>Inquérito por Questionário</vt:lpstr>
      <vt:lpstr>Inquérito por Questionário</vt:lpstr>
      <vt:lpstr>Inquérito por Questionário</vt:lpstr>
      <vt:lpstr>Inquérito por Questionário</vt:lpstr>
      <vt:lpstr>Observação directa</vt:lpstr>
      <vt:lpstr>Observação directa</vt:lpstr>
      <vt:lpstr>Observação directa</vt:lpstr>
      <vt:lpstr>Conclusões</vt:lpstr>
      <vt:lpstr>Conclusões</vt:lpstr>
      <vt:lpstr>Conclusões</vt:lpstr>
      <vt:lpstr>Conclusões</vt:lpstr>
      <vt:lpstr>Conclusões</vt:lpstr>
      <vt:lpstr>Conclusões</vt:lpstr>
      <vt:lpstr>Conclusões</vt:lpstr>
      <vt:lpstr>Adelaide Maria Jacinto Alves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Escola – um espaço a encontar</dc:title>
  <dc:creator>Adelaide Alves</dc:creator>
  <cp:lastModifiedBy>Adelaide Alves</cp:lastModifiedBy>
  <cp:revision>76</cp:revision>
  <dcterms:created xsi:type="dcterms:W3CDTF">2011-02-23T22:23:05Z</dcterms:created>
  <dcterms:modified xsi:type="dcterms:W3CDTF">2011-06-06T17:44:51Z</dcterms:modified>
</cp:coreProperties>
</file>