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9"/>
  </p:notesMasterIdLst>
  <p:sldIdLst>
    <p:sldId id="256" r:id="rId2"/>
    <p:sldId id="315" r:id="rId3"/>
    <p:sldId id="266" r:id="rId4"/>
    <p:sldId id="257" r:id="rId5"/>
    <p:sldId id="265" r:id="rId6"/>
    <p:sldId id="267" r:id="rId7"/>
    <p:sldId id="302" r:id="rId8"/>
    <p:sldId id="269" r:id="rId9"/>
    <p:sldId id="274" r:id="rId10"/>
    <p:sldId id="314" r:id="rId11"/>
    <p:sldId id="275" r:id="rId12"/>
    <p:sldId id="273" r:id="rId13"/>
    <p:sldId id="320" r:id="rId14"/>
    <p:sldId id="280" r:id="rId15"/>
    <p:sldId id="303" r:id="rId16"/>
    <p:sldId id="283" r:id="rId17"/>
    <p:sldId id="321" r:id="rId18"/>
    <p:sldId id="286" r:id="rId19"/>
    <p:sldId id="307" r:id="rId20"/>
    <p:sldId id="306" r:id="rId21"/>
    <p:sldId id="305" r:id="rId22"/>
    <p:sldId id="287" r:id="rId23"/>
    <p:sldId id="309" r:id="rId24"/>
    <p:sldId id="310" r:id="rId25"/>
    <p:sldId id="311" r:id="rId26"/>
    <p:sldId id="288" r:id="rId27"/>
    <p:sldId id="316" r:id="rId28"/>
    <p:sldId id="317" r:id="rId29"/>
    <p:sldId id="294" r:id="rId30"/>
    <p:sldId id="289" r:id="rId31"/>
    <p:sldId id="262" r:id="rId32"/>
    <p:sldId id="323" r:id="rId33"/>
    <p:sldId id="322" r:id="rId34"/>
    <p:sldId id="279" r:id="rId35"/>
    <p:sldId id="277" r:id="rId36"/>
    <p:sldId id="313" r:id="rId37"/>
    <p:sldId id="318"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56968"/>
    <a:srgbClr val="FFFFFF"/>
    <a:srgbClr val="689D9B"/>
    <a:srgbClr val="C4D9D8"/>
    <a:srgbClr val="860000"/>
    <a:srgbClr val="EBF2F2"/>
    <a:srgbClr val="728C8B"/>
    <a:srgbClr val="794B58"/>
    <a:srgbClr val="FC5D3F"/>
    <a:srgbClr val="C18D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22" autoAdjust="0"/>
    <p:restoredTop sz="68407" autoAdjust="0"/>
  </p:normalViewPr>
  <p:slideViewPr>
    <p:cSldViewPr>
      <p:cViewPr>
        <p:scale>
          <a:sx n="53" d="100"/>
          <a:sy n="53" d="100"/>
        </p:scale>
        <p:origin x="2741"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ata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ata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62C89991-9DB6-4FAF-9E57-094DBB41019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7C2A607-AFD1-4FE3-A0D6-866EE626A2F6}">
      <dgm:prSet custT="1"/>
      <dgm:spPr/>
      <dgm:t>
        <a:bodyPr/>
        <a:lstStyle/>
        <a:p>
          <a:pPr>
            <a:lnSpc>
              <a:spcPct val="100000"/>
            </a:lnSpc>
          </a:pPr>
          <a:r>
            <a:rPr lang="pt-PT" sz="1800" dirty="0"/>
            <a:t>Introdução</a:t>
          </a:r>
          <a:endParaRPr lang="en-US" sz="1800" dirty="0"/>
        </a:p>
      </dgm:t>
    </dgm:pt>
    <dgm:pt modelId="{FCBFB646-1E08-4C60-8A13-105F8E0FA9E2}" type="parTrans" cxnId="{A522542A-6DF5-446B-A832-0FFD51A7CD0A}">
      <dgm:prSet/>
      <dgm:spPr/>
      <dgm:t>
        <a:bodyPr/>
        <a:lstStyle/>
        <a:p>
          <a:endParaRPr lang="en-US" sz="2000"/>
        </a:p>
      </dgm:t>
    </dgm:pt>
    <dgm:pt modelId="{9D6364C5-FC5E-492F-B549-555DE47F81E7}" type="sibTrans" cxnId="{A522542A-6DF5-446B-A832-0FFD51A7CD0A}">
      <dgm:prSet/>
      <dgm:spPr/>
      <dgm:t>
        <a:bodyPr/>
        <a:lstStyle/>
        <a:p>
          <a:endParaRPr lang="en-US" sz="2000"/>
        </a:p>
      </dgm:t>
    </dgm:pt>
    <dgm:pt modelId="{FB229924-F3B5-42C8-B99F-2A798428183D}">
      <dgm:prSet custT="1"/>
      <dgm:spPr/>
      <dgm:t>
        <a:bodyPr/>
        <a:lstStyle/>
        <a:p>
          <a:pPr>
            <a:lnSpc>
              <a:spcPct val="100000"/>
            </a:lnSpc>
          </a:pPr>
          <a:r>
            <a:rPr lang="pt-PT" sz="1800"/>
            <a:t>Lactato</a:t>
          </a:r>
          <a:endParaRPr lang="en-US" sz="1800"/>
        </a:p>
      </dgm:t>
    </dgm:pt>
    <dgm:pt modelId="{CF2C0E20-51EF-4606-BD71-88BF6F7F4385}" type="parTrans" cxnId="{1C66FD4E-9A02-4A11-8072-1E7AE9BDDAD4}">
      <dgm:prSet/>
      <dgm:spPr/>
      <dgm:t>
        <a:bodyPr/>
        <a:lstStyle/>
        <a:p>
          <a:endParaRPr lang="en-US" sz="2000"/>
        </a:p>
      </dgm:t>
    </dgm:pt>
    <dgm:pt modelId="{0B3DA2CC-D23A-43C0-8AEE-F77C9C31A4A6}" type="sibTrans" cxnId="{1C66FD4E-9A02-4A11-8072-1E7AE9BDDAD4}">
      <dgm:prSet/>
      <dgm:spPr/>
      <dgm:t>
        <a:bodyPr/>
        <a:lstStyle/>
        <a:p>
          <a:endParaRPr lang="en-US" sz="2000"/>
        </a:p>
      </dgm:t>
    </dgm:pt>
    <dgm:pt modelId="{3085B899-1040-423E-AB69-026D53656D6D}">
      <dgm:prSet custT="1"/>
      <dgm:spPr/>
      <dgm:t>
        <a:bodyPr/>
        <a:lstStyle/>
        <a:p>
          <a:pPr>
            <a:lnSpc>
              <a:spcPct val="100000"/>
            </a:lnSpc>
          </a:pPr>
          <a:r>
            <a:rPr lang="pt-PT" sz="1200"/>
            <a:t>Síntese</a:t>
          </a:r>
          <a:endParaRPr lang="en-US" sz="1200"/>
        </a:p>
      </dgm:t>
    </dgm:pt>
    <dgm:pt modelId="{1D11AF39-332F-4737-AFAB-80B69960D597}" type="parTrans" cxnId="{AB7041C0-BE1B-4039-AB0B-B079D99E2FBA}">
      <dgm:prSet/>
      <dgm:spPr/>
      <dgm:t>
        <a:bodyPr/>
        <a:lstStyle/>
        <a:p>
          <a:endParaRPr lang="en-US" sz="2000"/>
        </a:p>
      </dgm:t>
    </dgm:pt>
    <dgm:pt modelId="{3C9D33E9-2C89-4205-A1B6-3B8B2299773D}" type="sibTrans" cxnId="{AB7041C0-BE1B-4039-AB0B-B079D99E2FBA}">
      <dgm:prSet/>
      <dgm:spPr/>
      <dgm:t>
        <a:bodyPr/>
        <a:lstStyle/>
        <a:p>
          <a:endParaRPr lang="en-US" sz="2000"/>
        </a:p>
      </dgm:t>
    </dgm:pt>
    <dgm:pt modelId="{D91DFDEE-9AFF-4118-A2BB-A43A6444E55C}">
      <dgm:prSet custT="1"/>
      <dgm:spPr/>
      <dgm:t>
        <a:bodyPr/>
        <a:lstStyle/>
        <a:p>
          <a:pPr>
            <a:lnSpc>
              <a:spcPct val="100000"/>
            </a:lnSpc>
          </a:pPr>
          <a:r>
            <a:rPr lang="pt-PT" sz="1200"/>
            <a:t>Metabolismo</a:t>
          </a:r>
          <a:endParaRPr lang="en-US" sz="1200"/>
        </a:p>
      </dgm:t>
    </dgm:pt>
    <dgm:pt modelId="{87D20A8B-96B0-4D28-AFE9-A4E064C7F31F}" type="parTrans" cxnId="{72591638-D524-476F-8F96-735FDCB5040A}">
      <dgm:prSet/>
      <dgm:spPr/>
      <dgm:t>
        <a:bodyPr/>
        <a:lstStyle/>
        <a:p>
          <a:endParaRPr lang="en-US" sz="2000"/>
        </a:p>
      </dgm:t>
    </dgm:pt>
    <dgm:pt modelId="{BB13CC6C-B996-4E1E-83EA-9C78D6280D1E}" type="sibTrans" cxnId="{72591638-D524-476F-8F96-735FDCB5040A}">
      <dgm:prSet/>
      <dgm:spPr/>
      <dgm:t>
        <a:bodyPr/>
        <a:lstStyle/>
        <a:p>
          <a:endParaRPr lang="en-US" sz="2000"/>
        </a:p>
      </dgm:t>
    </dgm:pt>
    <dgm:pt modelId="{7E396DB6-8E3D-4AF4-8928-5C7BF031CE5C}">
      <dgm:prSet custT="1"/>
      <dgm:spPr/>
      <dgm:t>
        <a:bodyPr/>
        <a:lstStyle/>
        <a:p>
          <a:pPr>
            <a:lnSpc>
              <a:spcPct val="100000"/>
            </a:lnSpc>
          </a:pPr>
          <a:r>
            <a:rPr lang="pt-PT" sz="1800"/>
            <a:t>Causas de hiperlactacidémia</a:t>
          </a:r>
          <a:endParaRPr lang="en-US" sz="1800"/>
        </a:p>
      </dgm:t>
    </dgm:pt>
    <dgm:pt modelId="{458C9D43-D8D8-48F7-B9C7-39D4BF908835}" type="parTrans" cxnId="{A1658570-2C54-4704-B6DD-AD155684A148}">
      <dgm:prSet/>
      <dgm:spPr/>
      <dgm:t>
        <a:bodyPr/>
        <a:lstStyle/>
        <a:p>
          <a:endParaRPr lang="en-US" sz="2000"/>
        </a:p>
      </dgm:t>
    </dgm:pt>
    <dgm:pt modelId="{7B333B9C-CA41-4E7C-BB4C-729677A88767}" type="sibTrans" cxnId="{A1658570-2C54-4704-B6DD-AD155684A148}">
      <dgm:prSet/>
      <dgm:spPr/>
      <dgm:t>
        <a:bodyPr/>
        <a:lstStyle/>
        <a:p>
          <a:endParaRPr lang="en-US" sz="2000"/>
        </a:p>
      </dgm:t>
    </dgm:pt>
    <dgm:pt modelId="{C3A2C002-10FB-44FD-B61B-81662C107BC3}">
      <dgm:prSet custT="1"/>
      <dgm:spPr/>
      <dgm:t>
        <a:bodyPr/>
        <a:lstStyle/>
        <a:p>
          <a:pPr>
            <a:lnSpc>
              <a:spcPct val="100000"/>
            </a:lnSpc>
          </a:pPr>
          <a:r>
            <a:rPr lang="pt-PT" sz="1200"/>
            <a:t>Tipo A</a:t>
          </a:r>
          <a:endParaRPr lang="en-US" sz="1200"/>
        </a:p>
      </dgm:t>
    </dgm:pt>
    <dgm:pt modelId="{95622A54-A35E-4319-A845-67B9190BAB48}" type="parTrans" cxnId="{442B67C6-A468-4D3B-913D-E53B4AC2FF1A}">
      <dgm:prSet/>
      <dgm:spPr/>
      <dgm:t>
        <a:bodyPr/>
        <a:lstStyle/>
        <a:p>
          <a:endParaRPr lang="en-US" sz="2000"/>
        </a:p>
      </dgm:t>
    </dgm:pt>
    <dgm:pt modelId="{4243778D-8E4B-4C24-B4BD-A6910B8D4FD1}" type="sibTrans" cxnId="{442B67C6-A468-4D3B-913D-E53B4AC2FF1A}">
      <dgm:prSet/>
      <dgm:spPr/>
      <dgm:t>
        <a:bodyPr/>
        <a:lstStyle/>
        <a:p>
          <a:endParaRPr lang="en-US" sz="2000"/>
        </a:p>
      </dgm:t>
    </dgm:pt>
    <dgm:pt modelId="{642A4132-4B64-44D8-9EA5-1F60C25BE7DD}">
      <dgm:prSet custT="1"/>
      <dgm:spPr/>
      <dgm:t>
        <a:bodyPr/>
        <a:lstStyle/>
        <a:p>
          <a:pPr>
            <a:lnSpc>
              <a:spcPct val="100000"/>
            </a:lnSpc>
          </a:pPr>
          <a:r>
            <a:rPr lang="pt-PT" sz="1200"/>
            <a:t>Tipo B</a:t>
          </a:r>
          <a:endParaRPr lang="en-US" sz="1200"/>
        </a:p>
      </dgm:t>
    </dgm:pt>
    <dgm:pt modelId="{C829AB1F-E9CD-4EF8-BE83-56E0F8B254C6}" type="parTrans" cxnId="{90DB8DFA-E238-4345-8FAD-EE2C7ECDCAFF}">
      <dgm:prSet/>
      <dgm:spPr/>
      <dgm:t>
        <a:bodyPr/>
        <a:lstStyle/>
        <a:p>
          <a:endParaRPr lang="en-US" sz="2000"/>
        </a:p>
      </dgm:t>
    </dgm:pt>
    <dgm:pt modelId="{C9CDF3D4-CE29-4FF1-AC33-9BE8AD85817B}" type="sibTrans" cxnId="{90DB8DFA-E238-4345-8FAD-EE2C7ECDCAFF}">
      <dgm:prSet/>
      <dgm:spPr/>
      <dgm:t>
        <a:bodyPr/>
        <a:lstStyle/>
        <a:p>
          <a:endParaRPr lang="en-US" sz="2000"/>
        </a:p>
      </dgm:t>
    </dgm:pt>
    <dgm:pt modelId="{F5B89986-98E6-4F52-BD07-A42883BB5D30}">
      <dgm:prSet custT="1"/>
      <dgm:spPr/>
      <dgm:t>
        <a:bodyPr/>
        <a:lstStyle/>
        <a:p>
          <a:pPr>
            <a:lnSpc>
              <a:spcPct val="100000"/>
            </a:lnSpc>
          </a:pPr>
          <a:r>
            <a:rPr lang="pt-PT" sz="1200" dirty="0"/>
            <a:t>Sépsis</a:t>
          </a:r>
        </a:p>
        <a:p>
          <a:pPr>
            <a:lnSpc>
              <a:spcPct val="100000"/>
            </a:lnSpc>
          </a:pPr>
          <a:r>
            <a:rPr lang="pt-PT" sz="1200" dirty="0"/>
            <a:t>D-Lactato </a:t>
          </a:r>
          <a:endParaRPr lang="en-US" sz="1200" dirty="0"/>
        </a:p>
      </dgm:t>
    </dgm:pt>
    <dgm:pt modelId="{B00224D9-E85D-442D-9EAB-03C7328CB7C9}" type="parTrans" cxnId="{E2D00D8D-ECC8-4D9E-A0C8-842C7AC965A7}">
      <dgm:prSet/>
      <dgm:spPr/>
      <dgm:t>
        <a:bodyPr/>
        <a:lstStyle/>
        <a:p>
          <a:endParaRPr lang="en-US" sz="2000"/>
        </a:p>
      </dgm:t>
    </dgm:pt>
    <dgm:pt modelId="{427B3241-C762-4EDC-825C-7F5055465610}" type="sibTrans" cxnId="{E2D00D8D-ECC8-4D9E-A0C8-842C7AC965A7}">
      <dgm:prSet/>
      <dgm:spPr/>
      <dgm:t>
        <a:bodyPr/>
        <a:lstStyle/>
        <a:p>
          <a:endParaRPr lang="en-US" sz="2000"/>
        </a:p>
      </dgm:t>
    </dgm:pt>
    <dgm:pt modelId="{9C3313D5-63AB-4D1E-BE9C-2210ED4992BB}">
      <dgm:prSet custT="1"/>
      <dgm:spPr/>
      <dgm:t>
        <a:bodyPr/>
        <a:lstStyle/>
        <a:p>
          <a:pPr>
            <a:lnSpc>
              <a:spcPct val="100000"/>
            </a:lnSpc>
          </a:pPr>
          <a:r>
            <a:rPr lang="pt-PT" sz="1800"/>
            <a:t>Lactato como alvo de ressuscitação</a:t>
          </a:r>
          <a:endParaRPr lang="en-US" sz="1800"/>
        </a:p>
      </dgm:t>
    </dgm:pt>
    <dgm:pt modelId="{D313BF6A-7EA2-4942-9F5E-CAC359314B69}" type="parTrans" cxnId="{13703770-2E58-4B2E-BCD0-0A8B7C654587}">
      <dgm:prSet/>
      <dgm:spPr/>
      <dgm:t>
        <a:bodyPr/>
        <a:lstStyle/>
        <a:p>
          <a:endParaRPr lang="en-US" sz="2000"/>
        </a:p>
      </dgm:t>
    </dgm:pt>
    <dgm:pt modelId="{9494DCE4-3CC4-48A3-8CA3-EAE1887F1FF0}" type="sibTrans" cxnId="{13703770-2E58-4B2E-BCD0-0A8B7C654587}">
      <dgm:prSet/>
      <dgm:spPr/>
      <dgm:t>
        <a:bodyPr/>
        <a:lstStyle/>
        <a:p>
          <a:endParaRPr lang="en-US" sz="2000"/>
        </a:p>
      </dgm:t>
    </dgm:pt>
    <dgm:pt modelId="{3FBC8FB5-F106-4BA2-AFA1-E52F36B4FCDD}">
      <dgm:prSet custT="1"/>
      <dgm:spPr/>
      <dgm:t>
        <a:bodyPr/>
        <a:lstStyle/>
        <a:p>
          <a:pPr>
            <a:lnSpc>
              <a:spcPct val="100000"/>
            </a:lnSpc>
          </a:pPr>
          <a:r>
            <a:rPr lang="pt-PT" sz="1800"/>
            <a:t>Lactato como marcador de prognóstico</a:t>
          </a:r>
          <a:endParaRPr lang="en-US" sz="1800"/>
        </a:p>
      </dgm:t>
    </dgm:pt>
    <dgm:pt modelId="{82836365-E2CB-4AC2-A7AA-E87F7F0896B6}" type="parTrans" cxnId="{A9CCEE4E-8932-4A19-B597-129C10BC69A2}">
      <dgm:prSet/>
      <dgm:spPr/>
      <dgm:t>
        <a:bodyPr/>
        <a:lstStyle/>
        <a:p>
          <a:endParaRPr lang="en-US" sz="2000"/>
        </a:p>
      </dgm:t>
    </dgm:pt>
    <dgm:pt modelId="{59D804C5-B02C-4493-85BD-206ECD87C36A}" type="sibTrans" cxnId="{A9CCEE4E-8932-4A19-B597-129C10BC69A2}">
      <dgm:prSet/>
      <dgm:spPr/>
      <dgm:t>
        <a:bodyPr/>
        <a:lstStyle/>
        <a:p>
          <a:endParaRPr lang="en-US" sz="2000"/>
        </a:p>
      </dgm:t>
    </dgm:pt>
    <dgm:pt modelId="{2F20FC65-0646-4789-B1AE-E5A5EB48C012}">
      <dgm:prSet custT="1"/>
      <dgm:spPr/>
      <dgm:t>
        <a:bodyPr/>
        <a:lstStyle/>
        <a:p>
          <a:pPr>
            <a:lnSpc>
              <a:spcPct val="100000"/>
            </a:lnSpc>
          </a:pPr>
          <a:r>
            <a:rPr lang="pt-PT" sz="1800"/>
            <a:t>Conclusão</a:t>
          </a:r>
          <a:endParaRPr lang="en-US" sz="1800"/>
        </a:p>
      </dgm:t>
    </dgm:pt>
    <dgm:pt modelId="{A6A1F6F8-3139-4D73-B0FF-ECA5854BDB29}" type="parTrans" cxnId="{A3C20A32-C4D5-4B12-9966-2F22073E5297}">
      <dgm:prSet/>
      <dgm:spPr/>
      <dgm:t>
        <a:bodyPr/>
        <a:lstStyle/>
        <a:p>
          <a:endParaRPr lang="en-US" sz="2000"/>
        </a:p>
      </dgm:t>
    </dgm:pt>
    <dgm:pt modelId="{DBF3FF27-A483-4F33-A5D9-766921FF7845}" type="sibTrans" cxnId="{A3C20A32-C4D5-4B12-9966-2F22073E5297}">
      <dgm:prSet/>
      <dgm:spPr/>
      <dgm:t>
        <a:bodyPr/>
        <a:lstStyle/>
        <a:p>
          <a:endParaRPr lang="en-US" sz="2000"/>
        </a:p>
      </dgm:t>
    </dgm:pt>
    <dgm:pt modelId="{C0AFC222-7E2A-47A3-8F38-BC937DDD6CBD}" type="pres">
      <dgm:prSet presAssocID="{62C89991-9DB6-4FAF-9E57-094DBB410192}" presName="root" presStyleCnt="0">
        <dgm:presLayoutVars>
          <dgm:dir/>
          <dgm:resizeHandles val="exact"/>
        </dgm:presLayoutVars>
      </dgm:prSet>
      <dgm:spPr/>
    </dgm:pt>
    <dgm:pt modelId="{60AACAAA-D856-4941-9755-9F520BDA8868}" type="pres">
      <dgm:prSet presAssocID="{E7C2A607-AFD1-4FE3-A0D6-866EE626A2F6}" presName="compNode" presStyleCnt="0"/>
      <dgm:spPr/>
    </dgm:pt>
    <dgm:pt modelId="{719637C6-EE4D-4E94-BB98-7A51A3557378}" type="pres">
      <dgm:prSet presAssocID="{E7C2A607-AFD1-4FE3-A0D6-866EE626A2F6}" presName="bgRect" presStyleLbl="bgShp" presStyleIdx="0" presStyleCnt="6"/>
      <dgm:spPr/>
    </dgm:pt>
    <dgm:pt modelId="{596533AC-FEEB-4CAC-A6CA-B03684318899}" type="pres">
      <dgm:prSet presAssocID="{E7C2A607-AFD1-4FE3-A0D6-866EE626A2F6}"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
        </a:ext>
      </dgm:extLst>
    </dgm:pt>
    <dgm:pt modelId="{C03FFD5B-1EBD-4384-9B00-38EBA72E8A69}" type="pres">
      <dgm:prSet presAssocID="{E7C2A607-AFD1-4FE3-A0D6-866EE626A2F6}" presName="spaceRect" presStyleCnt="0"/>
      <dgm:spPr/>
    </dgm:pt>
    <dgm:pt modelId="{7846446B-F03B-42DA-B6F2-0CAC1CCC2EA2}" type="pres">
      <dgm:prSet presAssocID="{E7C2A607-AFD1-4FE3-A0D6-866EE626A2F6}" presName="parTx" presStyleLbl="revTx" presStyleIdx="0" presStyleCnt="8">
        <dgm:presLayoutVars>
          <dgm:chMax val="0"/>
          <dgm:chPref val="0"/>
        </dgm:presLayoutVars>
      </dgm:prSet>
      <dgm:spPr/>
    </dgm:pt>
    <dgm:pt modelId="{D78CBA3E-57DA-4288-950C-DA774E7CB74F}" type="pres">
      <dgm:prSet presAssocID="{9D6364C5-FC5E-492F-B549-555DE47F81E7}" presName="sibTrans" presStyleCnt="0"/>
      <dgm:spPr/>
    </dgm:pt>
    <dgm:pt modelId="{5C37443A-D6F3-4BF7-A385-85D96EAA57B6}" type="pres">
      <dgm:prSet presAssocID="{FB229924-F3B5-42C8-B99F-2A798428183D}" presName="compNode" presStyleCnt="0"/>
      <dgm:spPr/>
    </dgm:pt>
    <dgm:pt modelId="{8A84D030-63B3-4BE2-8EFA-896283E87E1A}" type="pres">
      <dgm:prSet presAssocID="{FB229924-F3B5-42C8-B99F-2A798428183D}" presName="bgRect" presStyleLbl="bgShp" presStyleIdx="1" presStyleCnt="6"/>
      <dgm:spPr/>
    </dgm:pt>
    <dgm:pt modelId="{2422CFA4-4CA9-41A4-8E12-8A64E289146F}" type="pres">
      <dgm:prSet presAssocID="{FB229924-F3B5-42C8-B99F-2A798428183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rrow: Slight curve"/>
        </a:ext>
      </dgm:extLst>
    </dgm:pt>
    <dgm:pt modelId="{1BE9942F-1BE7-4DEE-A596-EF30084CA1EC}" type="pres">
      <dgm:prSet presAssocID="{FB229924-F3B5-42C8-B99F-2A798428183D}" presName="spaceRect" presStyleCnt="0"/>
      <dgm:spPr/>
    </dgm:pt>
    <dgm:pt modelId="{A29A0C32-7687-44F5-B590-EE122AC4E17A}" type="pres">
      <dgm:prSet presAssocID="{FB229924-F3B5-42C8-B99F-2A798428183D}" presName="parTx" presStyleLbl="revTx" presStyleIdx="1" presStyleCnt="8">
        <dgm:presLayoutVars>
          <dgm:chMax val="0"/>
          <dgm:chPref val="0"/>
        </dgm:presLayoutVars>
      </dgm:prSet>
      <dgm:spPr/>
    </dgm:pt>
    <dgm:pt modelId="{B9A9CA8D-01C6-41C0-88CD-CF16B83FF45D}" type="pres">
      <dgm:prSet presAssocID="{FB229924-F3B5-42C8-B99F-2A798428183D}" presName="desTx" presStyleLbl="revTx" presStyleIdx="2" presStyleCnt="8">
        <dgm:presLayoutVars/>
      </dgm:prSet>
      <dgm:spPr/>
    </dgm:pt>
    <dgm:pt modelId="{D6621F57-682A-4E00-BDF9-0B1B38F87800}" type="pres">
      <dgm:prSet presAssocID="{0B3DA2CC-D23A-43C0-8AEE-F77C9C31A4A6}" presName="sibTrans" presStyleCnt="0"/>
      <dgm:spPr/>
    </dgm:pt>
    <dgm:pt modelId="{A33BFEB7-8557-4B21-855B-019A878B86F4}" type="pres">
      <dgm:prSet presAssocID="{7E396DB6-8E3D-4AF4-8928-5C7BF031CE5C}" presName="compNode" presStyleCnt="0"/>
      <dgm:spPr/>
    </dgm:pt>
    <dgm:pt modelId="{CE2D94CB-0313-44A9-BD05-972F6DBE808A}" type="pres">
      <dgm:prSet presAssocID="{7E396DB6-8E3D-4AF4-8928-5C7BF031CE5C}" presName="bgRect" presStyleLbl="bgShp" presStyleIdx="2" presStyleCnt="6"/>
      <dgm:spPr/>
    </dgm:pt>
    <dgm:pt modelId="{B9B37146-97B5-4570-B8AC-29128D80A1A5}" type="pres">
      <dgm:prSet presAssocID="{7E396DB6-8E3D-4AF4-8928-5C7BF031CE5C}"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fused Person"/>
        </a:ext>
      </dgm:extLst>
    </dgm:pt>
    <dgm:pt modelId="{D83D70D7-DC3F-4BB5-B167-F8ECDC7848D7}" type="pres">
      <dgm:prSet presAssocID="{7E396DB6-8E3D-4AF4-8928-5C7BF031CE5C}" presName="spaceRect" presStyleCnt="0"/>
      <dgm:spPr/>
    </dgm:pt>
    <dgm:pt modelId="{2C3A0896-1265-48D5-AB79-A280B46D1AC5}" type="pres">
      <dgm:prSet presAssocID="{7E396DB6-8E3D-4AF4-8928-5C7BF031CE5C}" presName="parTx" presStyleLbl="revTx" presStyleIdx="3" presStyleCnt="8">
        <dgm:presLayoutVars>
          <dgm:chMax val="0"/>
          <dgm:chPref val="0"/>
        </dgm:presLayoutVars>
      </dgm:prSet>
      <dgm:spPr/>
    </dgm:pt>
    <dgm:pt modelId="{D75A7E08-3066-4C0F-9783-FF5471C79392}" type="pres">
      <dgm:prSet presAssocID="{7E396DB6-8E3D-4AF4-8928-5C7BF031CE5C}" presName="desTx" presStyleLbl="revTx" presStyleIdx="4" presStyleCnt="8">
        <dgm:presLayoutVars/>
      </dgm:prSet>
      <dgm:spPr/>
    </dgm:pt>
    <dgm:pt modelId="{A44AD80D-8C68-4895-9B1F-4F00FABA4A1D}" type="pres">
      <dgm:prSet presAssocID="{7B333B9C-CA41-4E7C-BB4C-729677A88767}" presName="sibTrans" presStyleCnt="0"/>
      <dgm:spPr/>
    </dgm:pt>
    <dgm:pt modelId="{9FD44A76-84CD-4BCE-ABC2-1B40F7AE101A}" type="pres">
      <dgm:prSet presAssocID="{9C3313D5-63AB-4D1E-BE9C-2210ED4992BB}" presName="compNode" presStyleCnt="0"/>
      <dgm:spPr/>
    </dgm:pt>
    <dgm:pt modelId="{1A391638-0EF7-4D46-A0C0-E31B0C6A056D}" type="pres">
      <dgm:prSet presAssocID="{9C3313D5-63AB-4D1E-BE9C-2210ED4992BB}" presName="bgRect" presStyleLbl="bgShp" presStyleIdx="3" presStyleCnt="6"/>
      <dgm:spPr/>
    </dgm:pt>
    <dgm:pt modelId="{CDC6BDC8-2EFF-441A-827D-23DA59129C85}" type="pres">
      <dgm:prSet presAssocID="{9C3313D5-63AB-4D1E-BE9C-2210ED4992BB}"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llseye"/>
        </a:ext>
      </dgm:extLst>
    </dgm:pt>
    <dgm:pt modelId="{F34C139B-5278-4629-8C64-06F57DFBE559}" type="pres">
      <dgm:prSet presAssocID="{9C3313D5-63AB-4D1E-BE9C-2210ED4992BB}" presName="spaceRect" presStyleCnt="0"/>
      <dgm:spPr/>
    </dgm:pt>
    <dgm:pt modelId="{F3BA4DBA-F6CE-4E49-95C3-5EB612733C6C}" type="pres">
      <dgm:prSet presAssocID="{9C3313D5-63AB-4D1E-BE9C-2210ED4992BB}" presName="parTx" presStyleLbl="revTx" presStyleIdx="5" presStyleCnt="8">
        <dgm:presLayoutVars>
          <dgm:chMax val="0"/>
          <dgm:chPref val="0"/>
        </dgm:presLayoutVars>
      </dgm:prSet>
      <dgm:spPr/>
    </dgm:pt>
    <dgm:pt modelId="{F9E5F362-C5AB-4292-811A-E2CB91AA3368}" type="pres">
      <dgm:prSet presAssocID="{9494DCE4-3CC4-48A3-8CA3-EAE1887F1FF0}" presName="sibTrans" presStyleCnt="0"/>
      <dgm:spPr/>
    </dgm:pt>
    <dgm:pt modelId="{A44B834A-704B-43CA-BED5-C27597846C8F}" type="pres">
      <dgm:prSet presAssocID="{3FBC8FB5-F106-4BA2-AFA1-E52F36B4FCDD}" presName="compNode" presStyleCnt="0"/>
      <dgm:spPr/>
    </dgm:pt>
    <dgm:pt modelId="{0A928407-53AA-4CC6-BC57-7C62D2272B92}" type="pres">
      <dgm:prSet presAssocID="{3FBC8FB5-F106-4BA2-AFA1-E52F36B4FCDD}" presName="bgRect" presStyleLbl="bgShp" presStyleIdx="4" presStyleCnt="6"/>
      <dgm:spPr/>
    </dgm:pt>
    <dgm:pt modelId="{EFF17CD7-F488-48B6-ACF7-134C5D9C7CE6}" type="pres">
      <dgm:prSet presAssocID="{3FBC8FB5-F106-4BA2-AFA1-E52F36B4FCDD}"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Medicina"/>
        </a:ext>
      </dgm:extLst>
    </dgm:pt>
    <dgm:pt modelId="{DE23198E-93C1-445E-A17C-68D8A6DF5BDD}" type="pres">
      <dgm:prSet presAssocID="{3FBC8FB5-F106-4BA2-AFA1-E52F36B4FCDD}" presName="spaceRect" presStyleCnt="0"/>
      <dgm:spPr/>
    </dgm:pt>
    <dgm:pt modelId="{0EE72DFE-C559-4233-B390-DC37096F505A}" type="pres">
      <dgm:prSet presAssocID="{3FBC8FB5-F106-4BA2-AFA1-E52F36B4FCDD}" presName="parTx" presStyleLbl="revTx" presStyleIdx="6" presStyleCnt="8">
        <dgm:presLayoutVars>
          <dgm:chMax val="0"/>
          <dgm:chPref val="0"/>
        </dgm:presLayoutVars>
      </dgm:prSet>
      <dgm:spPr/>
    </dgm:pt>
    <dgm:pt modelId="{92DA57F0-28AD-4CB8-AA16-C88C730CA900}" type="pres">
      <dgm:prSet presAssocID="{59D804C5-B02C-4493-85BD-206ECD87C36A}" presName="sibTrans" presStyleCnt="0"/>
      <dgm:spPr/>
    </dgm:pt>
    <dgm:pt modelId="{F270A4A2-0BC7-4AFF-AEBD-427D65069D38}" type="pres">
      <dgm:prSet presAssocID="{2F20FC65-0646-4789-B1AE-E5A5EB48C012}" presName="compNode" presStyleCnt="0"/>
      <dgm:spPr/>
    </dgm:pt>
    <dgm:pt modelId="{7958054C-2488-4274-BA11-DC6B7230938F}" type="pres">
      <dgm:prSet presAssocID="{2F20FC65-0646-4789-B1AE-E5A5EB48C012}" presName="bgRect" presStyleLbl="bgShp" presStyleIdx="5" presStyleCnt="6"/>
      <dgm:spPr/>
    </dgm:pt>
    <dgm:pt modelId="{C157F034-EF06-44ED-86F1-A995DF34799D}" type="pres">
      <dgm:prSet presAssocID="{2F20FC65-0646-4789-B1AE-E5A5EB48C01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heckmark"/>
        </a:ext>
      </dgm:extLst>
    </dgm:pt>
    <dgm:pt modelId="{DF05C14E-7231-4AE9-AF6F-EFCEF8D22AD4}" type="pres">
      <dgm:prSet presAssocID="{2F20FC65-0646-4789-B1AE-E5A5EB48C012}" presName="spaceRect" presStyleCnt="0"/>
      <dgm:spPr/>
    </dgm:pt>
    <dgm:pt modelId="{FBFAE36A-352E-4A79-97BB-9EF515273AF0}" type="pres">
      <dgm:prSet presAssocID="{2F20FC65-0646-4789-B1AE-E5A5EB48C012}" presName="parTx" presStyleLbl="revTx" presStyleIdx="7" presStyleCnt="8">
        <dgm:presLayoutVars>
          <dgm:chMax val="0"/>
          <dgm:chPref val="0"/>
        </dgm:presLayoutVars>
      </dgm:prSet>
      <dgm:spPr/>
    </dgm:pt>
  </dgm:ptLst>
  <dgm:cxnLst>
    <dgm:cxn modelId="{29C3F40C-3757-40A3-A8CE-A8AF598F77AC}" type="presOf" srcId="{F5B89986-98E6-4F52-BD07-A42883BB5D30}" destId="{D75A7E08-3066-4C0F-9783-FF5471C79392}" srcOrd="0" destOrd="2" presId="urn:microsoft.com/office/officeart/2018/2/layout/IconVerticalSolidList"/>
    <dgm:cxn modelId="{D6756320-6DF4-4293-BD15-D31FD59E3A96}" type="presOf" srcId="{3085B899-1040-423E-AB69-026D53656D6D}" destId="{B9A9CA8D-01C6-41C0-88CD-CF16B83FF45D}" srcOrd="0" destOrd="0" presId="urn:microsoft.com/office/officeart/2018/2/layout/IconVerticalSolidList"/>
    <dgm:cxn modelId="{A522542A-6DF5-446B-A832-0FFD51A7CD0A}" srcId="{62C89991-9DB6-4FAF-9E57-094DBB410192}" destId="{E7C2A607-AFD1-4FE3-A0D6-866EE626A2F6}" srcOrd="0" destOrd="0" parTransId="{FCBFB646-1E08-4C60-8A13-105F8E0FA9E2}" sibTransId="{9D6364C5-FC5E-492F-B549-555DE47F81E7}"/>
    <dgm:cxn modelId="{A3C20A32-C4D5-4B12-9966-2F22073E5297}" srcId="{62C89991-9DB6-4FAF-9E57-094DBB410192}" destId="{2F20FC65-0646-4789-B1AE-E5A5EB48C012}" srcOrd="5" destOrd="0" parTransId="{A6A1F6F8-3139-4D73-B0FF-ECA5854BDB29}" sibTransId="{DBF3FF27-A483-4F33-A5D9-766921FF7845}"/>
    <dgm:cxn modelId="{72591638-D524-476F-8F96-735FDCB5040A}" srcId="{FB229924-F3B5-42C8-B99F-2A798428183D}" destId="{D91DFDEE-9AFF-4118-A2BB-A43A6444E55C}" srcOrd="1" destOrd="0" parTransId="{87D20A8B-96B0-4D28-AFE9-A4E064C7F31F}" sibTransId="{BB13CC6C-B996-4E1E-83EA-9C78D6280D1E}"/>
    <dgm:cxn modelId="{5FCE8638-58EE-4966-AF92-82717DFBABC0}" type="presOf" srcId="{FB229924-F3B5-42C8-B99F-2A798428183D}" destId="{A29A0C32-7687-44F5-B590-EE122AC4E17A}" srcOrd="0" destOrd="0" presId="urn:microsoft.com/office/officeart/2018/2/layout/IconVerticalSolidList"/>
    <dgm:cxn modelId="{3723553A-FE4C-4966-8923-8C9AA5A19910}" type="presOf" srcId="{3FBC8FB5-F106-4BA2-AFA1-E52F36B4FCDD}" destId="{0EE72DFE-C559-4233-B390-DC37096F505A}" srcOrd="0" destOrd="0" presId="urn:microsoft.com/office/officeart/2018/2/layout/IconVerticalSolidList"/>
    <dgm:cxn modelId="{A9CCEE4E-8932-4A19-B597-129C10BC69A2}" srcId="{62C89991-9DB6-4FAF-9E57-094DBB410192}" destId="{3FBC8FB5-F106-4BA2-AFA1-E52F36B4FCDD}" srcOrd="4" destOrd="0" parTransId="{82836365-E2CB-4AC2-A7AA-E87F7F0896B6}" sibTransId="{59D804C5-B02C-4493-85BD-206ECD87C36A}"/>
    <dgm:cxn modelId="{1C66FD4E-9A02-4A11-8072-1E7AE9BDDAD4}" srcId="{62C89991-9DB6-4FAF-9E57-094DBB410192}" destId="{FB229924-F3B5-42C8-B99F-2A798428183D}" srcOrd="1" destOrd="0" parTransId="{CF2C0E20-51EF-4606-BD71-88BF6F7F4385}" sibTransId="{0B3DA2CC-D23A-43C0-8AEE-F77C9C31A4A6}"/>
    <dgm:cxn modelId="{13703770-2E58-4B2E-BCD0-0A8B7C654587}" srcId="{62C89991-9DB6-4FAF-9E57-094DBB410192}" destId="{9C3313D5-63AB-4D1E-BE9C-2210ED4992BB}" srcOrd="3" destOrd="0" parTransId="{D313BF6A-7EA2-4942-9F5E-CAC359314B69}" sibTransId="{9494DCE4-3CC4-48A3-8CA3-EAE1887F1FF0}"/>
    <dgm:cxn modelId="{A1658570-2C54-4704-B6DD-AD155684A148}" srcId="{62C89991-9DB6-4FAF-9E57-094DBB410192}" destId="{7E396DB6-8E3D-4AF4-8928-5C7BF031CE5C}" srcOrd="2" destOrd="0" parTransId="{458C9D43-D8D8-48F7-B9C7-39D4BF908835}" sibTransId="{7B333B9C-CA41-4E7C-BB4C-729677A88767}"/>
    <dgm:cxn modelId="{E2D00D8D-ECC8-4D9E-A0C8-842C7AC965A7}" srcId="{7E396DB6-8E3D-4AF4-8928-5C7BF031CE5C}" destId="{F5B89986-98E6-4F52-BD07-A42883BB5D30}" srcOrd="2" destOrd="0" parTransId="{B00224D9-E85D-442D-9EAB-03C7328CB7C9}" sibTransId="{427B3241-C762-4EDC-825C-7F5055465610}"/>
    <dgm:cxn modelId="{6080F89B-312D-4A7C-8EAA-2B7E3ACE979F}" type="presOf" srcId="{2F20FC65-0646-4789-B1AE-E5A5EB48C012}" destId="{FBFAE36A-352E-4A79-97BB-9EF515273AF0}" srcOrd="0" destOrd="0" presId="urn:microsoft.com/office/officeart/2018/2/layout/IconVerticalSolidList"/>
    <dgm:cxn modelId="{573F5DAC-0104-447A-8E66-71C38F9E6A50}" type="presOf" srcId="{62C89991-9DB6-4FAF-9E57-094DBB410192}" destId="{C0AFC222-7E2A-47A3-8F38-BC937DDD6CBD}" srcOrd="0" destOrd="0" presId="urn:microsoft.com/office/officeart/2018/2/layout/IconVerticalSolidList"/>
    <dgm:cxn modelId="{B1FE7BBC-E518-4892-9B17-7212FBFA2F60}" type="presOf" srcId="{7E396DB6-8E3D-4AF4-8928-5C7BF031CE5C}" destId="{2C3A0896-1265-48D5-AB79-A280B46D1AC5}" srcOrd="0" destOrd="0" presId="urn:microsoft.com/office/officeart/2018/2/layout/IconVerticalSolidList"/>
    <dgm:cxn modelId="{5D44E3BF-8EA8-44B9-84F3-039217DF8BBF}" type="presOf" srcId="{D91DFDEE-9AFF-4118-A2BB-A43A6444E55C}" destId="{B9A9CA8D-01C6-41C0-88CD-CF16B83FF45D}" srcOrd="0" destOrd="1" presId="urn:microsoft.com/office/officeart/2018/2/layout/IconVerticalSolidList"/>
    <dgm:cxn modelId="{AB7041C0-BE1B-4039-AB0B-B079D99E2FBA}" srcId="{FB229924-F3B5-42C8-B99F-2A798428183D}" destId="{3085B899-1040-423E-AB69-026D53656D6D}" srcOrd="0" destOrd="0" parTransId="{1D11AF39-332F-4737-AFAB-80B69960D597}" sibTransId="{3C9D33E9-2C89-4205-A1B6-3B8B2299773D}"/>
    <dgm:cxn modelId="{9E53F4C4-C0D9-41A4-A6E9-EF83D1D66B3C}" type="presOf" srcId="{C3A2C002-10FB-44FD-B61B-81662C107BC3}" destId="{D75A7E08-3066-4C0F-9783-FF5471C79392}" srcOrd="0" destOrd="0" presId="urn:microsoft.com/office/officeart/2018/2/layout/IconVerticalSolidList"/>
    <dgm:cxn modelId="{442B67C6-A468-4D3B-913D-E53B4AC2FF1A}" srcId="{7E396DB6-8E3D-4AF4-8928-5C7BF031CE5C}" destId="{C3A2C002-10FB-44FD-B61B-81662C107BC3}" srcOrd="0" destOrd="0" parTransId="{95622A54-A35E-4319-A845-67B9190BAB48}" sibTransId="{4243778D-8E4B-4C24-B4BD-A6910B8D4FD1}"/>
    <dgm:cxn modelId="{0C069DCF-928C-4A53-943D-2D405C6C819B}" type="presOf" srcId="{642A4132-4B64-44D8-9EA5-1F60C25BE7DD}" destId="{D75A7E08-3066-4C0F-9783-FF5471C79392}" srcOrd="0" destOrd="1" presId="urn:microsoft.com/office/officeart/2018/2/layout/IconVerticalSolidList"/>
    <dgm:cxn modelId="{7E4D56D2-587B-4557-B245-EC14BFAC9BA0}" type="presOf" srcId="{E7C2A607-AFD1-4FE3-A0D6-866EE626A2F6}" destId="{7846446B-F03B-42DA-B6F2-0CAC1CCC2EA2}" srcOrd="0" destOrd="0" presId="urn:microsoft.com/office/officeart/2018/2/layout/IconVerticalSolidList"/>
    <dgm:cxn modelId="{C80210F6-B45C-4F2B-8D1B-3ECF7ADA8B9A}" type="presOf" srcId="{9C3313D5-63AB-4D1E-BE9C-2210ED4992BB}" destId="{F3BA4DBA-F6CE-4E49-95C3-5EB612733C6C}" srcOrd="0" destOrd="0" presId="urn:microsoft.com/office/officeart/2018/2/layout/IconVerticalSolidList"/>
    <dgm:cxn modelId="{90DB8DFA-E238-4345-8FAD-EE2C7ECDCAFF}" srcId="{7E396DB6-8E3D-4AF4-8928-5C7BF031CE5C}" destId="{642A4132-4B64-44D8-9EA5-1F60C25BE7DD}" srcOrd="1" destOrd="0" parTransId="{C829AB1F-E9CD-4EF8-BE83-56E0F8B254C6}" sibTransId="{C9CDF3D4-CE29-4FF1-AC33-9BE8AD85817B}"/>
    <dgm:cxn modelId="{A35FD848-63E8-4822-A6A1-A97738E8070A}" type="presParOf" srcId="{C0AFC222-7E2A-47A3-8F38-BC937DDD6CBD}" destId="{60AACAAA-D856-4941-9755-9F520BDA8868}" srcOrd="0" destOrd="0" presId="urn:microsoft.com/office/officeart/2018/2/layout/IconVerticalSolidList"/>
    <dgm:cxn modelId="{5048A722-8C9D-4F71-AB2C-8D6057FD6528}" type="presParOf" srcId="{60AACAAA-D856-4941-9755-9F520BDA8868}" destId="{719637C6-EE4D-4E94-BB98-7A51A3557378}" srcOrd="0" destOrd="0" presId="urn:microsoft.com/office/officeart/2018/2/layout/IconVerticalSolidList"/>
    <dgm:cxn modelId="{6C4AE9F1-7794-46CA-A6B7-F25C24CB2B54}" type="presParOf" srcId="{60AACAAA-D856-4941-9755-9F520BDA8868}" destId="{596533AC-FEEB-4CAC-A6CA-B03684318899}" srcOrd="1" destOrd="0" presId="urn:microsoft.com/office/officeart/2018/2/layout/IconVerticalSolidList"/>
    <dgm:cxn modelId="{36062240-3273-436C-BAF2-BE4C98CDB218}" type="presParOf" srcId="{60AACAAA-D856-4941-9755-9F520BDA8868}" destId="{C03FFD5B-1EBD-4384-9B00-38EBA72E8A69}" srcOrd="2" destOrd="0" presId="urn:microsoft.com/office/officeart/2018/2/layout/IconVerticalSolidList"/>
    <dgm:cxn modelId="{AD0A5366-E9B3-443D-AEEF-D4785813EB1C}" type="presParOf" srcId="{60AACAAA-D856-4941-9755-9F520BDA8868}" destId="{7846446B-F03B-42DA-B6F2-0CAC1CCC2EA2}" srcOrd="3" destOrd="0" presId="urn:microsoft.com/office/officeart/2018/2/layout/IconVerticalSolidList"/>
    <dgm:cxn modelId="{BEEA6AD2-2C60-43D3-B839-7F6801BAB0BC}" type="presParOf" srcId="{C0AFC222-7E2A-47A3-8F38-BC937DDD6CBD}" destId="{D78CBA3E-57DA-4288-950C-DA774E7CB74F}" srcOrd="1" destOrd="0" presId="urn:microsoft.com/office/officeart/2018/2/layout/IconVerticalSolidList"/>
    <dgm:cxn modelId="{EFE4C5E5-2B7D-49AE-BAEE-2D0656EA734B}" type="presParOf" srcId="{C0AFC222-7E2A-47A3-8F38-BC937DDD6CBD}" destId="{5C37443A-D6F3-4BF7-A385-85D96EAA57B6}" srcOrd="2" destOrd="0" presId="urn:microsoft.com/office/officeart/2018/2/layout/IconVerticalSolidList"/>
    <dgm:cxn modelId="{AEA0F4B5-38A6-4BBC-9854-5D21D10EDD38}" type="presParOf" srcId="{5C37443A-D6F3-4BF7-A385-85D96EAA57B6}" destId="{8A84D030-63B3-4BE2-8EFA-896283E87E1A}" srcOrd="0" destOrd="0" presId="urn:microsoft.com/office/officeart/2018/2/layout/IconVerticalSolidList"/>
    <dgm:cxn modelId="{EF1BDBE1-DE4F-4A94-BACA-485E8C190FC8}" type="presParOf" srcId="{5C37443A-D6F3-4BF7-A385-85D96EAA57B6}" destId="{2422CFA4-4CA9-41A4-8E12-8A64E289146F}" srcOrd="1" destOrd="0" presId="urn:microsoft.com/office/officeart/2018/2/layout/IconVerticalSolidList"/>
    <dgm:cxn modelId="{0A377364-08C3-4ACE-81AD-DC36B3F9EFD7}" type="presParOf" srcId="{5C37443A-D6F3-4BF7-A385-85D96EAA57B6}" destId="{1BE9942F-1BE7-4DEE-A596-EF30084CA1EC}" srcOrd="2" destOrd="0" presId="urn:microsoft.com/office/officeart/2018/2/layout/IconVerticalSolidList"/>
    <dgm:cxn modelId="{281B72FC-F117-4EFC-B7DF-3B4F76BEB780}" type="presParOf" srcId="{5C37443A-D6F3-4BF7-A385-85D96EAA57B6}" destId="{A29A0C32-7687-44F5-B590-EE122AC4E17A}" srcOrd="3" destOrd="0" presId="urn:microsoft.com/office/officeart/2018/2/layout/IconVerticalSolidList"/>
    <dgm:cxn modelId="{ED22EAD0-3065-4DF9-89F2-81FE860B7267}" type="presParOf" srcId="{5C37443A-D6F3-4BF7-A385-85D96EAA57B6}" destId="{B9A9CA8D-01C6-41C0-88CD-CF16B83FF45D}" srcOrd="4" destOrd="0" presId="urn:microsoft.com/office/officeart/2018/2/layout/IconVerticalSolidList"/>
    <dgm:cxn modelId="{3403FBBC-130D-44CF-A99D-3EA0A1815A58}" type="presParOf" srcId="{C0AFC222-7E2A-47A3-8F38-BC937DDD6CBD}" destId="{D6621F57-682A-4E00-BDF9-0B1B38F87800}" srcOrd="3" destOrd="0" presId="urn:microsoft.com/office/officeart/2018/2/layout/IconVerticalSolidList"/>
    <dgm:cxn modelId="{2432C776-FBF9-4059-81C4-3A334CD6E55F}" type="presParOf" srcId="{C0AFC222-7E2A-47A3-8F38-BC937DDD6CBD}" destId="{A33BFEB7-8557-4B21-855B-019A878B86F4}" srcOrd="4" destOrd="0" presId="urn:microsoft.com/office/officeart/2018/2/layout/IconVerticalSolidList"/>
    <dgm:cxn modelId="{C46ADF43-4920-45F1-85CA-9D77D4A95D6C}" type="presParOf" srcId="{A33BFEB7-8557-4B21-855B-019A878B86F4}" destId="{CE2D94CB-0313-44A9-BD05-972F6DBE808A}" srcOrd="0" destOrd="0" presId="urn:microsoft.com/office/officeart/2018/2/layout/IconVerticalSolidList"/>
    <dgm:cxn modelId="{9E767D2E-F951-4025-A26D-26CF99FA02F7}" type="presParOf" srcId="{A33BFEB7-8557-4B21-855B-019A878B86F4}" destId="{B9B37146-97B5-4570-B8AC-29128D80A1A5}" srcOrd="1" destOrd="0" presId="urn:microsoft.com/office/officeart/2018/2/layout/IconVerticalSolidList"/>
    <dgm:cxn modelId="{D87E6640-5EEB-4240-8C9A-362B9D840AAA}" type="presParOf" srcId="{A33BFEB7-8557-4B21-855B-019A878B86F4}" destId="{D83D70D7-DC3F-4BB5-B167-F8ECDC7848D7}" srcOrd="2" destOrd="0" presId="urn:microsoft.com/office/officeart/2018/2/layout/IconVerticalSolidList"/>
    <dgm:cxn modelId="{B5CA5991-8587-4DE0-A218-FE648DD9BC41}" type="presParOf" srcId="{A33BFEB7-8557-4B21-855B-019A878B86F4}" destId="{2C3A0896-1265-48D5-AB79-A280B46D1AC5}" srcOrd="3" destOrd="0" presId="urn:microsoft.com/office/officeart/2018/2/layout/IconVerticalSolidList"/>
    <dgm:cxn modelId="{A6A11241-8C3E-4FCC-BA19-2C184D35EBE0}" type="presParOf" srcId="{A33BFEB7-8557-4B21-855B-019A878B86F4}" destId="{D75A7E08-3066-4C0F-9783-FF5471C79392}" srcOrd="4" destOrd="0" presId="urn:microsoft.com/office/officeart/2018/2/layout/IconVerticalSolidList"/>
    <dgm:cxn modelId="{D1866AE8-7C88-4837-BF08-A4C9054EB991}" type="presParOf" srcId="{C0AFC222-7E2A-47A3-8F38-BC937DDD6CBD}" destId="{A44AD80D-8C68-4895-9B1F-4F00FABA4A1D}" srcOrd="5" destOrd="0" presId="urn:microsoft.com/office/officeart/2018/2/layout/IconVerticalSolidList"/>
    <dgm:cxn modelId="{801D3113-F2C4-4E18-B791-5660DB70A1C9}" type="presParOf" srcId="{C0AFC222-7E2A-47A3-8F38-BC937DDD6CBD}" destId="{9FD44A76-84CD-4BCE-ABC2-1B40F7AE101A}" srcOrd="6" destOrd="0" presId="urn:microsoft.com/office/officeart/2018/2/layout/IconVerticalSolidList"/>
    <dgm:cxn modelId="{0E8A0C55-C719-4467-AA86-97B674262DB7}" type="presParOf" srcId="{9FD44A76-84CD-4BCE-ABC2-1B40F7AE101A}" destId="{1A391638-0EF7-4D46-A0C0-E31B0C6A056D}" srcOrd="0" destOrd="0" presId="urn:microsoft.com/office/officeart/2018/2/layout/IconVerticalSolidList"/>
    <dgm:cxn modelId="{E76E5908-636E-43B1-A53E-1D0CBFF288C0}" type="presParOf" srcId="{9FD44A76-84CD-4BCE-ABC2-1B40F7AE101A}" destId="{CDC6BDC8-2EFF-441A-827D-23DA59129C85}" srcOrd="1" destOrd="0" presId="urn:microsoft.com/office/officeart/2018/2/layout/IconVerticalSolidList"/>
    <dgm:cxn modelId="{CB6B7CF8-4FA7-4035-B8D5-EC86CD8EAC07}" type="presParOf" srcId="{9FD44A76-84CD-4BCE-ABC2-1B40F7AE101A}" destId="{F34C139B-5278-4629-8C64-06F57DFBE559}" srcOrd="2" destOrd="0" presId="urn:microsoft.com/office/officeart/2018/2/layout/IconVerticalSolidList"/>
    <dgm:cxn modelId="{2328F74F-06A8-4BDA-B265-15858DEB37E1}" type="presParOf" srcId="{9FD44A76-84CD-4BCE-ABC2-1B40F7AE101A}" destId="{F3BA4DBA-F6CE-4E49-95C3-5EB612733C6C}" srcOrd="3" destOrd="0" presId="urn:microsoft.com/office/officeart/2018/2/layout/IconVerticalSolidList"/>
    <dgm:cxn modelId="{635DF122-3891-48D7-879C-41A983A27AEC}" type="presParOf" srcId="{C0AFC222-7E2A-47A3-8F38-BC937DDD6CBD}" destId="{F9E5F362-C5AB-4292-811A-E2CB91AA3368}" srcOrd="7" destOrd="0" presId="urn:microsoft.com/office/officeart/2018/2/layout/IconVerticalSolidList"/>
    <dgm:cxn modelId="{DC8C812E-730F-4C9B-A365-D1324B1C7530}" type="presParOf" srcId="{C0AFC222-7E2A-47A3-8F38-BC937DDD6CBD}" destId="{A44B834A-704B-43CA-BED5-C27597846C8F}" srcOrd="8" destOrd="0" presId="urn:microsoft.com/office/officeart/2018/2/layout/IconVerticalSolidList"/>
    <dgm:cxn modelId="{AF787FAB-4D0D-4488-8FBA-234048162FF2}" type="presParOf" srcId="{A44B834A-704B-43CA-BED5-C27597846C8F}" destId="{0A928407-53AA-4CC6-BC57-7C62D2272B92}" srcOrd="0" destOrd="0" presId="urn:microsoft.com/office/officeart/2018/2/layout/IconVerticalSolidList"/>
    <dgm:cxn modelId="{959E5A49-04B7-40CC-9704-EDF4843A1F39}" type="presParOf" srcId="{A44B834A-704B-43CA-BED5-C27597846C8F}" destId="{EFF17CD7-F488-48B6-ACF7-134C5D9C7CE6}" srcOrd="1" destOrd="0" presId="urn:microsoft.com/office/officeart/2018/2/layout/IconVerticalSolidList"/>
    <dgm:cxn modelId="{61AFEE33-6AFD-4A9A-B56A-65273C291AB6}" type="presParOf" srcId="{A44B834A-704B-43CA-BED5-C27597846C8F}" destId="{DE23198E-93C1-445E-A17C-68D8A6DF5BDD}" srcOrd="2" destOrd="0" presId="urn:microsoft.com/office/officeart/2018/2/layout/IconVerticalSolidList"/>
    <dgm:cxn modelId="{C8E3E890-24AA-49FF-9D3B-267529CB526B}" type="presParOf" srcId="{A44B834A-704B-43CA-BED5-C27597846C8F}" destId="{0EE72DFE-C559-4233-B390-DC37096F505A}" srcOrd="3" destOrd="0" presId="urn:microsoft.com/office/officeart/2018/2/layout/IconVerticalSolidList"/>
    <dgm:cxn modelId="{66B6FF2C-45C4-43AD-9C7E-3514D492256E}" type="presParOf" srcId="{C0AFC222-7E2A-47A3-8F38-BC937DDD6CBD}" destId="{92DA57F0-28AD-4CB8-AA16-C88C730CA900}" srcOrd="9" destOrd="0" presId="urn:microsoft.com/office/officeart/2018/2/layout/IconVerticalSolidList"/>
    <dgm:cxn modelId="{65B31910-4493-4583-88A1-CF3B2E594DC8}" type="presParOf" srcId="{C0AFC222-7E2A-47A3-8F38-BC937DDD6CBD}" destId="{F270A4A2-0BC7-4AFF-AEBD-427D65069D38}" srcOrd="10" destOrd="0" presId="urn:microsoft.com/office/officeart/2018/2/layout/IconVerticalSolidList"/>
    <dgm:cxn modelId="{C29066DC-4308-4822-AC07-4AF1DEF41A25}" type="presParOf" srcId="{F270A4A2-0BC7-4AFF-AEBD-427D65069D38}" destId="{7958054C-2488-4274-BA11-DC6B7230938F}" srcOrd="0" destOrd="0" presId="urn:microsoft.com/office/officeart/2018/2/layout/IconVerticalSolidList"/>
    <dgm:cxn modelId="{8408767F-88D1-47D5-A491-C5B0A4658A89}" type="presParOf" srcId="{F270A4A2-0BC7-4AFF-AEBD-427D65069D38}" destId="{C157F034-EF06-44ED-86F1-A995DF34799D}" srcOrd="1" destOrd="0" presId="urn:microsoft.com/office/officeart/2018/2/layout/IconVerticalSolidList"/>
    <dgm:cxn modelId="{B39E734C-5FF0-46F7-8AFC-830ABE54336E}" type="presParOf" srcId="{F270A4A2-0BC7-4AFF-AEBD-427D65069D38}" destId="{DF05C14E-7231-4AE9-AF6F-EFCEF8D22AD4}" srcOrd="2" destOrd="0" presId="urn:microsoft.com/office/officeart/2018/2/layout/IconVerticalSolidList"/>
    <dgm:cxn modelId="{A06A8DF8-20E4-4C0F-B33E-F74E4E0154E9}" type="presParOf" srcId="{F270A4A2-0BC7-4AFF-AEBD-427D65069D38}" destId="{FBFAE36A-352E-4A79-97BB-9EF515273AF0}"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00C73B-79B2-467C-8074-BD26FFC45E08}"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97BABFE-7157-40A6-97AF-BF880A86A0EB}">
      <dgm:prSet custT="1"/>
      <dgm:spPr/>
      <dgm:t>
        <a:bodyPr/>
        <a:lstStyle/>
        <a:p>
          <a:pPr>
            <a:lnSpc>
              <a:spcPct val="100000"/>
            </a:lnSpc>
          </a:pPr>
          <a:r>
            <a:rPr lang="pt-PT" sz="2000" dirty="0"/>
            <a:t>A acidose láctica é comum no doente agudo.</a:t>
          </a:r>
          <a:endParaRPr lang="en-US" sz="2000" dirty="0"/>
        </a:p>
      </dgm:t>
    </dgm:pt>
    <dgm:pt modelId="{F8F9D18D-3370-49FB-947C-48412AE98F72}" type="parTrans" cxnId="{1AAF42E4-C445-4B48-8C1F-D2AD6F71AC4B}">
      <dgm:prSet/>
      <dgm:spPr/>
      <dgm:t>
        <a:bodyPr/>
        <a:lstStyle/>
        <a:p>
          <a:endParaRPr lang="en-US" sz="2000"/>
        </a:p>
      </dgm:t>
    </dgm:pt>
    <dgm:pt modelId="{DF1148DE-E6FF-471D-9402-736841DCE1BD}" type="sibTrans" cxnId="{1AAF42E4-C445-4B48-8C1F-D2AD6F71AC4B}">
      <dgm:prSet/>
      <dgm:spPr/>
      <dgm:t>
        <a:bodyPr/>
        <a:lstStyle/>
        <a:p>
          <a:pPr>
            <a:lnSpc>
              <a:spcPct val="100000"/>
            </a:lnSpc>
          </a:pPr>
          <a:endParaRPr lang="en-US" sz="2000"/>
        </a:p>
      </dgm:t>
    </dgm:pt>
    <dgm:pt modelId="{BAA89AB1-01A7-4B85-9722-B5FF7FB2BF0C}">
      <dgm:prSet custT="1"/>
      <dgm:spPr/>
      <dgm:t>
        <a:bodyPr/>
        <a:lstStyle/>
        <a:p>
          <a:pPr>
            <a:lnSpc>
              <a:spcPct val="100000"/>
            </a:lnSpc>
          </a:pPr>
          <a:r>
            <a:rPr lang="pt-PT" sz="2000" dirty="0"/>
            <a:t>Lactato como:</a:t>
          </a:r>
        </a:p>
        <a:p>
          <a:pPr>
            <a:lnSpc>
              <a:spcPct val="100000"/>
            </a:lnSpc>
          </a:pPr>
          <a:r>
            <a:rPr lang="pt-PT" sz="1800" dirty="0"/>
            <a:t>- marcador precoce de </a:t>
          </a:r>
          <a:r>
            <a:rPr lang="pt-PT" sz="1800" dirty="0" err="1"/>
            <a:t>hipoperfusão</a:t>
          </a:r>
          <a:r>
            <a:rPr lang="pt-PT" sz="1800" dirty="0"/>
            <a:t>;</a:t>
          </a:r>
        </a:p>
        <a:p>
          <a:pPr>
            <a:lnSpc>
              <a:spcPct val="100000"/>
            </a:lnSpc>
          </a:pPr>
          <a:r>
            <a:rPr lang="pt-PT" sz="1800" dirty="0"/>
            <a:t>- alvo terapêutico na ressuscitação;</a:t>
          </a:r>
        </a:p>
        <a:p>
          <a:pPr>
            <a:lnSpc>
              <a:spcPct val="100000"/>
            </a:lnSpc>
          </a:pPr>
          <a:r>
            <a:rPr lang="pt-PT" sz="1800" dirty="0"/>
            <a:t>- preditor de prognóstico</a:t>
          </a:r>
          <a:r>
            <a:rPr lang="pt-PT" sz="2000" dirty="0"/>
            <a:t>. </a:t>
          </a:r>
          <a:endParaRPr lang="en-US" sz="2000" dirty="0"/>
        </a:p>
      </dgm:t>
    </dgm:pt>
    <dgm:pt modelId="{2516AC8C-7BEA-4259-8DF6-C73A91252A15}" type="parTrans" cxnId="{2859DA14-0EEF-4638-83E8-F610D784C53B}">
      <dgm:prSet/>
      <dgm:spPr/>
      <dgm:t>
        <a:bodyPr/>
        <a:lstStyle/>
        <a:p>
          <a:endParaRPr lang="en-US" sz="2000"/>
        </a:p>
      </dgm:t>
    </dgm:pt>
    <dgm:pt modelId="{17BBADB1-CACE-4E0E-B728-E4988DFA391F}" type="sibTrans" cxnId="{2859DA14-0EEF-4638-83E8-F610D784C53B}">
      <dgm:prSet/>
      <dgm:spPr/>
      <dgm:t>
        <a:bodyPr/>
        <a:lstStyle/>
        <a:p>
          <a:pPr>
            <a:lnSpc>
              <a:spcPct val="100000"/>
            </a:lnSpc>
          </a:pPr>
          <a:endParaRPr lang="en-US" sz="2000"/>
        </a:p>
      </dgm:t>
    </dgm:pt>
    <dgm:pt modelId="{B23D4CCB-61E0-47B0-9415-6A2C365AACD9}">
      <dgm:prSet custT="1"/>
      <dgm:spPr/>
      <dgm:t>
        <a:bodyPr/>
        <a:lstStyle/>
        <a:p>
          <a:pPr>
            <a:lnSpc>
              <a:spcPct val="100000"/>
            </a:lnSpc>
          </a:pPr>
          <a:r>
            <a:rPr lang="pt-PT" sz="2000" dirty="0"/>
            <a:t>Lactato é fácil de medir mas nem sempre fácil de interpretar.</a:t>
          </a:r>
          <a:endParaRPr lang="en-US" sz="2000" dirty="0"/>
        </a:p>
      </dgm:t>
    </dgm:pt>
    <dgm:pt modelId="{DF549FE2-D1CE-43BC-A5CF-5D4C72DA2258}" type="parTrans" cxnId="{3CF2531A-12D4-4FF8-B19B-F03339FEF761}">
      <dgm:prSet/>
      <dgm:spPr/>
      <dgm:t>
        <a:bodyPr/>
        <a:lstStyle/>
        <a:p>
          <a:endParaRPr lang="en-US" sz="2000"/>
        </a:p>
      </dgm:t>
    </dgm:pt>
    <dgm:pt modelId="{ED5A5345-0F9A-46A7-AB85-B59DA8D64A78}" type="sibTrans" cxnId="{3CF2531A-12D4-4FF8-B19B-F03339FEF761}">
      <dgm:prSet/>
      <dgm:spPr/>
      <dgm:t>
        <a:bodyPr/>
        <a:lstStyle/>
        <a:p>
          <a:pPr>
            <a:lnSpc>
              <a:spcPct val="100000"/>
            </a:lnSpc>
          </a:pPr>
          <a:endParaRPr lang="en-US" sz="2000"/>
        </a:p>
      </dgm:t>
    </dgm:pt>
    <dgm:pt modelId="{A4A5E971-E769-4EEB-97DC-AE7A257B62FA}">
      <dgm:prSet custT="1"/>
      <dgm:spPr/>
      <dgm:t>
        <a:bodyPr/>
        <a:lstStyle/>
        <a:p>
          <a:pPr>
            <a:lnSpc>
              <a:spcPct val="100000"/>
            </a:lnSpc>
          </a:pPr>
          <a:r>
            <a:rPr lang="pt-PT" sz="2000" dirty="0"/>
            <a:t>No doente agudo a medição de lactato é a soma de vários processos metabólicos. </a:t>
          </a:r>
          <a:endParaRPr lang="en-US" sz="2000" dirty="0"/>
        </a:p>
      </dgm:t>
    </dgm:pt>
    <dgm:pt modelId="{1193B893-CAF1-4413-9E85-589EA1851A96}" type="parTrans" cxnId="{0F32386B-81E6-463F-99D5-EFAFEC87E43E}">
      <dgm:prSet/>
      <dgm:spPr/>
      <dgm:t>
        <a:bodyPr/>
        <a:lstStyle/>
        <a:p>
          <a:endParaRPr lang="en-US" sz="2000"/>
        </a:p>
      </dgm:t>
    </dgm:pt>
    <dgm:pt modelId="{F6BEA1D1-997D-48B7-9158-35A0FBF6D972}" type="sibTrans" cxnId="{0F32386B-81E6-463F-99D5-EFAFEC87E43E}">
      <dgm:prSet/>
      <dgm:spPr/>
      <dgm:t>
        <a:bodyPr/>
        <a:lstStyle/>
        <a:p>
          <a:endParaRPr lang="en-US" sz="2000"/>
        </a:p>
      </dgm:t>
    </dgm:pt>
    <dgm:pt modelId="{999C4275-4919-4A32-B6E5-81DDF7D66814}" type="pres">
      <dgm:prSet presAssocID="{5B00C73B-79B2-467C-8074-BD26FFC45E08}" presName="root" presStyleCnt="0">
        <dgm:presLayoutVars>
          <dgm:dir/>
          <dgm:resizeHandles val="exact"/>
        </dgm:presLayoutVars>
      </dgm:prSet>
      <dgm:spPr/>
    </dgm:pt>
    <dgm:pt modelId="{E3E83BFF-077C-4B73-B59D-68561955BB72}" type="pres">
      <dgm:prSet presAssocID="{5B00C73B-79B2-467C-8074-BD26FFC45E08}" presName="container" presStyleCnt="0">
        <dgm:presLayoutVars>
          <dgm:dir/>
          <dgm:resizeHandles val="exact"/>
        </dgm:presLayoutVars>
      </dgm:prSet>
      <dgm:spPr/>
    </dgm:pt>
    <dgm:pt modelId="{B394C7C0-AD7B-4EBE-A22A-9D216DAD5C2C}" type="pres">
      <dgm:prSet presAssocID="{D97BABFE-7157-40A6-97AF-BF880A86A0EB}" presName="compNode" presStyleCnt="0"/>
      <dgm:spPr/>
    </dgm:pt>
    <dgm:pt modelId="{02CB114E-EEBE-4F5D-9FA9-BD41938F70E9}" type="pres">
      <dgm:prSet presAssocID="{D97BABFE-7157-40A6-97AF-BF880A86A0EB}" presName="iconBgRect" presStyleLbl="bgShp" presStyleIdx="0" presStyleCnt="4" custScaleX="128024" custScaleY="128024" custLinFactNeighborY="-25912"/>
      <dgm:spPr/>
    </dgm:pt>
    <dgm:pt modelId="{033422E8-313D-45B9-BD43-FBAD21311D73}" type="pres">
      <dgm:prSet presAssocID="{D97BABFE-7157-40A6-97AF-BF880A86A0EB}" presName="iconRect" presStyleLbl="node1" presStyleIdx="0" presStyleCnt="4" custScaleX="116342" custScaleY="116342" custLinFactNeighborY="-4467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mbulância"/>
        </a:ext>
      </dgm:extLst>
    </dgm:pt>
    <dgm:pt modelId="{B1A422A4-A2D4-49ED-AE45-D65D2A65CC86}" type="pres">
      <dgm:prSet presAssocID="{D97BABFE-7157-40A6-97AF-BF880A86A0EB}" presName="spaceRect" presStyleCnt="0"/>
      <dgm:spPr/>
    </dgm:pt>
    <dgm:pt modelId="{54760758-FDBB-4D4F-9308-6D9E6A13B7CB}" type="pres">
      <dgm:prSet presAssocID="{D97BABFE-7157-40A6-97AF-BF880A86A0EB}" presName="textRect" presStyleLbl="revTx" presStyleIdx="0" presStyleCnt="4" custLinFactNeighborY="-25912">
        <dgm:presLayoutVars>
          <dgm:chMax val="1"/>
          <dgm:chPref val="1"/>
        </dgm:presLayoutVars>
      </dgm:prSet>
      <dgm:spPr/>
    </dgm:pt>
    <dgm:pt modelId="{A2B35C32-02BF-41CB-BE4D-2E8473C447F6}" type="pres">
      <dgm:prSet presAssocID="{DF1148DE-E6FF-471D-9402-736841DCE1BD}" presName="sibTrans" presStyleLbl="sibTrans2D1" presStyleIdx="0" presStyleCnt="0"/>
      <dgm:spPr/>
    </dgm:pt>
    <dgm:pt modelId="{C0E64B5A-65B0-40BB-81CC-FC5A2E50DC9B}" type="pres">
      <dgm:prSet presAssocID="{BAA89AB1-01A7-4B85-9722-B5FF7FB2BF0C}" presName="compNode" presStyleCnt="0"/>
      <dgm:spPr/>
    </dgm:pt>
    <dgm:pt modelId="{1B1EAF1C-F7FE-40E0-9D21-143802798CED}" type="pres">
      <dgm:prSet presAssocID="{BAA89AB1-01A7-4B85-9722-B5FF7FB2BF0C}" presName="iconBgRect" presStyleLbl="bgShp" presStyleIdx="1" presStyleCnt="4" custScaleX="134957" custScaleY="128024" custLinFactNeighborY="-25912"/>
      <dgm:spPr/>
    </dgm:pt>
    <dgm:pt modelId="{82338625-3658-46DB-801E-BC596317C2F3}" type="pres">
      <dgm:prSet presAssocID="{BAA89AB1-01A7-4B85-9722-B5FF7FB2BF0C}" presName="iconRect" presStyleLbl="node1" presStyleIdx="1" presStyleCnt="4" custScaleX="116342" custScaleY="116342" custLinFactNeighborY="-4467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E4D82B63-CE2C-46A2-BFBB-E71AC20E1B0C}" type="pres">
      <dgm:prSet presAssocID="{BAA89AB1-01A7-4B85-9722-B5FF7FB2BF0C}" presName="spaceRect" presStyleCnt="0"/>
      <dgm:spPr/>
    </dgm:pt>
    <dgm:pt modelId="{EDDB1E93-B3AB-4FE4-843D-9801F140622C}" type="pres">
      <dgm:prSet presAssocID="{BAA89AB1-01A7-4B85-9722-B5FF7FB2BF0C}" presName="textRect" presStyleLbl="revTx" presStyleIdx="1" presStyleCnt="4" custLinFactNeighborY="-25912">
        <dgm:presLayoutVars>
          <dgm:chMax val="1"/>
          <dgm:chPref val="1"/>
        </dgm:presLayoutVars>
      </dgm:prSet>
      <dgm:spPr/>
    </dgm:pt>
    <dgm:pt modelId="{CD7E8C83-6082-4917-A4F1-47AAE2204741}" type="pres">
      <dgm:prSet presAssocID="{17BBADB1-CACE-4E0E-B728-E4988DFA391F}" presName="sibTrans" presStyleLbl="sibTrans2D1" presStyleIdx="0" presStyleCnt="0"/>
      <dgm:spPr/>
    </dgm:pt>
    <dgm:pt modelId="{412F38D3-8903-4564-98CB-492E9C96DF2C}" type="pres">
      <dgm:prSet presAssocID="{B23D4CCB-61E0-47B0-9415-6A2C365AACD9}" presName="compNode" presStyleCnt="0"/>
      <dgm:spPr/>
    </dgm:pt>
    <dgm:pt modelId="{687B7067-195B-4F20-A295-710BC81E2436}" type="pres">
      <dgm:prSet presAssocID="{B23D4CCB-61E0-47B0-9415-6A2C365AACD9}" presName="iconBgRect" presStyleLbl="bgShp" presStyleIdx="2" presStyleCnt="4" custScaleX="134957" custScaleY="128024"/>
      <dgm:spPr/>
    </dgm:pt>
    <dgm:pt modelId="{019B75DC-03FA-4517-ADAA-576B128276C2}" type="pres">
      <dgm:prSet presAssocID="{B23D4CCB-61E0-47B0-9415-6A2C365AACD9}" presName="iconRect" presStyleLbl="node1" presStyleIdx="2" presStyleCnt="4" custScaleX="116342" custScaleY="11634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st tubes"/>
        </a:ext>
      </dgm:extLst>
    </dgm:pt>
    <dgm:pt modelId="{1D9208BD-0AA3-4AB9-AAE2-ACC9CD1F01FF}" type="pres">
      <dgm:prSet presAssocID="{B23D4CCB-61E0-47B0-9415-6A2C365AACD9}" presName="spaceRect" presStyleCnt="0"/>
      <dgm:spPr/>
    </dgm:pt>
    <dgm:pt modelId="{D637EE0F-1242-47F9-A2E2-10FB5C86D97E}" type="pres">
      <dgm:prSet presAssocID="{B23D4CCB-61E0-47B0-9415-6A2C365AACD9}" presName="textRect" presStyleLbl="revTx" presStyleIdx="2" presStyleCnt="4">
        <dgm:presLayoutVars>
          <dgm:chMax val="1"/>
          <dgm:chPref val="1"/>
        </dgm:presLayoutVars>
      </dgm:prSet>
      <dgm:spPr/>
    </dgm:pt>
    <dgm:pt modelId="{64A16099-83F2-44DA-AE40-B3047DD60E20}" type="pres">
      <dgm:prSet presAssocID="{ED5A5345-0F9A-46A7-AB85-B59DA8D64A78}" presName="sibTrans" presStyleLbl="sibTrans2D1" presStyleIdx="0" presStyleCnt="0"/>
      <dgm:spPr/>
    </dgm:pt>
    <dgm:pt modelId="{632E48B9-87BC-4AD8-9017-65DB41CDC231}" type="pres">
      <dgm:prSet presAssocID="{A4A5E971-E769-4EEB-97DC-AE7A257B62FA}" presName="compNode" presStyleCnt="0"/>
      <dgm:spPr/>
    </dgm:pt>
    <dgm:pt modelId="{E9AC6833-6683-4D35-AD51-42C066419C1B}" type="pres">
      <dgm:prSet presAssocID="{A4A5E971-E769-4EEB-97DC-AE7A257B62FA}" presName="iconBgRect" presStyleLbl="bgShp" presStyleIdx="3" presStyleCnt="4" custScaleX="134957" custScaleY="128024"/>
      <dgm:spPr/>
    </dgm:pt>
    <dgm:pt modelId="{A21FEE32-ADE6-4548-B858-D3747A7D670F}" type="pres">
      <dgm:prSet presAssocID="{A4A5E971-E769-4EEB-97DC-AE7A257B62FA}" presName="iconRect" presStyleLbl="node1" presStyleIdx="3" presStyleCnt="4" custScaleX="116342" custScaleY="11634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keleton"/>
        </a:ext>
      </dgm:extLst>
    </dgm:pt>
    <dgm:pt modelId="{6BBC66C3-C852-47FA-84B7-28BAE988C146}" type="pres">
      <dgm:prSet presAssocID="{A4A5E971-E769-4EEB-97DC-AE7A257B62FA}" presName="spaceRect" presStyleCnt="0"/>
      <dgm:spPr/>
    </dgm:pt>
    <dgm:pt modelId="{AEB09DE3-3FBB-46C5-A7A8-2F023A5FA37D}" type="pres">
      <dgm:prSet presAssocID="{A4A5E971-E769-4EEB-97DC-AE7A257B62FA}" presName="textRect" presStyleLbl="revTx" presStyleIdx="3" presStyleCnt="4">
        <dgm:presLayoutVars>
          <dgm:chMax val="1"/>
          <dgm:chPref val="1"/>
        </dgm:presLayoutVars>
      </dgm:prSet>
      <dgm:spPr/>
    </dgm:pt>
  </dgm:ptLst>
  <dgm:cxnLst>
    <dgm:cxn modelId="{2859DA14-0EEF-4638-83E8-F610D784C53B}" srcId="{5B00C73B-79B2-467C-8074-BD26FFC45E08}" destId="{BAA89AB1-01A7-4B85-9722-B5FF7FB2BF0C}" srcOrd="1" destOrd="0" parTransId="{2516AC8C-7BEA-4259-8DF6-C73A91252A15}" sibTransId="{17BBADB1-CACE-4E0E-B728-E4988DFA391F}"/>
    <dgm:cxn modelId="{3CF2531A-12D4-4FF8-B19B-F03339FEF761}" srcId="{5B00C73B-79B2-467C-8074-BD26FFC45E08}" destId="{B23D4CCB-61E0-47B0-9415-6A2C365AACD9}" srcOrd="2" destOrd="0" parTransId="{DF549FE2-D1CE-43BC-A5CF-5D4C72DA2258}" sibTransId="{ED5A5345-0F9A-46A7-AB85-B59DA8D64A78}"/>
    <dgm:cxn modelId="{875BCB2C-ECB5-466D-A50D-7E9C0EAE0B79}" type="presOf" srcId="{A4A5E971-E769-4EEB-97DC-AE7A257B62FA}" destId="{AEB09DE3-3FBB-46C5-A7A8-2F023A5FA37D}" srcOrd="0" destOrd="0" presId="urn:microsoft.com/office/officeart/2018/2/layout/IconCircleList"/>
    <dgm:cxn modelId="{98446732-1A81-4711-8499-DE3B7A69BCD8}" type="presOf" srcId="{17BBADB1-CACE-4E0E-B728-E4988DFA391F}" destId="{CD7E8C83-6082-4917-A4F1-47AAE2204741}" srcOrd="0" destOrd="0" presId="urn:microsoft.com/office/officeart/2018/2/layout/IconCircleList"/>
    <dgm:cxn modelId="{91272843-4B2A-434F-A2ED-BE09D9760262}" type="presOf" srcId="{DF1148DE-E6FF-471D-9402-736841DCE1BD}" destId="{A2B35C32-02BF-41CB-BE4D-2E8473C447F6}" srcOrd="0" destOrd="0" presId="urn:microsoft.com/office/officeart/2018/2/layout/IconCircleList"/>
    <dgm:cxn modelId="{0F32386B-81E6-463F-99D5-EFAFEC87E43E}" srcId="{5B00C73B-79B2-467C-8074-BD26FFC45E08}" destId="{A4A5E971-E769-4EEB-97DC-AE7A257B62FA}" srcOrd="3" destOrd="0" parTransId="{1193B893-CAF1-4413-9E85-589EA1851A96}" sibTransId="{F6BEA1D1-997D-48B7-9158-35A0FBF6D972}"/>
    <dgm:cxn modelId="{5D424C87-A181-4CC5-8C16-B1B226B64554}" type="presOf" srcId="{5B00C73B-79B2-467C-8074-BD26FFC45E08}" destId="{999C4275-4919-4A32-B6E5-81DDF7D66814}" srcOrd="0" destOrd="0" presId="urn:microsoft.com/office/officeart/2018/2/layout/IconCircleList"/>
    <dgm:cxn modelId="{70428892-488F-4B4F-8973-A76D8D8B02BD}" type="presOf" srcId="{B23D4CCB-61E0-47B0-9415-6A2C365AACD9}" destId="{D637EE0F-1242-47F9-A2E2-10FB5C86D97E}" srcOrd="0" destOrd="0" presId="urn:microsoft.com/office/officeart/2018/2/layout/IconCircleList"/>
    <dgm:cxn modelId="{4582019B-1604-4DDA-AA0E-07A18EEEE6C2}" type="presOf" srcId="{ED5A5345-0F9A-46A7-AB85-B59DA8D64A78}" destId="{64A16099-83F2-44DA-AE40-B3047DD60E20}" srcOrd="0" destOrd="0" presId="urn:microsoft.com/office/officeart/2018/2/layout/IconCircleList"/>
    <dgm:cxn modelId="{0A6E87B5-63C8-4CFE-9A1A-B8AA573606FB}" type="presOf" srcId="{D97BABFE-7157-40A6-97AF-BF880A86A0EB}" destId="{54760758-FDBB-4D4F-9308-6D9E6A13B7CB}" srcOrd="0" destOrd="0" presId="urn:microsoft.com/office/officeart/2018/2/layout/IconCircleList"/>
    <dgm:cxn modelId="{1AAF42E4-C445-4B48-8C1F-D2AD6F71AC4B}" srcId="{5B00C73B-79B2-467C-8074-BD26FFC45E08}" destId="{D97BABFE-7157-40A6-97AF-BF880A86A0EB}" srcOrd="0" destOrd="0" parTransId="{F8F9D18D-3370-49FB-947C-48412AE98F72}" sibTransId="{DF1148DE-E6FF-471D-9402-736841DCE1BD}"/>
    <dgm:cxn modelId="{8AAECEFC-310B-4123-A821-B70564293C1D}" type="presOf" srcId="{BAA89AB1-01A7-4B85-9722-B5FF7FB2BF0C}" destId="{EDDB1E93-B3AB-4FE4-843D-9801F140622C}" srcOrd="0" destOrd="0" presId="urn:microsoft.com/office/officeart/2018/2/layout/IconCircleList"/>
    <dgm:cxn modelId="{C1D1788A-409D-4930-B288-B5CFC4BD520A}" type="presParOf" srcId="{999C4275-4919-4A32-B6E5-81DDF7D66814}" destId="{E3E83BFF-077C-4B73-B59D-68561955BB72}" srcOrd="0" destOrd="0" presId="urn:microsoft.com/office/officeart/2018/2/layout/IconCircleList"/>
    <dgm:cxn modelId="{34F78CCF-139B-43B3-93C9-C9A4EABA1C51}" type="presParOf" srcId="{E3E83BFF-077C-4B73-B59D-68561955BB72}" destId="{B394C7C0-AD7B-4EBE-A22A-9D216DAD5C2C}" srcOrd="0" destOrd="0" presId="urn:microsoft.com/office/officeart/2018/2/layout/IconCircleList"/>
    <dgm:cxn modelId="{56431D52-2CAE-4EA2-94CB-30DB70E799C3}" type="presParOf" srcId="{B394C7C0-AD7B-4EBE-A22A-9D216DAD5C2C}" destId="{02CB114E-EEBE-4F5D-9FA9-BD41938F70E9}" srcOrd="0" destOrd="0" presId="urn:microsoft.com/office/officeart/2018/2/layout/IconCircleList"/>
    <dgm:cxn modelId="{15638CDD-A9DE-4198-BEA7-4CACBC16A5E0}" type="presParOf" srcId="{B394C7C0-AD7B-4EBE-A22A-9D216DAD5C2C}" destId="{033422E8-313D-45B9-BD43-FBAD21311D73}" srcOrd="1" destOrd="0" presId="urn:microsoft.com/office/officeart/2018/2/layout/IconCircleList"/>
    <dgm:cxn modelId="{6C697278-AF42-4B64-8734-A5D58416433E}" type="presParOf" srcId="{B394C7C0-AD7B-4EBE-A22A-9D216DAD5C2C}" destId="{B1A422A4-A2D4-49ED-AE45-D65D2A65CC86}" srcOrd="2" destOrd="0" presId="urn:microsoft.com/office/officeart/2018/2/layout/IconCircleList"/>
    <dgm:cxn modelId="{4879D801-91D6-4B0D-A442-D6BF829848B7}" type="presParOf" srcId="{B394C7C0-AD7B-4EBE-A22A-9D216DAD5C2C}" destId="{54760758-FDBB-4D4F-9308-6D9E6A13B7CB}" srcOrd="3" destOrd="0" presId="urn:microsoft.com/office/officeart/2018/2/layout/IconCircleList"/>
    <dgm:cxn modelId="{D44AB8DE-7229-4E90-B8D2-54D19C8C537C}" type="presParOf" srcId="{E3E83BFF-077C-4B73-B59D-68561955BB72}" destId="{A2B35C32-02BF-41CB-BE4D-2E8473C447F6}" srcOrd="1" destOrd="0" presId="urn:microsoft.com/office/officeart/2018/2/layout/IconCircleList"/>
    <dgm:cxn modelId="{B022E725-B5C7-4FDC-BA95-998B0892691B}" type="presParOf" srcId="{E3E83BFF-077C-4B73-B59D-68561955BB72}" destId="{C0E64B5A-65B0-40BB-81CC-FC5A2E50DC9B}" srcOrd="2" destOrd="0" presId="urn:microsoft.com/office/officeart/2018/2/layout/IconCircleList"/>
    <dgm:cxn modelId="{91D43E98-2268-44C9-87CB-E1B1048992F1}" type="presParOf" srcId="{C0E64B5A-65B0-40BB-81CC-FC5A2E50DC9B}" destId="{1B1EAF1C-F7FE-40E0-9D21-143802798CED}" srcOrd="0" destOrd="0" presId="urn:microsoft.com/office/officeart/2018/2/layout/IconCircleList"/>
    <dgm:cxn modelId="{ECFCBE73-68CF-4A7F-B012-1D90FF22844B}" type="presParOf" srcId="{C0E64B5A-65B0-40BB-81CC-FC5A2E50DC9B}" destId="{82338625-3658-46DB-801E-BC596317C2F3}" srcOrd="1" destOrd="0" presId="urn:microsoft.com/office/officeart/2018/2/layout/IconCircleList"/>
    <dgm:cxn modelId="{3DDEAA10-193B-4188-AD83-72F8CBF3001D}" type="presParOf" srcId="{C0E64B5A-65B0-40BB-81CC-FC5A2E50DC9B}" destId="{E4D82B63-CE2C-46A2-BFBB-E71AC20E1B0C}" srcOrd="2" destOrd="0" presId="urn:microsoft.com/office/officeart/2018/2/layout/IconCircleList"/>
    <dgm:cxn modelId="{60AB5823-9D72-40AD-8766-330D42A08E15}" type="presParOf" srcId="{C0E64B5A-65B0-40BB-81CC-FC5A2E50DC9B}" destId="{EDDB1E93-B3AB-4FE4-843D-9801F140622C}" srcOrd="3" destOrd="0" presId="urn:microsoft.com/office/officeart/2018/2/layout/IconCircleList"/>
    <dgm:cxn modelId="{8EBC5864-45AC-4386-8F82-92E94FD44329}" type="presParOf" srcId="{E3E83BFF-077C-4B73-B59D-68561955BB72}" destId="{CD7E8C83-6082-4917-A4F1-47AAE2204741}" srcOrd="3" destOrd="0" presId="urn:microsoft.com/office/officeart/2018/2/layout/IconCircleList"/>
    <dgm:cxn modelId="{84D8F84A-55E0-4288-A1E9-239BAD230C6A}" type="presParOf" srcId="{E3E83BFF-077C-4B73-B59D-68561955BB72}" destId="{412F38D3-8903-4564-98CB-492E9C96DF2C}" srcOrd="4" destOrd="0" presId="urn:microsoft.com/office/officeart/2018/2/layout/IconCircleList"/>
    <dgm:cxn modelId="{68851A6E-E645-4EE2-B64B-58734B5B8BE6}" type="presParOf" srcId="{412F38D3-8903-4564-98CB-492E9C96DF2C}" destId="{687B7067-195B-4F20-A295-710BC81E2436}" srcOrd="0" destOrd="0" presId="urn:microsoft.com/office/officeart/2018/2/layout/IconCircleList"/>
    <dgm:cxn modelId="{8F945FE8-090E-4B06-92E8-315F29EFBEF3}" type="presParOf" srcId="{412F38D3-8903-4564-98CB-492E9C96DF2C}" destId="{019B75DC-03FA-4517-ADAA-576B128276C2}" srcOrd="1" destOrd="0" presId="urn:microsoft.com/office/officeart/2018/2/layout/IconCircleList"/>
    <dgm:cxn modelId="{BCD31885-46DD-4176-95E8-B72BF04129E1}" type="presParOf" srcId="{412F38D3-8903-4564-98CB-492E9C96DF2C}" destId="{1D9208BD-0AA3-4AB9-AAE2-ACC9CD1F01FF}" srcOrd="2" destOrd="0" presId="urn:microsoft.com/office/officeart/2018/2/layout/IconCircleList"/>
    <dgm:cxn modelId="{E5F6487E-6A99-45A1-8322-6ADC9501EA9E}" type="presParOf" srcId="{412F38D3-8903-4564-98CB-492E9C96DF2C}" destId="{D637EE0F-1242-47F9-A2E2-10FB5C86D97E}" srcOrd="3" destOrd="0" presId="urn:microsoft.com/office/officeart/2018/2/layout/IconCircleList"/>
    <dgm:cxn modelId="{C08A2EA7-D14B-4E96-BBF2-0EE77DAEDEB4}" type="presParOf" srcId="{E3E83BFF-077C-4B73-B59D-68561955BB72}" destId="{64A16099-83F2-44DA-AE40-B3047DD60E20}" srcOrd="5" destOrd="0" presId="urn:microsoft.com/office/officeart/2018/2/layout/IconCircleList"/>
    <dgm:cxn modelId="{8A59A4BC-B8C7-4F91-BEB6-616347059F13}" type="presParOf" srcId="{E3E83BFF-077C-4B73-B59D-68561955BB72}" destId="{632E48B9-87BC-4AD8-9017-65DB41CDC231}" srcOrd="6" destOrd="0" presId="urn:microsoft.com/office/officeart/2018/2/layout/IconCircleList"/>
    <dgm:cxn modelId="{4403FB91-2E62-44A0-804B-F8C287752BDF}" type="presParOf" srcId="{632E48B9-87BC-4AD8-9017-65DB41CDC231}" destId="{E9AC6833-6683-4D35-AD51-42C066419C1B}" srcOrd="0" destOrd="0" presId="urn:microsoft.com/office/officeart/2018/2/layout/IconCircleList"/>
    <dgm:cxn modelId="{51810568-B61A-44F3-81F1-FF272E2B997C}" type="presParOf" srcId="{632E48B9-87BC-4AD8-9017-65DB41CDC231}" destId="{A21FEE32-ADE6-4548-B858-D3747A7D670F}" srcOrd="1" destOrd="0" presId="urn:microsoft.com/office/officeart/2018/2/layout/IconCircleList"/>
    <dgm:cxn modelId="{1DED2736-E7D3-4D14-BAF1-63F3B7BF0587}" type="presParOf" srcId="{632E48B9-87BC-4AD8-9017-65DB41CDC231}" destId="{6BBC66C3-C852-47FA-84B7-28BAE988C146}" srcOrd="2" destOrd="0" presId="urn:microsoft.com/office/officeart/2018/2/layout/IconCircleList"/>
    <dgm:cxn modelId="{CD1042B2-C010-450D-9E98-28E179731AA4}" type="presParOf" srcId="{632E48B9-87BC-4AD8-9017-65DB41CDC231}" destId="{AEB09DE3-3FBB-46C5-A7A8-2F023A5FA37D}"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7FE449-3376-4858-8173-8F7D422D5D0D}"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EC8183B-5902-4732-BF41-9CAE9D2BEBCB}">
      <dgm:prSet custT="1"/>
      <dgm:spPr/>
      <dgm:t>
        <a:bodyPr/>
        <a:lstStyle/>
        <a:p>
          <a:r>
            <a:rPr lang="pt-PT" sz="1800" dirty="0"/>
            <a:t>Assim como a glucose o lactato pode ser utilizado como substrato.</a:t>
          </a:r>
          <a:endParaRPr lang="en-US" sz="1800" dirty="0"/>
        </a:p>
      </dgm:t>
    </dgm:pt>
    <dgm:pt modelId="{709E30BC-0587-45EA-B6AC-B1E4776096F7}" type="parTrans" cxnId="{4E14AFED-C52F-4670-83AF-E1DE4D6B0C88}">
      <dgm:prSet/>
      <dgm:spPr/>
      <dgm:t>
        <a:bodyPr/>
        <a:lstStyle/>
        <a:p>
          <a:endParaRPr lang="en-US"/>
        </a:p>
      </dgm:t>
    </dgm:pt>
    <dgm:pt modelId="{7D012818-2358-4370-B143-D5287C51F4C9}" type="sibTrans" cxnId="{4E14AFED-C52F-4670-83AF-E1DE4D6B0C88}">
      <dgm:prSet/>
      <dgm:spPr/>
      <dgm:t>
        <a:bodyPr/>
        <a:lstStyle/>
        <a:p>
          <a:endParaRPr lang="en-US"/>
        </a:p>
      </dgm:t>
    </dgm:pt>
    <dgm:pt modelId="{1DB241D1-BAB5-4BA4-AEDB-078D020B723D}">
      <dgm:prSet custT="1"/>
      <dgm:spPr/>
      <dgm:t>
        <a:bodyPr/>
        <a:lstStyle/>
        <a:p>
          <a:r>
            <a:rPr lang="pt-PT" sz="1800" b="1" i="1" dirty="0" err="1"/>
            <a:t>Lactate</a:t>
          </a:r>
          <a:r>
            <a:rPr lang="pt-PT" sz="1800" b="1" i="1" dirty="0"/>
            <a:t> </a:t>
          </a:r>
          <a:r>
            <a:rPr lang="pt-PT" sz="1800" b="1" i="1" dirty="0" err="1"/>
            <a:t>Shuttle</a:t>
          </a:r>
          <a:r>
            <a:rPr lang="pt-PT" sz="1800" b="1" i="1" dirty="0"/>
            <a:t> </a:t>
          </a:r>
          <a:r>
            <a:rPr lang="pt-PT" sz="1800" b="1" i="1" dirty="0" err="1"/>
            <a:t>Theory</a:t>
          </a:r>
          <a:r>
            <a:rPr lang="pt-PT" sz="1800" b="1" dirty="0"/>
            <a:t>: </a:t>
          </a:r>
          <a:endParaRPr lang="pt-PT" sz="1800" dirty="0"/>
        </a:p>
        <a:p>
          <a:r>
            <a:rPr lang="pt-PT" sz="1800" dirty="0"/>
            <a:t>O lactato é formado e utilizado continuamente quer em condições anaeróbias e aeróbias. O lactato produzido em locais com elevadas taxas de glicólise ou </a:t>
          </a:r>
          <a:r>
            <a:rPr lang="pt-PT" sz="1800" dirty="0" err="1"/>
            <a:t>glicogenólise</a:t>
          </a:r>
          <a:r>
            <a:rPr lang="pt-PT" sz="1800" dirty="0"/>
            <a:t> pode ser transportado para sítios adjacentes ou remotos e pode ser utilizado como substrato. </a:t>
          </a:r>
          <a:endParaRPr lang="en-US" sz="1800" dirty="0"/>
        </a:p>
      </dgm:t>
    </dgm:pt>
    <dgm:pt modelId="{BC31F487-DA3E-4345-9EEC-8F67313F8E8C}" type="parTrans" cxnId="{5D8DF6FE-2253-42DB-A9C8-13ED2FE22E8C}">
      <dgm:prSet/>
      <dgm:spPr/>
      <dgm:t>
        <a:bodyPr/>
        <a:lstStyle/>
        <a:p>
          <a:endParaRPr lang="en-US"/>
        </a:p>
      </dgm:t>
    </dgm:pt>
    <dgm:pt modelId="{9C5135FF-9EDA-4376-9171-ABE510D5021C}" type="sibTrans" cxnId="{5D8DF6FE-2253-42DB-A9C8-13ED2FE22E8C}">
      <dgm:prSet/>
      <dgm:spPr/>
      <dgm:t>
        <a:bodyPr/>
        <a:lstStyle/>
        <a:p>
          <a:endParaRPr lang="en-US"/>
        </a:p>
      </dgm:t>
    </dgm:pt>
    <dgm:pt modelId="{6AC4B22E-E9CA-4090-8EAB-2229D9624807}" type="pres">
      <dgm:prSet presAssocID="{707FE449-3376-4858-8173-8F7D422D5D0D}" presName="root" presStyleCnt="0">
        <dgm:presLayoutVars>
          <dgm:dir/>
          <dgm:resizeHandles val="exact"/>
        </dgm:presLayoutVars>
      </dgm:prSet>
      <dgm:spPr/>
    </dgm:pt>
    <dgm:pt modelId="{650BE80E-C55A-44FA-9C92-6C52890F7E45}" type="pres">
      <dgm:prSet presAssocID="{AEC8183B-5902-4732-BF41-9CAE9D2BEBCB}" presName="compNode" presStyleCnt="0"/>
      <dgm:spPr/>
    </dgm:pt>
    <dgm:pt modelId="{366C8201-348D-4C68-AC38-93E8B0DC3C2D}" type="pres">
      <dgm:prSet presAssocID="{AEC8183B-5902-4732-BF41-9CAE9D2BEBCB}" presName="bgRect" presStyleLbl="bgShp" presStyleIdx="0" presStyleCnt="2" custLinFactNeighborY="-4201"/>
      <dgm:spPr>
        <a:solidFill>
          <a:schemeClr val="accent1">
            <a:lumMod val="50000"/>
          </a:schemeClr>
        </a:solidFill>
      </dgm:spPr>
    </dgm:pt>
    <dgm:pt modelId="{C19459B4-CE12-4348-8B30-073A9FC96C21}" type="pres">
      <dgm:prSet presAssocID="{AEC8183B-5902-4732-BF41-9CAE9D2BEBCB}"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Doces"/>
        </a:ext>
      </dgm:extLst>
    </dgm:pt>
    <dgm:pt modelId="{E4B24EDC-6BCF-45F3-AEAF-C2153EE54C92}" type="pres">
      <dgm:prSet presAssocID="{AEC8183B-5902-4732-BF41-9CAE9D2BEBCB}" presName="spaceRect" presStyleCnt="0"/>
      <dgm:spPr/>
    </dgm:pt>
    <dgm:pt modelId="{597C4C66-BBEE-48FE-86DB-EEE36F46FD2F}" type="pres">
      <dgm:prSet presAssocID="{AEC8183B-5902-4732-BF41-9CAE9D2BEBCB}" presName="parTx" presStyleLbl="revTx" presStyleIdx="0" presStyleCnt="2">
        <dgm:presLayoutVars>
          <dgm:chMax val="0"/>
          <dgm:chPref val="0"/>
        </dgm:presLayoutVars>
      </dgm:prSet>
      <dgm:spPr/>
    </dgm:pt>
    <dgm:pt modelId="{FA0BA0E3-559C-4618-9FF1-DF7162CBDAA0}" type="pres">
      <dgm:prSet presAssocID="{7D012818-2358-4370-B143-D5287C51F4C9}" presName="sibTrans" presStyleCnt="0"/>
      <dgm:spPr/>
    </dgm:pt>
    <dgm:pt modelId="{6314D762-4F96-44E4-8976-F2B1ED822DBA}" type="pres">
      <dgm:prSet presAssocID="{1DB241D1-BAB5-4BA4-AEDB-078D020B723D}" presName="compNode" presStyleCnt="0"/>
      <dgm:spPr/>
    </dgm:pt>
    <dgm:pt modelId="{83C2E692-7F72-4573-B4A0-6F691F84FA02}" type="pres">
      <dgm:prSet presAssocID="{1DB241D1-BAB5-4BA4-AEDB-078D020B723D}" presName="bgRect" presStyleLbl="bgShp" presStyleIdx="1" presStyleCnt="2" custLinFactNeighborY="-18844"/>
      <dgm:spPr>
        <a:solidFill>
          <a:schemeClr val="accent1">
            <a:lumMod val="75000"/>
          </a:schemeClr>
        </a:solidFill>
      </dgm:spPr>
    </dgm:pt>
    <dgm:pt modelId="{B00E61BB-B917-4076-B954-F063E37BF818}" type="pres">
      <dgm:prSet presAssocID="{1DB241D1-BAB5-4BA4-AEDB-078D020B723D}" presName="iconRect" presStyleLbl="node1" presStyleIdx="1" presStyleCnt="2" custLinFactNeighborY="-34261"/>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ocket"/>
        </a:ext>
      </dgm:extLst>
    </dgm:pt>
    <dgm:pt modelId="{E9485BEB-EB71-4AD7-A891-2DD16D591086}" type="pres">
      <dgm:prSet presAssocID="{1DB241D1-BAB5-4BA4-AEDB-078D020B723D}" presName="spaceRect" presStyleCnt="0"/>
      <dgm:spPr/>
    </dgm:pt>
    <dgm:pt modelId="{FBDDE467-B8FE-4CAF-B78D-3EC886384AFD}" type="pres">
      <dgm:prSet presAssocID="{1DB241D1-BAB5-4BA4-AEDB-078D020B723D}" presName="parTx" presStyleLbl="revTx" presStyleIdx="1" presStyleCnt="2" custScaleY="120975" custLinFactNeighborY="-16296">
        <dgm:presLayoutVars>
          <dgm:chMax val="0"/>
          <dgm:chPref val="0"/>
        </dgm:presLayoutVars>
      </dgm:prSet>
      <dgm:spPr/>
    </dgm:pt>
  </dgm:ptLst>
  <dgm:cxnLst>
    <dgm:cxn modelId="{FE547529-21B8-4031-B34A-C799F05A0E16}" type="presOf" srcId="{707FE449-3376-4858-8173-8F7D422D5D0D}" destId="{6AC4B22E-E9CA-4090-8EAB-2229D9624807}" srcOrd="0" destOrd="0" presId="urn:microsoft.com/office/officeart/2018/2/layout/IconVerticalSolidList"/>
    <dgm:cxn modelId="{5428E04A-B5FA-4718-9E8B-DFAB626CD85D}" type="presOf" srcId="{1DB241D1-BAB5-4BA4-AEDB-078D020B723D}" destId="{FBDDE467-B8FE-4CAF-B78D-3EC886384AFD}" srcOrd="0" destOrd="0" presId="urn:microsoft.com/office/officeart/2018/2/layout/IconVerticalSolidList"/>
    <dgm:cxn modelId="{794C0C97-E818-44DA-B25F-363472E1D194}" type="presOf" srcId="{AEC8183B-5902-4732-BF41-9CAE9D2BEBCB}" destId="{597C4C66-BBEE-48FE-86DB-EEE36F46FD2F}" srcOrd="0" destOrd="0" presId="urn:microsoft.com/office/officeart/2018/2/layout/IconVerticalSolidList"/>
    <dgm:cxn modelId="{4E14AFED-C52F-4670-83AF-E1DE4D6B0C88}" srcId="{707FE449-3376-4858-8173-8F7D422D5D0D}" destId="{AEC8183B-5902-4732-BF41-9CAE9D2BEBCB}" srcOrd="0" destOrd="0" parTransId="{709E30BC-0587-45EA-B6AC-B1E4776096F7}" sibTransId="{7D012818-2358-4370-B143-D5287C51F4C9}"/>
    <dgm:cxn modelId="{5D8DF6FE-2253-42DB-A9C8-13ED2FE22E8C}" srcId="{707FE449-3376-4858-8173-8F7D422D5D0D}" destId="{1DB241D1-BAB5-4BA4-AEDB-078D020B723D}" srcOrd="1" destOrd="0" parTransId="{BC31F487-DA3E-4345-9EEC-8F67313F8E8C}" sibTransId="{9C5135FF-9EDA-4376-9171-ABE510D5021C}"/>
    <dgm:cxn modelId="{6AF36CEC-3AAA-49BF-986B-2451BC0B9C7F}" type="presParOf" srcId="{6AC4B22E-E9CA-4090-8EAB-2229D9624807}" destId="{650BE80E-C55A-44FA-9C92-6C52890F7E45}" srcOrd="0" destOrd="0" presId="urn:microsoft.com/office/officeart/2018/2/layout/IconVerticalSolidList"/>
    <dgm:cxn modelId="{A5585FFC-CAF1-4588-B8E4-27F26D78E297}" type="presParOf" srcId="{650BE80E-C55A-44FA-9C92-6C52890F7E45}" destId="{366C8201-348D-4C68-AC38-93E8B0DC3C2D}" srcOrd="0" destOrd="0" presId="urn:microsoft.com/office/officeart/2018/2/layout/IconVerticalSolidList"/>
    <dgm:cxn modelId="{C5C2C643-1ED0-4E88-BC46-BC50AECC2E29}" type="presParOf" srcId="{650BE80E-C55A-44FA-9C92-6C52890F7E45}" destId="{C19459B4-CE12-4348-8B30-073A9FC96C21}" srcOrd="1" destOrd="0" presId="urn:microsoft.com/office/officeart/2018/2/layout/IconVerticalSolidList"/>
    <dgm:cxn modelId="{A4A27383-29C2-43C0-A23B-F71EB1CFDBC2}" type="presParOf" srcId="{650BE80E-C55A-44FA-9C92-6C52890F7E45}" destId="{E4B24EDC-6BCF-45F3-AEAF-C2153EE54C92}" srcOrd="2" destOrd="0" presId="urn:microsoft.com/office/officeart/2018/2/layout/IconVerticalSolidList"/>
    <dgm:cxn modelId="{36BE908F-03EE-4693-B976-73EAA0178E19}" type="presParOf" srcId="{650BE80E-C55A-44FA-9C92-6C52890F7E45}" destId="{597C4C66-BBEE-48FE-86DB-EEE36F46FD2F}" srcOrd="3" destOrd="0" presId="urn:microsoft.com/office/officeart/2018/2/layout/IconVerticalSolidList"/>
    <dgm:cxn modelId="{59C5C0A7-B7B9-4830-907B-2E6D6C300446}" type="presParOf" srcId="{6AC4B22E-E9CA-4090-8EAB-2229D9624807}" destId="{FA0BA0E3-559C-4618-9FF1-DF7162CBDAA0}" srcOrd="1" destOrd="0" presId="urn:microsoft.com/office/officeart/2018/2/layout/IconVerticalSolidList"/>
    <dgm:cxn modelId="{A39E925E-89F5-467F-8D3E-899C890A9DB4}" type="presParOf" srcId="{6AC4B22E-E9CA-4090-8EAB-2229D9624807}" destId="{6314D762-4F96-44E4-8976-F2B1ED822DBA}" srcOrd="2" destOrd="0" presId="urn:microsoft.com/office/officeart/2018/2/layout/IconVerticalSolidList"/>
    <dgm:cxn modelId="{0ED95706-48CB-4F28-913A-0C41532A60F3}" type="presParOf" srcId="{6314D762-4F96-44E4-8976-F2B1ED822DBA}" destId="{83C2E692-7F72-4573-B4A0-6F691F84FA02}" srcOrd="0" destOrd="0" presId="urn:microsoft.com/office/officeart/2018/2/layout/IconVerticalSolidList"/>
    <dgm:cxn modelId="{E95721EC-E807-4B78-A7E9-D95DF376077F}" type="presParOf" srcId="{6314D762-4F96-44E4-8976-F2B1ED822DBA}" destId="{B00E61BB-B917-4076-B954-F063E37BF818}" srcOrd="1" destOrd="0" presId="urn:microsoft.com/office/officeart/2018/2/layout/IconVerticalSolidList"/>
    <dgm:cxn modelId="{E06E58CB-8794-47F7-A73D-A6798BC06703}" type="presParOf" srcId="{6314D762-4F96-44E4-8976-F2B1ED822DBA}" destId="{E9485BEB-EB71-4AD7-A891-2DD16D591086}" srcOrd="2" destOrd="0" presId="urn:microsoft.com/office/officeart/2018/2/layout/IconVerticalSolidList"/>
    <dgm:cxn modelId="{76074749-77A0-42BF-A083-C9DD2742AA7F}" type="presParOf" srcId="{6314D762-4F96-44E4-8976-F2B1ED822DBA}" destId="{FBDDE467-B8FE-4CAF-B78D-3EC886384AFD}"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637C6-EE4D-4E94-BB98-7A51A3557378}">
      <dsp:nvSpPr>
        <dsp:cNvPr id="0" name=""/>
        <dsp:cNvSpPr/>
      </dsp:nvSpPr>
      <dsp:spPr>
        <a:xfrm>
          <a:off x="0" y="5364"/>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6533AC-FEEB-4CAC-A6CA-B03684318899}">
      <dsp:nvSpPr>
        <dsp:cNvPr id="0" name=""/>
        <dsp:cNvSpPr/>
      </dsp:nvSpPr>
      <dsp:spPr>
        <a:xfrm>
          <a:off x="275377" y="210190"/>
          <a:ext cx="500686" cy="5006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46446B-F03B-42DA-B6F2-0CAC1CCC2EA2}">
      <dsp:nvSpPr>
        <dsp:cNvPr id="0" name=""/>
        <dsp:cNvSpPr/>
      </dsp:nvSpPr>
      <dsp:spPr>
        <a:xfrm>
          <a:off x="1051440" y="5364"/>
          <a:ext cx="4390829"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dirty="0"/>
            <a:t>Introdução</a:t>
          </a:r>
          <a:endParaRPr lang="en-US" sz="1800" kern="1200" dirty="0"/>
        </a:p>
      </dsp:txBody>
      <dsp:txXfrm>
        <a:off x="1051440" y="5364"/>
        <a:ext cx="4390829" cy="910338"/>
      </dsp:txXfrm>
    </dsp:sp>
    <dsp:sp modelId="{8A84D030-63B3-4BE2-8EFA-896283E87E1A}">
      <dsp:nvSpPr>
        <dsp:cNvPr id="0" name=""/>
        <dsp:cNvSpPr/>
      </dsp:nvSpPr>
      <dsp:spPr>
        <a:xfrm>
          <a:off x="0" y="1143287"/>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22CFA4-4CA9-41A4-8E12-8A64E289146F}">
      <dsp:nvSpPr>
        <dsp:cNvPr id="0" name=""/>
        <dsp:cNvSpPr/>
      </dsp:nvSpPr>
      <dsp:spPr>
        <a:xfrm>
          <a:off x="275377" y="1348113"/>
          <a:ext cx="500686" cy="5006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29A0C32-7687-44F5-B590-EE122AC4E17A}">
      <dsp:nvSpPr>
        <dsp:cNvPr id="0" name=""/>
        <dsp:cNvSpPr/>
      </dsp:nvSpPr>
      <dsp:spPr>
        <a:xfrm>
          <a:off x="1051440" y="1143287"/>
          <a:ext cx="2449484"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a:t>Lactato</a:t>
          </a:r>
          <a:endParaRPr lang="en-US" sz="1800" kern="1200"/>
        </a:p>
      </dsp:txBody>
      <dsp:txXfrm>
        <a:off x="1051440" y="1143287"/>
        <a:ext cx="2449484" cy="910338"/>
      </dsp:txXfrm>
    </dsp:sp>
    <dsp:sp modelId="{B9A9CA8D-01C6-41C0-88CD-CF16B83FF45D}">
      <dsp:nvSpPr>
        <dsp:cNvPr id="0" name=""/>
        <dsp:cNvSpPr/>
      </dsp:nvSpPr>
      <dsp:spPr>
        <a:xfrm>
          <a:off x="3500924" y="1143287"/>
          <a:ext cx="1941345"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533400">
            <a:lnSpc>
              <a:spcPct val="100000"/>
            </a:lnSpc>
            <a:spcBef>
              <a:spcPct val="0"/>
            </a:spcBef>
            <a:spcAft>
              <a:spcPct val="35000"/>
            </a:spcAft>
            <a:buNone/>
          </a:pPr>
          <a:r>
            <a:rPr lang="pt-PT" sz="1200" kern="1200"/>
            <a:t>Síntese</a:t>
          </a:r>
          <a:endParaRPr lang="en-US" sz="1200" kern="1200"/>
        </a:p>
        <a:p>
          <a:pPr marL="0" lvl="0" indent="0" algn="l" defTabSz="533400">
            <a:lnSpc>
              <a:spcPct val="100000"/>
            </a:lnSpc>
            <a:spcBef>
              <a:spcPct val="0"/>
            </a:spcBef>
            <a:spcAft>
              <a:spcPct val="35000"/>
            </a:spcAft>
            <a:buNone/>
          </a:pPr>
          <a:r>
            <a:rPr lang="pt-PT" sz="1200" kern="1200"/>
            <a:t>Metabolismo</a:t>
          </a:r>
          <a:endParaRPr lang="en-US" sz="1200" kern="1200"/>
        </a:p>
      </dsp:txBody>
      <dsp:txXfrm>
        <a:off x="3500924" y="1143287"/>
        <a:ext cx="1941345" cy="910338"/>
      </dsp:txXfrm>
    </dsp:sp>
    <dsp:sp modelId="{CE2D94CB-0313-44A9-BD05-972F6DBE808A}">
      <dsp:nvSpPr>
        <dsp:cNvPr id="0" name=""/>
        <dsp:cNvSpPr/>
      </dsp:nvSpPr>
      <dsp:spPr>
        <a:xfrm>
          <a:off x="0" y="2281209"/>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B37146-97B5-4570-B8AC-29128D80A1A5}">
      <dsp:nvSpPr>
        <dsp:cNvPr id="0" name=""/>
        <dsp:cNvSpPr/>
      </dsp:nvSpPr>
      <dsp:spPr>
        <a:xfrm>
          <a:off x="275377" y="2486036"/>
          <a:ext cx="500686" cy="5006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3A0896-1265-48D5-AB79-A280B46D1AC5}">
      <dsp:nvSpPr>
        <dsp:cNvPr id="0" name=""/>
        <dsp:cNvSpPr/>
      </dsp:nvSpPr>
      <dsp:spPr>
        <a:xfrm>
          <a:off x="1051440" y="2281209"/>
          <a:ext cx="2449484"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a:t>Causas de hiperlactacidémia</a:t>
          </a:r>
          <a:endParaRPr lang="en-US" sz="1800" kern="1200"/>
        </a:p>
      </dsp:txBody>
      <dsp:txXfrm>
        <a:off x="1051440" y="2281209"/>
        <a:ext cx="2449484" cy="910338"/>
      </dsp:txXfrm>
    </dsp:sp>
    <dsp:sp modelId="{D75A7E08-3066-4C0F-9783-FF5471C79392}">
      <dsp:nvSpPr>
        <dsp:cNvPr id="0" name=""/>
        <dsp:cNvSpPr/>
      </dsp:nvSpPr>
      <dsp:spPr>
        <a:xfrm>
          <a:off x="3500924" y="2281209"/>
          <a:ext cx="1941345"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533400">
            <a:lnSpc>
              <a:spcPct val="100000"/>
            </a:lnSpc>
            <a:spcBef>
              <a:spcPct val="0"/>
            </a:spcBef>
            <a:spcAft>
              <a:spcPct val="35000"/>
            </a:spcAft>
            <a:buNone/>
          </a:pPr>
          <a:r>
            <a:rPr lang="pt-PT" sz="1200" kern="1200"/>
            <a:t>Tipo A</a:t>
          </a:r>
          <a:endParaRPr lang="en-US" sz="1200" kern="1200"/>
        </a:p>
        <a:p>
          <a:pPr marL="0" lvl="0" indent="0" algn="l" defTabSz="533400">
            <a:lnSpc>
              <a:spcPct val="100000"/>
            </a:lnSpc>
            <a:spcBef>
              <a:spcPct val="0"/>
            </a:spcBef>
            <a:spcAft>
              <a:spcPct val="35000"/>
            </a:spcAft>
            <a:buNone/>
          </a:pPr>
          <a:r>
            <a:rPr lang="pt-PT" sz="1200" kern="1200"/>
            <a:t>Tipo B</a:t>
          </a:r>
          <a:endParaRPr lang="en-US" sz="1200" kern="1200"/>
        </a:p>
        <a:p>
          <a:pPr marL="0" lvl="0" indent="0" algn="l" defTabSz="533400">
            <a:lnSpc>
              <a:spcPct val="100000"/>
            </a:lnSpc>
            <a:spcBef>
              <a:spcPct val="0"/>
            </a:spcBef>
            <a:spcAft>
              <a:spcPct val="35000"/>
            </a:spcAft>
            <a:buNone/>
          </a:pPr>
          <a:r>
            <a:rPr lang="pt-PT" sz="1200" kern="1200" dirty="0"/>
            <a:t>Sépsis</a:t>
          </a:r>
        </a:p>
        <a:p>
          <a:pPr marL="0" lvl="0" indent="0" algn="l" defTabSz="533400">
            <a:lnSpc>
              <a:spcPct val="100000"/>
            </a:lnSpc>
            <a:spcBef>
              <a:spcPct val="0"/>
            </a:spcBef>
            <a:spcAft>
              <a:spcPct val="35000"/>
            </a:spcAft>
            <a:buNone/>
          </a:pPr>
          <a:r>
            <a:rPr lang="pt-PT" sz="1200" kern="1200" dirty="0"/>
            <a:t>D-Lactato </a:t>
          </a:r>
          <a:endParaRPr lang="en-US" sz="1200" kern="1200" dirty="0"/>
        </a:p>
      </dsp:txBody>
      <dsp:txXfrm>
        <a:off x="3500924" y="2281209"/>
        <a:ext cx="1941345" cy="910338"/>
      </dsp:txXfrm>
    </dsp:sp>
    <dsp:sp modelId="{1A391638-0EF7-4D46-A0C0-E31B0C6A056D}">
      <dsp:nvSpPr>
        <dsp:cNvPr id="0" name=""/>
        <dsp:cNvSpPr/>
      </dsp:nvSpPr>
      <dsp:spPr>
        <a:xfrm>
          <a:off x="0" y="3419132"/>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C6BDC8-2EFF-441A-827D-23DA59129C85}">
      <dsp:nvSpPr>
        <dsp:cNvPr id="0" name=""/>
        <dsp:cNvSpPr/>
      </dsp:nvSpPr>
      <dsp:spPr>
        <a:xfrm>
          <a:off x="275377" y="3623958"/>
          <a:ext cx="500686" cy="50068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BA4DBA-F6CE-4E49-95C3-5EB612733C6C}">
      <dsp:nvSpPr>
        <dsp:cNvPr id="0" name=""/>
        <dsp:cNvSpPr/>
      </dsp:nvSpPr>
      <dsp:spPr>
        <a:xfrm>
          <a:off x="1051440" y="3419132"/>
          <a:ext cx="4390829"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a:t>Lactato como alvo de ressuscitação</a:t>
          </a:r>
          <a:endParaRPr lang="en-US" sz="1800" kern="1200"/>
        </a:p>
      </dsp:txBody>
      <dsp:txXfrm>
        <a:off x="1051440" y="3419132"/>
        <a:ext cx="4390829" cy="910338"/>
      </dsp:txXfrm>
    </dsp:sp>
    <dsp:sp modelId="{0A928407-53AA-4CC6-BC57-7C62D2272B92}">
      <dsp:nvSpPr>
        <dsp:cNvPr id="0" name=""/>
        <dsp:cNvSpPr/>
      </dsp:nvSpPr>
      <dsp:spPr>
        <a:xfrm>
          <a:off x="0" y="4557055"/>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F17CD7-F488-48B6-ACF7-134C5D9C7CE6}">
      <dsp:nvSpPr>
        <dsp:cNvPr id="0" name=""/>
        <dsp:cNvSpPr/>
      </dsp:nvSpPr>
      <dsp:spPr>
        <a:xfrm>
          <a:off x="275377" y="4761881"/>
          <a:ext cx="500686" cy="500686"/>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E72DFE-C559-4233-B390-DC37096F505A}">
      <dsp:nvSpPr>
        <dsp:cNvPr id="0" name=""/>
        <dsp:cNvSpPr/>
      </dsp:nvSpPr>
      <dsp:spPr>
        <a:xfrm>
          <a:off x="1051440" y="4557055"/>
          <a:ext cx="4390829"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a:t>Lactato como marcador de prognóstico</a:t>
          </a:r>
          <a:endParaRPr lang="en-US" sz="1800" kern="1200"/>
        </a:p>
      </dsp:txBody>
      <dsp:txXfrm>
        <a:off x="1051440" y="4557055"/>
        <a:ext cx="4390829" cy="910338"/>
      </dsp:txXfrm>
    </dsp:sp>
    <dsp:sp modelId="{7958054C-2488-4274-BA11-DC6B7230938F}">
      <dsp:nvSpPr>
        <dsp:cNvPr id="0" name=""/>
        <dsp:cNvSpPr/>
      </dsp:nvSpPr>
      <dsp:spPr>
        <a:xfrm>
          <a:off x="0" y="5694978"/>
          <a:ext cx="5443298" cy="91033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57F034-EF06-44ED-86F1-A995DF34799D}">
      <dsp:nvSpPr>
        <dsp:cNvPr id="0" name=""/>
        <dsp:cNvSpPr/>
      </dsp:nvSpPr>
      <dsp:spPr>
        <a:xfrm>
          <a:off x="275377" y="5899804"/>
          <a:ext cx="500686" cy="50068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FAE36A-352E-4A79-97BB-9EF515273AF0}">
      <dsp:nvSpPr>
        <dsp:cNvPr id="0" name=""/>
        <dsp:cNvSpPr/>
      </dsp:nvSpPr>
      <dsp:spPr>
        <a:xfrm>
          <a:off x="1051440" y="5694978"/>
          <a:ext cx="4390829" cy="910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344" tIns="96344" rIns="96344" bIns="96344" numCol="1" spcCol="1270" anchor="ctr" anchorCtr="0">
          <a:noAutofit/>
        </a:bodyPr>
        <a:lstStyle/>
        <a:p>
          <a:pPr marL="0" lvl="0" indent="0" algn="l" defTabSz="800100">
            <a:lnSpc>
              <a:spcPct val="100000"/>
            </a:lnSpc>
            <a:spcBef>
              <a:spcPct val="0"/>
            </a:spcBef>
            <a:spcAft>
              <a:spcPct val="35000"/>
            </a:spcAft>
            <a:buNone/>
          </a:pPr>
          <a:r>
            <a:rPr lang="pt-PT" sz="1800" kern="1200"/>
            <a:t>Conclusão</a:t>
          </a:r>
          <a:endParaRPr lang="en-US" sz="1800" kern="1200"/>
        </a:p>
      </dsp:txBody>
      <dsp:txXfrm>
        <a:off x="1051440" y="5694978"/>
        <a:ext cx="4390829" cy="9103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B114E-EEBE-4F5D-9FA9-BD41938F70E9}">
      <dsp:nvSpPr>
        <dsp:cNvPr id="0" name=""/>
        <dsp:cNvSpPr/>
      </dsp:nvSpPr>
      <dsp:spPr>
        <a:xfrm>
          <a:off x="165134" y="381359"/>
          <a:ext cx="1366028" cy="1366028"/>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3422E8-313D-45B9-BD43-FBAD21311D73}">
      <dsp:nvSpPr>
        <dsp:cNvPr id="0" name=""/>
        <dsp:cNvSpPr/>
      </dsp:nvSpPr>
      <dsp:spPr>
        <a:xfrm>
          <a:off x="488148" y="704372"/>
          <a:ext cx="720000" cy="720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760758-FDBB-4D4F-9308-6D9E6A13B7CB}">
      <dsp:nvSpPr>
        <dsp:cNvPr id="0" name=""/>
        <dsp:cNvSpPr/>
      </dsp:nvSpPr>
      <dsp:spPr>
        <a:xfrm>
          <a:off x="1610298" y="530868"/>
          <a:ext cx="2515094" cy="1067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pt-PT" sz="2000" kern="1200" dirty="0"/>
            <a:t>A acidose láctica é comum no doente agudo.</a:t>
          </a:r>
          <a:endParaRPr lang="en-US" sz="2000" kern="1200" dirty="0"/>
        </a:p>
      </dsp:txBody>
      <dsp:txXfrm>
        <a:off x="1610298" y="530868"/>
        <a:ext cx="2515094" cy="1067010"/>
      </dsp:txXfrm>
    </dsp:sp>
    <dsp:sp modelId="{1B1EAF1C-F7FE-40E0-9D21-143802798CED}">
      <dsp:nvSpPr>
        <dsp:cNvPr id="0" name=""/>
        <dsp:cNvSpPr/>
      </dsp:nvSpPr>
      <dsp:spPr>
        <a:xfrm>
          <a:off x="4563630" y="381359"/>
          <a:ext cx="1440004" cy="1366028"/>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338625-3658-46DB-801E-BC596317C2F3}">
      <dsp:nvSpPr>
        <dsp:cNvPr id="0" name=""/>
        <dsp:cNvSpPr/>
      </dsp:nvSpPr>
      <dsp:spPr>
        <a:xfrm>
          <a:off x="4923632" y="704372"/>
          <a:ext cx="720000" cy="72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DB1E93-B3AB-4FE4-843D-9801F140622C}">
      <dsp:nvSpPr>
        <dsp:cNvPr id="0" name=""/>
        <dsp:cNvSpPr/>
      </dsp:nvSpPr>
      <dsp:spPr>
        <a:xfrm>
          <a:off x="6045782" y="530868"/>
          <a:ext cx="2515094" cy="1067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pt-PT" sz="2000" kern="1200" dirty="0"/>
            <a:t>Lactato como:</a:t>
          </a:r>
        </a:p>
        <a:p>
          <a:pPr marL="0" lvl="0" indent="0" algn="l" defTabSz="889000">
            <a:lnSpc>
              <a:spcPct val="100000"/>
            </a:lnSpc>
            <a:spcBef>
              <a:spcPct val="0"/>
            </a:spcBef>
            <a:spcAft>
              <a:spcPct val="35000"/>
            </a:spcAft>
            <a:buNone/>
          </a:pPr>
          <a:r>
            <a:rPr lang="pt-PT" sz="1800" kern="1200" dirty="0"/>
            <a:t>- marcador precoce de </a:t>
          </a:r>
          <a:r>
            <a:rPr lang="pt-PT" sz="1800" kern="1200" dirty="0" err="1"/>
            <a:t>hipoperfusão</a:t>
          </a:r>
          <a:r>
            <a:rPr lang="pt-PT" sz="1800" kern="1200" dirty="0"/>
            <a:t>;</a:t>
          </a:r>
        </a:p>
        <a:p>
          <a:pPr marL="0" lvl="0" indent="0" algn="l" defTabSz="889000">
            <a:lnSpc>
              <a:spcPct val="100000"/>
            </a:lnSpc>
            <a:spcBef>
              <a:spcPct val="0"/>
            </a:spcBef>
            <a:spcAft>
              <a:spcPct val="35000"/>
            </a:spcAft>
            <a:buNone/>
          </a:pPr>
          <a:r>
            <a:rPr lang="pt-PT" sz="1800" kern="1200" dirty="0"/>
            <a:t>- alvo terapêutico na ressuscitação;</a:t>
          </a:r>
        </a:p>
        <a:p>
          <a:pPr marL="0" lvl="0" indent="0" algn="l" defTabSz="889000">
            <a:lnSpc>
              <a:spcPct val="100000"/>
            </a:lnSpc>
            <a:spcBef>
              <a:spcPct val="0"/>
            </a:spcBef>
            <a:spcAft>
              <a:spcPct val="35000"/>
            </a:spcAft>
            <a:buNone/>
          </a:pPr>
          <a:r>
            <a:rPr lang="pt-PT" sz="1800" kern="1200" dirty="0"/>
            <a:t>- preditor de prognóstico</a:t>
          </a:r>
          <a:r>
            <a:rPr lang="pt-PT" sz="2000" kern="1200" dirty="0"/>
            <a:t>. </a:t>
          </a:r>
          <a:endParaRPr lang="en-US" sz="2000" kern="1200" dirty="0"/>
        </a:p>
      </dsp:txBody>
      <dsp:txXfrm>
        <a:off x="6045782" y="530868"/>
        <a:ext cx="2515094" cy="1067010"/>
      </dsp:txXfrm>
    </dsp:sp>
    <dsp:sp modelId="{687B7067-195B-4F20-A295-710BC81E2436}">
      <dsp:nvSpPr>
        <dsp:cNvPr id="0" name=""/>
        <dsp:cNvSpPr/>
      </dsp:nvSpPr>
      <dsp:spPr>
        <a:xfrm>
          <a:off x="165134" y="2852927"/>
          <a:ext cx="1440004" cy="1366028"/>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9B75DC-03FA-4517-ADAA-576B128276C2}">
      <dsp:nvSpPr>
        <dsp:cNvPr id="0" name=""/>
        <dsp:cNvSpPr/>
      </dsp:nvSpPr>
      <dsp:spPr>
        <a:xfrm>
          <a:off x="525136" y="3175942"/>
          <a:ext cx="720000" cy="72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37EE0F-1242-47F9-A2E2-10FB5C86D97E}">
      <dsp:nvSpPr>
        <dsp:cNvPr id="0" name=""/>
        <dsp:cNvSpPr/>
      </dsp:nvSpPr>
      <dsp:spPr>
        <a:xfrm>
          <a:off x="1647286" y="3002437"/>
          <a:ext cx="2515094" cy="1067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pt-PT" sz="2000" kern="1200" dirty="0"/>
            <a:t>Lactato é fácil de medir mas nem sempre fácil de interpretar.</a:t>
          </a:r>
          <a:endParaRPr lang="en-US" sz="2000" kern="1200" dirty="0"/>
        </a:p>
      </dsp:txBody>
      <dsp:txXfrm>
        <a:off x="1647286" y="3002437"/>
        <a:ext cx="2515094" cy="1067010"/>
      </dsp:txXfrm>
    </dsp:sp>
    <dsp:sp modelId="{E9AC6833-6683-4D35-AD51-42C066419C1B}">
      <dsp:nvSpPr>
        <dsp:cNvPr id="0" name=""/>
        <dsp:cNvSpPr/>
      </dsp:nvSpPr>
      <dsp:spPr>
        <a:xfrm>
          <a:off x="4600618" y="2852927"/>
          <a:ext cx="1440004" cy="1366028"/>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1FEE32-ADE6-4548-B858-D3747A7D670F}">
      <dsp:nvSpPr>
        <dsp:cNvPr id="0" name=""/>
        <dsp:cNvSpPr/>
      </dsp:nvSpPr>
      <dsp:spPr>
        <a:xfrm>
          <a:off x="4960620" y="3175942"/>
          <a:ext cx="720000" cy="72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B09DE3-3FBB-46C5-A7A8-2F023A5FA37D}">
      <dsp:nvSpPr>
        <dsp:cNvPr id="0" name=""/>
        <dsp:cNvSpPr/>
      </dsp:nvSpPr>
      <dsp:spPr>
        <a:xfrm>
          <a:off x="6082770" y="3002437"/>
          <a:ext cx="2515094" cy="1067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pt-PT" sz="2000" kern="1200" dirty="0"/>
            <a:t>No doente agudo a medição de lactato é a soma de vários processos metabólicos. </a:t>
          </a:r>
          <a:endParaRPr lang="en-US" sz="2000" kern="1200" dirty="0"/>
        </a:p>
      </dsp:txBody>
      <dsp:txXfrm>
        <a:off x="6082770" y="3002437"/>
        <a:ext cx="2515094" cy="10670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C8201-348D-4C68-AC38-93E8B0DC3C2D}">
      <dsp:nvSpPr>
        <dsp:cNvPr id="0" name=""/>
        <dsp:cNvSpPr/>
      </dsp:nvSpPr>
      <dsp:spPr>
        <a:xfrm>
          <a:off x="0" y="0"/>
          <a:ext cx="8763000" cy="1629125"/>
        </a:xfrm>
        <a:prstGeom prst="roundRect">
          <a:avLst>
            <a:gd name="adj" fmla="val 1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dsp:style>
    </dsp:sp>
    <dsp:sp modelId="{C19459B4-CE12-4348-8B30-073A9FC96C21}">
      <dsp:nvSpPr>
        <dsp:cNvPr id="0" name=""/>
        <dsp:cNvSpPr/>
      </dsp:nvSpPr>
      <dsp:spPr>
        <a:xfrm>
          <a:off x="492810" y="395098"/>
          <a:ext cx="896019" cy="896019"/>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7C4C66-BBEE-48FE-86DB-EEE36F46FD2F}">
      <dsp:nvSpPr>
        <dsp:cNvPr id="0" name=""/>
        <dsp:cNvSpPr/>
      </dsp:nvSpPr>
      <dsp:spPr>
        <a:xfrm>
          <a:off x="1881640" y="28545"/>
          <a:ext cx="6880484" cy="162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2416" tIns="172416" rIns="172416" bIns="172416" numCol="1" spcCol="1270" anchor="ctr" anchorCtr="0">
          <a:noAutofit/>
        </a:bodyPr>
        <a:lstStyle/>
        <a:p>
          <a:pPr marL="0" lvl="0" indent="0" algn="l" defTabSz="800100">
            <a:lnSpc>
              <a:spcPct val="90000"/>
            </a:lnSpc>
            <a:spcBef>
              <a:spcPct val="0"/>
            </a:spcBef>
            <a:spcAft>
              <a:spcPct val="35000"/>
            </a:spcAft>
            <a:buNone/>
          </a:pPr>
          <a:r>
            <a:rPr lang="pt-PT" sz="1800" kern="1200" dirty="0"/>
            <a:t>Assim como a glucose o lactato pode ser utilizado como substrato.</a:t>
          </a:r>
          <a:endParaRPr lang="en-US" sz="1800" kern="1200" dirty="0"/>
        </a:p>
      </dsp:txBody>
      <dsp:txXfrm>
        <a:off x="1881640" y="28545"/>
        <a:ext cx="6880484" cy="1629125"/>
      </dsp:txXfrm>
    </dsp:sp>
    <dsp:sp modelId="{83C2E692-7F72-4573-B4A0-6F691F84FA02}">
      <dsp:nvSpPr>
        <dsp:cNvPr id="0" name=""/>
        <dsp:cNvSpPr/>
      </dsp:nvSpPr>
      <dsp:spPr>
        <a:xfrm>
          <a:off x="0" y="1817737"/>
          <a:ext cx="8763000" cy="1629125"/>
        </a:xfrm>
        <a:prstGeom prst="roundRect">
          <a:avLst>
            <a:gd name="adj" fmla="val 10000"/>
          </a:avLst>
        </a:prstGeom>
        <a:solidFill>
          <a:schemeClr val="accent1">
            <a:lumMod val="75000"/>
          </a:schemeClr>
        </a:solidFill>
        <a:ln>
          <a:noFill/>
        </a:ln>
        <a:effectLst/>
      </dsp:spPr>
      <dsp:style>
        <a:lnRef idx="0">
          <a:scrgbClr r="0" g="0" b="0"/>
        </a:lnRef>
        <a:fillRef idx="1">
          <a:scrgbClr r="0" g="0" b="0"/>
        </a:fillRef>
        <a:effectRef idx="0">
          <a:scrgbClr r="0" g="0" b="0"/>
        </a:effectRef>
        <a:fontRef idx="minor"/>
      </dsp:style>
    </dsp:sp>
    <dsp:sp modelId="{B00E61BB-B917-4076-B954-F063E37BF818}">
      <dsp:nvSpPr>
        <dsp:cNvPr id="0" name=""/>
        <dsp:cNvSpPr/>
      </dsp:nvSpPr>
      <dsp:spPr>
        <a:xfrm>
          <a:off x="492810" y="2184298"/>
          <a:ext cx="896019" cy="8960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DDE467-B8FE-4CAF-B78D-3EC886384AFD}">
      <dsp:nvSpPr>
        <dsp:cNvPr id="0" name=""/>
        <dsp:cNvSpPr/>
      </dsp:nvSpPr>
      <dsp:spPr>
        <a:xfrm>
          <a:off x="1881640" y="1688393"/>
          <a:ext cx="6880484" cy="1970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2416" tIns="172416" rIns="172416" bIns="172416" numCol="1" spcCol="1270" anchor="ctr" anchorCtr="0">
          <a:noAutofit/>
        </a:bodyPr>
        <a:lstStyle/>
        <a:p>
          <a:pPr marL="0" lvl="0" indent="0" algn="l" defTabSz="800100">
            <a:lnSpc>
              <a:spcPct val="90000"/>
            </a:lnSpc>
            <a:spcBef>
              <a:spcPct val="0"/>
            </a:spcBef>
            <a:spcAft>
              <a:spcPct val="35000"/>
            </a:spcAft>
            <a:buNone/>
          </a:pPr>
          <a:r>
            <a:rPr lang="pt-PT" sz="1800" b="1" i="1" kern="1200" dirty="0" err="1"/>
            <a:t>Lactate</a:t>
          </a:r>
          <a:r>
            <a:rPr lang="pt-PT" sz="1800" b="1" i="1" kern="1200" dirty="0"/>
            <a:t> </a:t>
          </a:r>
          <a:r>
            <a:rPr lang="pt-PT" sz="1800" b="1" i="1" kern="1200" dirty="0" err="1"/>
            <a:t>Shuttle</a:t>
          </a:r>
          <a:r>
            <a:rPr lang="pt-PT" sz="1800" b="1" i="1" kern="1200" dirty="0"/>
            <a:t> </a:t>
          </a:r>
          <a:r>
            <a:rPr lang="pt-PT" sz="1800" b="1" i="1" kern="1200" dirty="0" err="1"/>
            <a:t>Theory</a:t>
          </a:r>
          <a:r>
            <a:rPr lang="pt-PT" sz="1800" b="1" kern="1200" dirty="0"/>
            <a:t>: </a:t>
          </a:r>
          <a:endParaRPr lang="pt-PT" sz="1800" kern="1200" dirty="0"/>
        </a:p>
        <a:p>
          <a:pPr marL="0" lvl="0" indent="0" algn="l" defTabSz="800100">
            <a:lnSpc>
              <a:spcPct val="90000"/>
            </a:lnSpc>
            <a:spcBef>
              <a:spcPct val="0"/>
            </a:spcBef>
            <a:spcAft>
              <a:spcPct val="35000"/>
            </a:spcAft>
            <a:buNone/>
          </a:pPr>
          <a:r>
            <a:rPr lang="pt-PT" sz="1800" kern="1200" dirty="0"/>
            <a:t>O lactato é formado e utilizado continuamente quer em condições anaeróbias e aeróbias. O lactato produzido em locais com elevadas taxas de glicólise ou </a:t>
          </a:r>
          <a:r>
            <a:rPr lang="pt-PT" sz="1800" kern="1200" dirty="0" err="1"/>
            <a:t>glicogenólise</a:t>
          </a:r>
          <a:r>
            <a:rPr lang="pt-PT" sz="1800" kern="1200" dirty="0"/>
            <a:t> pode ser transportado para sítios adjacentes ou remotos e pode ser utilizado como substrato. </a:t>
          </a:r>
          <a:endParaRPr lang="en-US" sz="1800" kern="1200" dirty="0"/>
        </a:p>
      </dsp:txBody>
      <dsp:txXfrm>
        <a:off x="1881640" y="1688393"/>
        <a:ext cx="6880484" cy="197083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43860-75C9-474C-8272-C1AED0360D12}" type="datetimeFigureOut">
              <a:rPr lang="pt-PT" smtClean="0"/>
              <a:t>10/03/2022</a:t>
            </a:fld>
            <a:endParaRPr lang="pt-PT"/>
          </a:p>
        </p:txBody>
      </p:sp>
      <p:sp>
        <p:nvSpPr>
          <p:cNvPr id="4" name="Marcador de Posição da Imagem do Diapositivo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C2C9-CEE9-4354-99D6-3AA12DB7B9C0}" type="slidenum">
              <a:rPr lang="pt-PT" smtClean="0"/>
              <a:t>‹nº›</a:t>
            </a:fld>
            <a:endParaRPr lang="pt-PT"/>
          </a:p>
        </p:txBody>
      </p:sp>
    </p:spTree>
    <p:extLst>
      <p:ext uri="{BB962C8B-B14F-4D97-AF65-F5344CB8AC3E}">
        <p14:creationId xmlns:p14="http://schemas.microsoft.com/office/powerpoint/2010/main" val="1043227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uptodate.com/contents/d-lactic-acidosis/abstract/9"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Arial" panose="020B0604020202020204" pitchFamily="34" charset="0"/>
              </a:rPr>
              <a:t>Introdução: A importância de compreender o metabolismo do lactato e qual o significado no doente agudo prende-se com o facto da acidose láctica ser um achado comum neste tipo de doentes.</a:t>
            </a:r>
          </a:p>
          <a:p>
            <a:pPr>
              <a:lnSpc>
                <a:spcPct val="107000"/>
              </a:lnSpc>
              <a:spcAft>
                <a:spcPts val="800"/>
              </a:spcAft>
            </a:pPr>
            <a:r>
              <a:rPr lang="pt-PT" sz="1800" dirty="0">
                <a:effectLst/>
                <a:latin typeface="Calibri" panose="020F0502020204030204" pitchFamily="34" charset="0"/>
                <a:ea typeface="Calibri" panose="020F0502020204030204" pitchFamily="34" charset="0"/>
                <a:cs typeface="Arial" panose="020B0604020202020204" pitchFamily="34" charset="0"/>
              </a:rPr>
              <a:t>Na prática clinica a relevância do doseamento e interpretação no lactato tem vindo a ser demonstrada em diversos estudos. Este tem sido associado ao facto de ser um marcador precoce de </a:t>
            </a:r>
            <a:r>
              <a:rPr lang="pt-PT" sz="1800" dirty="0" err="1">
                <a:effectLst/>
                <a:latin typeface="Calibri" panose="020F0502020204030204" pitchFamily="34" charset="0"/>
                <a:ea typeface="Calibri" panose="020F0502020204030204" pitchFamily="34" charset="0"/>
                <a:cs typeface="Arial" panose="020B0604020202020204" pitchFamily="34" charset="0"/>
              </a:rPr>
              <a:t>hipoperfusão</a:t>
            </a:r>
            <a:r>
              <a:rPr lang="pt-PT" sz="1800" dirty="0">
                <a:effectLst/>
                <a:latin typeface="Calibri" panose="020F0502020204030204" pitchFamily="34" charset="0"/>
                <a:ea typeface="Calibri" panose="020F0502020204030204" pitchFamily="34" charset="0"/>
                <a:cs typeface="Arial" panose="020B0604020202020204" pitchFamily="34" charset="0"/>
              </a:rPr>
              <a:t>, sido </a:t>
            </a:r>
            <a:r>
              <a:rPr lang="pt-PT" sz="1800" dirty="0" err="1">
                <a:effectLst/>
                <a:latin typeface="Calibri" panose="020F0502020204030204" pitchFamily="34" charset="0"/>
                <a:ea typeface="Calibri" panose="020F0502020204030204" pitchFamily="34" charset="0"/>
                <a:cs typeface="Arial" panose="020B0604020202020204" pitchFamily="34" charset="0"/>
              </a:rPr>
              <a:t>ultilizado</a:t>
            </a:r>
            <a:r>
              <a:rPr lang="pt-PT" sz="1800" dirty="0">
                <a:effectLst/>
                <a:latin typeface="Calibri" panose="020F0502020204030204" pitchFamily="34" charset="0"/>
                <a:ea typeface="Calibri" panose="020F0502020204030204" pitchFamily="34" charset="0"/>
                <a:cs typeface="Arial" panose="020B0604020202020204" pitchFamily="34" charset="0"/>
              </a:rPr>
              <a:t> para guiar a ressuscitação e como preditor de prognostico. </a:t>
            </a:r>
          </a:p>
          <a:p>
            <a:pPr>
              <a:lnSpc>
                <a:spcPct val="107000"/>
              </a:lnSpc>
              <a:spcAft>
                <a:spcPts val="800"/>
              </a:spcAft>
            </a:pPr>
            <a:r>
              <a:rPr lang="pt-PT" sz="1800" dirty="0">
                <a:effectLst/>
                <a:latin typeface="Calibri" panose="020F0502020204030204" pitchFamily="34" charset="0"/>
                <a:ea typeface="Calibri" panose="020F0502020204030204" pitchFamily="34" charset="0"/>
                <a:cs typeface="Arial" panose="020B0604020202020204" pitchFamily="34" charset="0"/>
              </a:rPr>
              <a:t>É um marcador fácil de medir mas nem sempre fácil de interpretar.</a:t>
            </a:r>
          </a:p>
          <a:p>
            <a:r>
              <a:rPr lang="pt-PT" sz="1800" dirty="0">
                <a:effectLst/>
                <a:latin typeface="Calibri" panose="020F0502020204030204" pitchFamily="34" charset="0"/>
                <a:ea typeface="Calibri" panose="020F0502020204030204" pitchFamily="34" charset="0"/>
                <a:cs typeface="Arial" panose="020B0604020202020204" pitchFamily="34" charset="0"/>
              </a:rPr>
              <a:t>O aumento do lactato é geralmente precedido por um aumento da produção por um desvio para o metabolismo anaeróbio relacionado </a:t>
            </a:r>
            <a:r>
              <a:rPr lang="pt-PT" sz="1800" dirty="0" err="1">
                <a:effectLst/>
                <a:latin typeface="Calibri" panose="020F0502020204030204" pitchFamily="34" charset="0"/>
                <a:ea typeface="Calibri" panose="020F0502020204030204" pitchFamily="34" charset="0"/>
                <a:cs typeface="Arial" panose="020B0604020202020204" pitchFamily="34" charset="0"/>
              </a:rPr>
              <a:t>hipoperfusão</a:t>
            </a:r>
            <a:r>
              <a:rPr lang="pt-PT" sz="1800" dirty="0">
                <a:effectLst/>
                <a:latin typeface="Calibri" panose="020F0502020204030204" pitchFamily="34" charset="0"/>
                <a:ea typeface="Calibri" panose="020F0502020204030204" pitchFamily="34" charset="0"/>
                <a:cs typeface="Arial" panose="020B0604020202020204" pitchFamily="34" charset="0"/>
              </a:rPr>
              <a:t>. No </a:t>
            </a:r>
            <a:r>
              <a:rPr lang="pt-PT" sz="1800" dirty="0" err="1">
                <a:effectLst/>
                <a:latin typeface="Calibri" panose="020F0502020204030204" pitchFamily="34" charset="0"/>
                <a:ea typeface="Calibri" panose="020F0502020204030204" pitchFamily="34" charset="0"/>
                <a:cs typeface="Arial" panose="020B0604020202020204" pitchFamily="34" charset="0"/>
              </a:rPr>
              <a:t>entantoo</a:t>
            </a:r>
            <a:r>
              <a:rPr lang="pt-PT" sz="1800" dirty="0">
                <a:effectLst/>
                <a:latin typeface="Calibri" panose="020F0502020204030204" pitchFamily="34" charset="0"/>
                <a:ea typeface="Calibri" panose="020F0502020204030204" pitchFamily="34" charset="0"/>
                <a:cs typeface="Arial" panose="020B0604020202020204" pitchFamily="34" charset="0"/>
              </a:rPr>
              <a:t> no doente agudo, os valores de lactato são de </a:t>
            </a:r>
            <a:r>
              <a:rPr lang="pt-PT" sz="1800" dirty="0" err="1">
                <a:effectLst/>
                <a:latin typeface="Calibri" panose="020F0502020204030204" pitchFamily="34" charset="0"/>
                <a:ea typeface="Calibri" panose="020F0502020204030204" pitchFamily="34" charset="0"/>
                <a:cs typeface="Arial" panose="020B0604020202020204" pitchFamily="34" charset="0"/>
              </a:rPr>
              <a:t>varios</a:t>
            </a:r>
            <a:r>
              <a:rPr lang="pt-PT" sz="1800" dirty="0">
                <a:effectLst/>
                <a:latin typeface="Calibri" panose="020F0502020204030204" pitchFamily="34" charset="0"/>
                <a:ea typeface="Calibri" panose="020F0502020204030204" pitchFamily="34" charset="0"/>
                <a:cs typeface="Arial" panose="020B0604020202020204" pitchFamily="34" charset="0"/>
              </a:rPr>
              <a:t> processos metabólicos.</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a:t>
            </a:fld>
            <a:endParaRPr lang="pt-PT"/>
          </a:p>
        </p:txBody>
      </p:sp>
    </p:spTree>
    <p:extLst>
      <p:ext uri="{BB962C8B-B14F-4D97-AF65-F5344CB8AC3E}">
        <p14:creationId xmlns:p14="http://schemas.microsoft.com/office/powerpoint/2010/main" val="3747472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dirty="0">
                <a:latin typeface="WarnockPro-Regular"/>
              </a:rPr>
              <a:t>The third is the intracellular shuttle where lactate, generated by glycolysis in the cytoplasm, is used through mitochondrial membrane </a:t>
            </a:r>
            <a:r>
              <a:rPr lang="pt-PT" dirty="0">
                <a:latin typeface="WarnockPro-Regular"/>
              </a:rPr>
              <a:t>para produzir piruvato.</a:t>
            </a:r>
            <a:endParaRPr lang="pt-PT" dirty="0"/>
          </a:p>
          <a:p>
            <a:endParaRPr lang="pt-PT" dirty="0"/>
          </a:p>
          <a:p>
            <a:pPr algn="l"/>
            <a:r>
              <a:rPr lang="en-US" b="0" i="0" dirty="0">
                <a:solidFill>
                  <a:srgbClr val="202122"/>
                </a:solidFill>
                <a:effectLst/>
                <a:latin typeface="Arial" panose="020B0604020202020204" pitchFamily="34" charset="0"/>
              </a:rPr>
              <a:t>Because lactate can either be oxidized in the mitochondria (back to pyruvate for entry into the Krebs’ cycle, generating NADH in the process), or serve as a gluconeogenic precursor, the intracellular lactate shuttle has been proposed to account for the majority of lactate turnover in the human body (as evidenced by the slight increases in arterial lactate concentration). </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12</a:t>
            </a:fld>
            <a:endParaRPr lang="pt-PT"/>
          </a:p>
        </p:txBody>
      </p:sp>
    </p:spTree>
    <p:extLst>
      <p:ext uri="{BB962C8B-B14F-4D97-AF65-F5344CB8AC3E}">
        <p14:creationId xmlns:p14="http://schemas.microsoft.com/office/powerpoint/2010/main" val="4226260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nSpc>
                <a:spcPct val="107000"/>
              </a:lnSpc>
              <a:spcAft>
                <a:spcPts val="800"/>
              </a:spcAft>
            </a:pPr>
            <a:r>
              <a:rPr lang="pt-PT" sz="1200" dirty="0" err="1">
                <a:solidFill>
                  <a:srgbClr val="000000"/>
                </a:solidFill>
                <a:effectLst/>
                <a:latin typeface="WarnockPro-Regular"/>
                <a:ea typeface="Calibri" panose="020F0502020204030204" pitchFamily="34" charset="0"/>
                <a:cs typeface="WarnockPro-Regular"/>
              </a:rPr>
              <a:t>Under</a:t>
            </a:r>
            <a:r>
              <a:rPr lang="pt-PT" sz="1200" dirty="0">
                <a:solidFill>
                  <a:srgbClr val="000000"/>
                </a:solidFill>
                <a:effectLst/>
                <a:latin typeface="WarnockPro-Regular"/>
                <a:ea typeface="Calibri" panose="020F0502020204030204" pitchFamily="34" charset="0"/>
                <a:cs typeface="WarnockPro-Regular"/>
              </a:rPr>
              <a:t> stress </a:t>
            </a:r>
            <a:r>
              <a:rPr lang="pt-PT" sz="1200" dirty="0" err="1">
                <a:solidFill>
                  <a:srgbClr val="000000"/>
                </a:solidFill>
                <a:effectLst/>
                <a:latin typeface="WarnockPro-Regular"/>
                <a:ea typeface="Calibri" panose="020F0502020204030204" pitchFamily="34" charset="0"/>
                <a:cs typeface="WarnockPro-Regular"/>
              </a:rPr>
              <a:t>conditions</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increased</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glycolysis</a:t>
            </a:r>
            <a:r>
              <a:rPr lang="pt-PT" sz="1200" dirty="0">
                <a:solidFill>
                  <a:srgbClr val="000000"/>
                </a:solidFill>
                <a:effectLst/>
                <a:latin typeface="WarnockPro-Regular"/>
                <a:ea typeface="Calibri" panose="020F0502020204030204" pitchFamily="34" charset="0"/>
                <a:cs typeface="WarnockPro-Regular"/>
              </a:rPr>
              <a:t> leads</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a:solidFill>
                  <a:srgbClr val="000000"/>
                </a:solidFill>
                <a:effectLst/>
                <a:latin typeface="WarnockPro-Regular"/>
                <a:ea typeface="Calibri" panose="020F0502020204030204" pitchFamily="34" charset="0"/>
                <a:cs typeface="WarnockPro-Regular"/>
              </a:rPr>
              <a:t>to </a:t>
            </a:r>
            <a:r>
              <a:rPr lang="pt-PT" sz="1200" dirty="0" err="1">
                <a:solidFill>
                  <a:srgbClr val="000000"/>
                </a:solidFill>
                <a:effectLst/>
                <a:latin typeface="WarnockPro-Regular"/>
                <a:ea typeface="Calibri" panose="020F0502020204030204" pitchFamily="34" charset="0"/>
                <a:cs typeface="WarnockPro-Regular"/>
              </a:rPr>
              <a:t>an</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increased</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pyruvate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production</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causing</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conversion</a:t>
            </a:r>
            <a:r>
              <a:rPr lang="pt-PT" sz="1200" dirty="0">
                <a:solidFill>
                  <a:srgbClr val="000000"/>
                </a:solidFill>
                <a:effectLst/>
                <a:latin typeface="WarnockPro-Regular"/>
                <a:ea typeface="Calibri" panose="020F0502020204030204" pitchFamily="34" charset="0"/>
                <a:cs typeface="WarnockPro-Regular"/>
              </a:rPr>
              <a:t> of </a:t>
            </a:r>
            <a:r>
              <a:rPr lang="pt-PT" sz="1200" dirty="0" err="1">
                <a:solidFill>
                  <a:srgbClr val="000000"/>
                </a:solidFill>
                <a:effectLst/>
                <a:latin typeface="WarnockPro-Regular"/>
                <a:ea typeface="Calibri" panose="020F0502020204030204" pitchFamily="34" charset="0"/>
                <a:cs typeface="WarnockPro-Regular"/>
              </a:rPr>
              <a:t>pyruvate</a:t>
            </a:r>
            <a:r>
              <a:rPr lang="pt-PT" sz="1200" dirty="0">
                <a:solidFill>
                  <a:srgbClr val="000000"/>
                </a:solidFill>
                <a:effectLst/>
                <a:latin typeface="WarnockPro-Regular"/>
                <a:ea typeface="Calibri" panose="020F0502020204030204" pitchFamily="34" charset="0"/>
                <a:cs typeface="WarnockPro-Regular"/>
              </a:rPr>
              <a:t> to </a:t>
            </a:r>
            <a:r>
              <a:rPr lang="pt-PT" sz="1200" dirty="0" err="1">
                <a:solidFill>
                  <a:srgbClr val="000000"/>
                </a:solidFill>
                <a:effectLst/>
                <a:latin typeface="WarnockPro-Regular"/>
                <a:ea typeface="Calibri" panose="020F0502020204030204" pitchFamily="34" charset="0"/>
                <a:cs typeface="WarnockPro-Regular"/>
              </a:rPr>
              <a:t>lactate</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Most</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commonly</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hyperlactatemia</a:t>
            </a:r>
            <a:endParaRPr lang="pt-PT"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pt-PT" sz="1200" dirty="0">
                <a:solidFill>
                  <a:srgbClr val="000000"/>
                </a:solidFill>
                <a:effectLst/>
                <a:latin typeface="WarnockPro-Regular"/>
                <a:ea typeface="Calibri" panose="020F0502020204030204" pitchFamily="34" charset="0"/>
                <a:cs typeface="WarnockPro-Regular"/>
              </a:rPr>
              <a:t>in </a:t>
            </a:r>
            <a:r>
              <a:rPr lang="pt-PT" sz="1200" dirty="0" err="1">
                <a:solidFill>
                  <a:srgbClr val="000000"/>
                </a:solidFill>
                <a:effectLst/>
                <a:latin typeface="WarnockPro-Regular"/>
                <a:ea typeface="Calibri" panose="020F0502020204030204" pitchFamily="34" charset="0"/>
                <a:cs typeface="WarnockPro-Regular"/>
              </a:rPr>
              <a:t>the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context</a:t>
            </a:r>
            <a:r>
              <a:rPr lang="pt-PT" sz="1200" dirty="0">
                <a:solidFill>
                  <a:srgbClr val="000000"/>
                </a:solidFill>
                <a:effectLst/>
                <a:latin typeface="WarnockPro-Regular"/>
                <a:ea typeface="Calibri" panose="020F0502020204030204" pitchFamily="34" charset="0"/>
                <a:cs typeface="WarnockPro-Regular"/>
              </a:rPr>
              <a:t> of </a:t>
            </a:r>
            <a:r>
              <a:rPr lang="pt-PT" sz="1200" dirty="0" err="1">
                <a:solidFill>
                  <a:srgbClr val="000000"/>
                </a:solidFill>
                <a:effectLst/>
                <a:latin typeface="WarnockPro-Regular"/>
                <a:ea typeface="Calibri" panose="020F0502020204030204" pitchFamily="34" charset="0"/>
                <a:cs typeface="WarnockPro-Regular"/>
              </a:rPr>
              <a:t>circulatory</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failure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is</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considered</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a:solidFill>
                  <a:srgbClr val="000000"/>
                </a:solidFill>
                <a:effectLst/>
                <a:latin typeface="WarnockPro-Regular"/>
                <a:ea typeface="Calibri" panose="020F0502020204030204" pitchFamily="34" charset="0"/>
                <a:cs typeface="WarnockPro-Regular"/>
              </a:rPr>
              <a:t>a </a:t>
            </a:r>
            <a:r>
              <a:rPr lang="pt-PT" sz="1200" dirty="0" err="1">
                <a:solidFill>
                  <a:srgbClr val="000000"/>
                </a:solidFill>
                <a:effectLst/>
                <a:latin typeface="WarnockPro-Regular"/>
                <a:ea typeface="Calibri" panose="020F0502020204030204" pitchFamily="34" charset="0"/>
                <a:cs typeface="WarnockPro-Regular"/>
              </a:rPr>
              <a:t>result</a:t>
            </a:r>
            <a:r>
              <a:rPr lang="pt-PT" sz="1200" dirty="0">
                <a:solidFill>
                  <a:srgbClr val="000000"/>
                </a:solidFill>
                <a:effectLst/>
                <a:latin typeface="WarnockPro-Regular"/>
                <a:ea typeface="Calibri" panose="020F0502020204030204" pitchFamily="34" charset="0"/>
                <a:cs typeface="WarnockPro-Regular"/>
              </a:rPr>
              <a:t> of </a:t>
            </a:r>
            <a:r>
              <a:rPr lang="pt-PT" sz="1200" dirty="0" err="1">
                <a:solidFill>
                  <a:srgbClr val="000000"/>
                </a:solidFill>
                <a:effectLst/>
                <a:latin typeface="WarnockPro-Regular"/>
                <a:ea typeface="Calibri" panose="020F0502020204030204" pitchFamily="34" charset="0"/>
                <a:cs typeface="WarnockPro-Regular"/>
              </a:rPr>
              <a:t>anaerobic</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glycolysis</a:t>
            </a:r>
            <a:r>
              <a:rPr lang="pt-PT" sz="1200" dirty="0">
                <a:solidFill>
                  <a:srgbClr val="000000"/>
                </a:solidFill>
                <a:effectLst/>
                <a:latin typeface="WarnockPro-Regular"/>
                <a:ea typeface="Calibri" panose="020F0502020204030204" pitchFamily="34" charset="0"/>
                <a:cs typeface="WarnockPro-Regular"/>
              </a:rPr>
              <a:t>, and </a:t>
            </a:r>
            <a:r>
              <a:rPr lang="pt-PT" sz="1200" dirty="0" err="1">
                <a:solidFill>
                  <a:srgbClr val="000000"/>
                </a:solidFill>
                <a:effectLst/>
                <a:latin typeface="WarnockPro-Regular"/>
                <a:ea typeface="Calibri" panose="020F0502020204030204" pitchFamily="34" charset="0"/>
                <a:cs typeface="WarnockPro-Regular"/>
              </a:rPr>
              <a:t>the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relationship</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between</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tissue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hypoxia</a:t>
            </a:r>
            <a:r>
              <a:rPr lang="pt-PT" sz="1200" dirty="0">
                <a:solidFill>
                  <a:srgbClr val="000000"/>
                </a:solidFill>
                <a:effectLst/>
                <a:latin typeface="WarnockPro-Regular"/>
                <a:ea typeface="Calibri" panose="020F0502020204030204" pitchFamily="34" charset="0"/>
                <a:cs typeface="WarnockPro-Regular"/>
              </a:rPr>
              <a:t> and </a:t>
            </a:r>
            <a:r>
              <a:rPr lang="pt-PT" sz="1200" dirty="0" err="1">
                <a:solidFill>
                  <a:srgbClr val="000000"/>
                </a:solidFill>
                <a:effectLst/>
                <a:latin typeface="WarnockPro-Regular"/>
                <a:ea typeface="Calibri" panose="020F0502020204030204" pitchFamily="34" charset="0"/>
                <a:cs typeface="WarnockPro-Regular"/>
              </a:rPr>
              <a:t>lactate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generation</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has</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been</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confirmed</a:t>
            </a:r>
            <a:r>
              <a:rPr lang="pt-PT" sz="1200" dirty="0">
                <a:solidFill>
                  <a:srgbClr val="000000"/>
                </a:solidFill>
                <a:effectLst/>
                <a:latin typeface="WarnockPro-Regular"/>
                <a:ea typeface="Calibri" panose="020F0502020204030204" pitchFamily="34" charset="0"/>
                <a:cs typeface="WarnockPro-Regular"/>
              </a:rPr>
              <a:t> in animal and </a:t>
            </a:r>
            <a:r>
              <a:rPr lang="pt-PT" sz="1200" dirty="0" err="1">
                <a:solidFill>
                  <a:srgbClr val="000000"/>
                </a:solidFill>
                <a:effectLst/>
                <a:latin typeface="WarnockPro-Regular"/>
                <a:ea typeface="Calibri" panose="020F0502020204030204" pitchFamily="34" charset="0"/>
                <a:cs typeface="WarnockPro-Regular"/>
              </a:rPr>
              <a:t>clinical</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studies</a:t>
            </a:r>
            <a:r>
              <a:rPr lang="pt-PT" sz="1200" dirty="0">
                <a:solidFill>
                  <a:srgbClr val="000000"/>
                </a:solidFill>
                <a:effectLst/>
                <a:latin typeface="WarnockPro-Regular"/>
                <a:ea typeface="Calibri" panose="020F0502020204030204" pitchFamily="34" charset="0"/>
                <a:cs typeface="WarnockPro-Regular"/>
              </a:rPr>
              <a:t> [</a:t>
            </a:r>
            <a:r>
              <a:rPr lang="pt-PT" sz="1200" dirty="0">
                <a:solidFill>
                  <a:srgbClr val="0000FF"/>
                </a:solidFill>
                <a:effectLst/>
                <a:latin typeface="WarnockPro-Regular"/>
                <a:ea typeface="Calibri" panose="020F0502020204030204" pitchFamily="34" charset="0"/>
                <a:cs typeface="WarnockPro-Regular"/>
              </a:rPr>
              <a:t>3</a:t>
            </a:r>
            <a:r>
              <a:rPr lang="pt-PT" sz="1200" dirty="0">
                <a:solidFill>
                  <a:srgbClr val="000000"/>
                </a:solidFill>
                <a:effectLst/>
                <a:latin typeface="WarnockPro-Regular"/>
                <a:ea typeface="Calibri" panose="020F0502020204030204" pitchFamily="34" charset="0"/>
                <a:cs typeface="WarnockPro-Regular"/>
              </a:rPr>
              <a:t>–</a:t>
            </a:r>
            <a:r>
              <a:rPr lang="pt-PT" sz="1200" dirty="0">
                <a:solidFill>
                  <a:srgbClr val="0000FF"/>
                </a:solidFill>
                <a:effectLst/>
                <a:latin typeface="WarnockPro-Regular"/>
                <a:ea typeface="Calibri" panose="020F0502020204030204" pitchFamily="34" charset="0"/>
                <a:cs typeface="WarnockPro-Regular"/>
              </a:rPr>
              <a:t>6</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However</a:t>
            </a:r>
            <a:r>
              <a:rPr lang="pt-PT" sz="1200" dirty="0">
                <a:solidFill>
                  <a:srgbClr val="000000"/>
                </a:solidFill>
                <a:effectLst/>
                <a:latin typeface="WarnockPro-Regular"/>
                <a:ea typeface="Calibri" panose="020F0502020204030204" pitchFamily="34" charset="0"/>
                <a:cs typeface="WarnockPro-Regular"/>
              </a:rPr>
              <a:t>,</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hyperlactatemia</a:t>
            </a:r>
            <a:r>
              <a:rPr lang="pt-PT" sz="1200" dirty="0">
                <a:solidFill>
                  <a:srgbClr val="000000"/>
                </a:solidFill>
                <a:effectLst/>
                <a:latin typeface="WarnockPro-Regular"/>
                <a:ea typeface="Calibri" panose="020F0502020204030204" pitchFamily="34" charset="0"/>
                <a:cs typeface="WarnockPro-Regular"/>
              </a:rPr>
              <a:t> does </a:t>
            </a:r>
            <a:r>
              <a:rPr lang="pt-PT" sz="1200" dirty="0" err="1">
                <a:solidFill>
                  <a:srgbClr val="000000"/>
                </a:solidFill>
                <a:effectLst/>
                <a:latin typeface="WarnockPro-Regular"/>
                <a:ea typeface="Calibri" panose="020F0502020204030204" pitchFamily="34" charset="0"/>
                <a:cs typeface="WarnockPro-Regular"/>
              </a:rPr>
              <a:t>not</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solely</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reflect</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anaerobic</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glycolysis</a:t>
            </a:r>
            <a:r>
              <a:rPr lang="pt-PT" sz="1200" dirty="0">
                <a:solidFill>
                  <a:srgbClr val="000000"/>
                </a:solidFill>
                <a:effectLst/>
                <a:latin typeface="WarnockPro-Regular"/>
                <a:ea typeface="Calibri" panose="020F0502020204030204" pitchFamily="34" charset="0"/>
                <a:cs typeface="WarnockPro-Regular"/>
              </a:rPr>
              <a:t>.</a:t>
            </a:r>
            <a:endParaRPr lang="pt-PT"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pt-PT" sz="1200" dirty="0" err="1">
                <a:solidFill>
                  <a:srgbClr val="000000"/>
                </a:solidFill>
                <a:effectLst/>
                <a:latin typeface="WarnockPro-Regular"/>
                <a:ea typeface="Calibri" panose="020F0502020204030204" pitchFamily="34" charset="0"/>
                <a:cs typeface="WarnockPro-Regular"/>
              </a:rPr>
              <a:t>Generally</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hyperlactatemia</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occurs</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when</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lactate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production</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exceeds</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lactate</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consumption</a:t>
            </a:r>
            <a:r>
              <a:rPr lang="pt-PT" sz="1200" dirty="0">
                <a:solidFill>
                  <a:srgbClr val="000000"/>
                </a:solidFill>
                <a:effectLst/>
                <a:latin typeface="WarnockPro-Regular"/>
                <a:ea typeface="Calibri" panose="020F0502020204030204" pitchFamily="34" charset="0"/>
                <a:cs typeface="WarnockPro-Regular"/>
              </a:rPr>
              <a:t> [</a:t>
            </a:r>
            <a:r>
              <a:rPr lang="pt-PT" sz="1200" dirty="0">
                <a:solidFill>
                  <a:srgbClr val="0000FF"/>
                </a:solidFill>
                <a:effectLst/>
                <a:latin typeface="WarnockPro-Regular"/>
                <a:ea typeface="Calibri" panose="020F0502020204030204" pitchFamily="34" charset="0"/>
                <a:cs typeface="WarnockPro-Regular"/>
              </a:rPr>
              <a:t>7</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which</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makes</a:t>
            </a:r>
            <a:r>
              <a:rPr lang="pt-PT" sz="1600" dirty="0">
                <a:latin typeface="Calibri" panose="020F0502020204030204" pitchFamily="34" charset="0"/>
                <a:ea typeface="Calibri" panose="020F0502020204030204" pitchFamily="34" charset="0"/>
                <a:cs typeface="Arial" panose="020B0604020202020204" pitchFamily="34" charset="0"/>
              </a:rPr>
              <a:t> </a:t>
            </a:r>
            <a:r>
              <a:rPr lang="pt-PT" sz="1200" dirty="0" err="1">
                <a:solidFill>
                  <a:srgbClr val="000000"/>
                </a:solidFill>
                <a:effectLst/>
                <a:latin typeface="WarnockPro-Regular"/>
                <a:ea typeface="Calibri" panose="020F0502020204030204" pitchFamily="34" charset="0"/>
                <a:cs typeface="WarnockPro-Regular"/>
              </a:rPr>
              <a:t>clinical</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interpretation</a:t>
            </a:r>
            <a:r>
              <a:rPr lang="pt-PT" sz="1200" dirty="0">
                <a:solidFill>
                  <a:srgbClr val="000000"/>
                </a:solidFill>
                <a:effectLst/>
                <a:latin typeface="WarnockPro-Regular"/>
                <a:ea typeface="Calibri" panose="020F0502020204030204" pitchFamily="34" charset="0"/>
                <a:cs typeface="WarnockPro-Regular"/>
              </a:rPr>
              <a:t> a </a:t>
            </a:r>
            <a:r>
              <a:rPr lang="pt-PT" sz="1200" dirty="0" err="1">
                <a:solidFill>
                  <a:srgbClr val="000000"/>
                </a:solidFill>
                <a:effectLst/>
                <a:latin typeface="WarnockPro-Regular"/>
                <a:ea typeface="Calibri" panose="020F0502020204030204" pitchFamily="34" charset="0"/>
                <a:cs typeface="WarnockPro-Regular"/>
              </a:rPr>
              <a:t>challenging</a:t>
            </a:r>
            <a:r>
              <a:rPr lang="pt-PT" sz="1200" dirty="0">
                <a:solidFill>
                  <a:srgbClr val="000000"/>
                </a:solidFill>
                <a:effectLst/>
                <a:latin typeface="WarnockPro-Regular"/>
                <a:ea typeface="Calibri" panose="020F0502020204030204" pitchFamily="34" charset="0"/>
                <a:cs typeface="WarnockPro-Regular"/>
              </a:rPr>
              <a:t> </a:t>
            </a:r>
            <a:r>
              <a:rPr lang="pt-PT" sz="1200" dirty="0" err="1">
                <a:solidFill>
                  <a:srgbClr val="000000"/>
                </a:solidFill>
                <a:effectLst/>
                <a:latin typeface="WarnockPro-Regular"/>
                <a:ea typeface="Calibri" panose="020F0502020204030204" pitchFamily="34" charset="0"/>
                <a:cs typeface="WarnockPro-Regular"/>
              </a:rPr>
              <a:t>task</a:t>
            </a:r>
            <a:endParaRPr lang="pt-PT" dirty="0"/>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13</a:t>
            </a:fld>
            <a:endParaRPr lang="pt-PT"/>
          </a:p>
        </p:txBody>
      </p:sp>
    </p:spTree>
    <p:extLst>
      <p:ext uri="{BB962C8B-B14F-4D97-AF65-F5344CB8AC3E}">
        <p14:creationId xmlns:p14="http://schemas.microsoft.com/office/powerpoint/2010/main" val="596979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14</a:t>
            </a:fld>
            <a:endParaRPr lang="pt-PT"/>
          </a:p>
        </p:txBody>
      </p:sp>
    </p:spTree>
    <p:extLst>
      <p:ext uri="{BB962C8B-B14F-4D97-AF65-F5344CB8AC3E}">
        <p14:creationId xmlns:p14="http://schemas.microsoft.com/office/powerpoint/2010/main" val="2163314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15</a:t>
            </a:fld>
            <a:endParaRPr lang="pt-PT"/>
          </a:p>
        </p:txBody>
      </p:sp>
    </p:spTree>
    <p:extLst>
      <p:ext uri="{BB962C8B-B14F-4D97-AF65-F5344CB8AC3E}">
        <p14:creationId xmlns:p14="http://schemas.microsoft.com/office/powerpoint/2010/main" val="4212980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a:t>A </a:t>
            </a:r>
            <a:r>
              <a:rPr lang="pt-PT" dirty="0" err="1"/>
              <a:t>hiperlactacidemia</a:t>
            </a:r>
            <a:r>
              <a:rPr lang="pt-PT" dirty="0"/>
              <a:t> do tipo A ocorre quando a entrega de O2 está comprometida. Há hipoxia tecidular que vai impedir a fosforilação oxidativa. Isto leva a um aumento do piruvato que através da LDH vai aumentar a produção de Lactato. Esta forma de </a:t>
            </a:r>
            <a:r>
              <a:rPr lang="pt-PT" dirty="0" err="1"/>
              <a:t>hiperlactacidemia</a:t>
            </a:r>
            <a:r>
              <a:rPr lang="pt-PT" dirty="0"/>
              <a:t> é descrita nas situações de choque circulatório, hipoxemia, intoxicação e anemia.</a:t>
            </a:r>
          </a:p>
          <a:p>
            <a:endParaRPr lang="pt-PT" dirty="0"/>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16</a:t>
            </a:fld>
            <a:endParaRPr lang="pt-PT"/>
          </a:p>
        </p:txBody>
      </p:sp>
    </p:spTree>
    <p:extLst>
      <p:ext uri="{BB962C8B-B14F-4D97-AF65-F5344CB8AC3E}">
        <p14:creationId xmlns:p14="http://schemas.microsoft.com/office/powerpoint/2010/main" val="702253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18</a:t>
            </a:fld>
            <a:endParaRPr lang="pt-PT"/>
          </a:p>
        </p:txBody>
      </p:sp>
    </p:spTree>
    <p:extLst>
      <p:ext uri="{BB962C8B-B14F-4D97-AF65-F5344CB8AC3E}">
        <p14:creationId xmlns:p14="http://schemas.microsoft.com/office/powerpoint/2010/main" val="1597089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19</a:t>
            </a:fld>
            <a:endParaRPr lang="pt-PT"/>
          </a:p>
        </p:txBody>
      </p:sp>
    </p:spTree>
    <p:extLst>
      <p:ext uri="{BB962C8B-B14F-4D97-AF65-F5344CB8AC3E}">
        <p14:creationId xmlns:p14="http://schemas.microsoft.com/office/powerpoint/2010/main" val="3824975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20</a:t>
            </a:fld>
            <a:endParaRPr lang="pt-PT"/>
          </a:p>
        </p:txBody>
      </p:sp>
    </p:spTree>
    <p:extLst>
      <p:ext uri="{BB962C8B-B14F-4D97-AF65-F5344CB8AC3E}">
        <p14:creationId xmlns:p14="http://schemas.microsoft.com/office/powerpoint/2010/main" val="1126357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21</a:t>
            </a:fld>
            <a:endParaRPr lang="pt-PT"/>
          </a:p>
        </p:txBody>
      </p:sp>
    </p:spTree>
    <p:extLst>
      <p:ext uri="{BB962C8B-B14F-4D97-AF65-F5344CB8AC3E}">
        <p14:creationId xmlns:p14="http://schemas.microsoft.com/office/powerpoint/2010/main" val="1041872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22</a:t>
            </a:fld>
            <a:endParaRPr lang="pt-PT"/>
          </a:p>
        </p:txBody>
      </p:sp>
    </p:spTree>
    <p:extLst>
      <p:ext uri="{BB962C8B-B14F-4D97-AF65-F5344CB8AC3E}">
        <p14:creationId xmlns:p14="http://schemas.microsoft.com/office/powerpoint/2010/main" val="2712144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nSpc>
                <a:spcPct val="107000"/>
              </a:lnSpc>
              <a:spcAft>
                <a:spcPts val="800"/>
              </a:spcAft>
              <a:tabLst>
                <a:tab pos="2776855" algn="l"/>
              </a:tabLst>
            </a:pPr>
            <a:r>
              <a:rPr lang="pt-PT" sz="1800" dirty="0">
                <a:effectLst/>
                <a:latin typeface="Calibri" panose="020F0502020204030204" pitchFamily="34" charset="0"/>
                <a:ea typeface="Calibri" panose="020F0502020204030204" pitchFamily="34" charset="0"/>
                <a:cs typeface="Arial" panose="020B0604020202020204" pitchFamily="34" charset="0"/>
              </a:rPr>
              <a:t>O lactato é a forma ionizada do acido lático. Um produto metabolismo da glucose e piruvato. Fonte de ATP. </a:t>
            </a:r>
          </a:p>
          <a:p>
            <a:pPr>
              <a:lnSpc>
                <a:spcPct val="107000"/>
              </a:lnSpc>
              <a:spcAft>
                <a:spcPts val="800"/>
              </a:spcAft>
              <a:tabLst>
                <a:tab pos="2776855" algn="l"/>
              </a:tabLst>
            </a:pPr>
            <a:r>
              <a:rPr lang="pt-PT" sz="1800" dirty="0">
                <a:effectLst/>
                <a:latin typeface="Calibri" panose="020F0502020204030204" pitchFamily="34" charset="0"/>
                <a:ea typeface="Calibri" panose="020F0502020204030204" pitchFamily="34" charset="0"/>
                <a:cs typeface="Arial" panose="020B0604020202020204" pitchFamily="34" charset="0"/>
              </a:rPr>
              <a:t>A </a:t>
            </a:r>
            <a:r>
              <a:rPr lang="pt-PT" sz="1800" dirty="0" err="1">
                <a:effectLst/>
                <a:latin typeface="Calibri" panose="020F0502020204030204" pitchFamily="34" charset="0"/>
                <a:ea typeface="Calibri" panose="020F0502020204030204" pitchFamily="34" charset="0"/>
                <a:cs typeface="Arial" panose="020B0604020202020204" pitchFamily="34" charset="0"/>
              </a:rPr>
              <a:t>lactacidémia</a:t>
            </a:r>
            <a:r>
              <a:rPr lang="pt-PT" sz="1800" dirty="0">
                <a:effectLst/>
                <a:latin typeface="Calibri" panose="020F0502020204030204" pitchFamily="34" charset="0"/>
                <a:ea typeface="Calibri" panose="020F0502020204030204" pitchFamily="34" charset="0"/>
                <a:cs typeface="Arial" panose="020B0604020202020204" pitchFamily="34" charset="0"/>
              </a:rPr>
              <a:t> é definida como a concentração de lactato no sangue e reflete o equilíbrio entre a produção e excreção de lactato. Normalmente &lt;2. Considera-se </a:t>
            </a:r>
            <a:r>
              <a:rPr lang="pt-PT" sz="1800" dirty="0" err="1">
                <a:effectLst/>
                <a:latin typeface="Calibri" panose="020F0502020204030204" pitchFamily="34" charset="0"/>
                <a:ea typeface="Calibri" panose="020F0502020204030204" pitchFamily="34" charset="0"/>
                <a:cs typeface="Arial" panose="020B0604020202020204" pitchFamily="34" charset="0"/>
              </a:rPr>
              <a:t>hiperlactacidemia</a:t>
            </a:r>
            <a:r>
              <a:rPr lang="pt-PT" sz="1800" dirty="0">
                <a:effectLst/>
                <a:latin typeface="Calibri" panose="020F0502020204030204" pitchFamily="34" charset="0"/>
                <a:ea typeface="Calibri" panose="020F0502020204030204" pitchFamily="34" charset="0"/>
                <a:cs typeface="Arial" panose="020B0604020202020204" pitchFamily="34" charset="0"/>
              </a:rPr>
              <a:t> quando &gt;2 e acidose láctica quando este valor é superior a 4. </a:t>
            </a:r>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4</a:t>
            </a:fld>
            <a:endParaRPr lang="pt-PT"/>
          </a:p>
        </p:txBody>
      </p:sp>
    </p:spTree>
    <p:extLst>
      <p:ext uri="{BB962C8B-B14F-4D97-AF65-F5344CB8AC3E}">
        <p14:creationId xmlns:p14="http://schemas.microsoft.com/office/powerpoint/2010/main" val="3746989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sz="1800" b="0" i="0" u="none" strike="noStrike" baseline="0" dirty="0">
                <a:solidFill>
                  <a:srgbClr val="232323"/>
                </a:solidFill>
                <a:latin typeface="Noto Sans" panose="020B0502040504020204" pitchFamily="34" charset="0"/>
              </a:rPr>
              <a:t>Intravenous (IV) </a:t>
            </a:r>
            <a:r>
              <a:rPr lang="en-US" sz="1800" b="0" i="0" u="none" strike="noStrike" baseline="0" dirty="0">
                <a:solidFill>
                  <a:srgbClr val="005B91"/>
                </a:solidFill>
                <a:latin typeface="Noto Sans" panose="020B0502040504020204" pitchFamily="34" charset="0"/>
              </a:rPr>
              <a:t>epinephrine </a:t>
            </a:r>
            <a:r>
              <a:rPr lang="en-US" sz="1800" b="0" i="0" u="none" strike="noStrike" baseline="0" dirty="0">
                <a:solidFill>
                  <a:srgbClr val="232323"/>
                </a:solidFill>
                <a:latin typeface="Noto Sans" panose="020B0502040504020204" pitchFamily="34" charset="0"/>
              </a:rPr>
              <a:t>is associated with a </a:t>
            </a:r>
            <a:r>
              <a:rPr lang="en-US" sz="1800" b="0" i="0" u="none" strike="noStrike" baseline="0" dirty="0" err="1">
                <a:solidFill>
                  <a:srgbClr val="232323"/>
                </a:solidFill>
                <a:latin typeface="Noto Sans" panose="020B0502040504020204" pitchFamily="34" charset="0"/>
              </a:rPr>
              <a:t>lacticacidosis</a:t>
            </a:r>
            <a:r>
              <a:rPr lang="en-US" sz="1800" b="0" i="0" u="none" strike="noStrike" baseline="0" dirty="0">
                <a:solidFill>
                  <a:srgbClr val="232323"/>
                </a:solidFill>
                <a:latin typeface="Noto Sans" panose="020B0502040504020204" pitchFamily="34" charset="0"/>
              </a:rPr>
              <a:t> [</a:t>
            </a:r>
            <a:r>
              <a:rPr lang="en-US" sz="1800" b="0" i="0" u="none" strike="noStrike" baseline="0" dirty="0">
                <a:solidFill>
                  <a:srgbClr val="005B91"/>
                </a:solidFill>
                <a:latin typeface="Noto Sans" panose="020B0502040504020204" pitchFamily="34" charset="0"/>
              </a:rPr>
              <a:t>30</a:t>
            </a:r>
            <a:r>
              <a:rPr lang="en-US" sz="1800" b="0" i="0" u="none" strike="noStrike" baseline="0" dirty="0">
                <a:solidFill>
                  <a:srgbClr val="232323"/>
                </a:solidFill>
                <a:latin typeface="Noto Sans" panose="020B0502040504020204" pitchFamily="34" charset="0"/>
              </a:rPr>
              <a:t>]</a:t>
            </a:r>
            <a:r>
              <a:rPr lang="en-US" sz="1800" b="0" i="1" u="none" strike="noStrike" baseline="0" dirty="0">
                <a:solidFill>
                  <a:srgbClr val="232323"/>
                </a:solidFill>
                <a:latin typeface="Noto Sans" panose="020B0502040504020204" pitchFamily="34" charset="0"/>
              </a:rPr>
              <a:t>. </a:t>
            </a:r>
            <a:r>
              <a:rPr lang="en-US" sz="1800" b="0" i="0" u="none" strike="noStrike" baseline="0" dirty="0">
                <a:solidFill>
                  <a:srgbClr val="232323"/>
                </a:solidFill>
                <a:latin typeface="Noto Sans" panose="020B0502040504020204" pitchFamily="34" charset="0"/>
              </a:rPr>
              <a:t>The mechanism likely includes both increased glycolysis in skeletal muscle </a:t>
            </a:r>
            <a:r>
              <a:rPr lang="en-US" sz="1800" b="0" i="0" u="none" strike="noStrike" baseline="0" dirty="0" err="1">
                <a:solidFill>
                  <a:srgbClr val="232323"/>
                </a:solidFill>
                <a:latin typeface="Noto Sans" panose="020B0502040504020204" pitchFamily="34" charset="0"/>
              </a:rPr>
              <a:t>andhypoperfusion</a:t>
            </a:r>
            <a:r>
              <a:rPr lang="en-US" sz="1800" b="0" i="0" u="none" strike="noStrike" baseline="0" dirty="0">
                <a:solidFill>
                  <a:srgbClr val="232323"/>
                </a:solidFill>
                <a:latin typeface="Noto Sans" panose="020B0502040504020204" pitchFamily="34" charset="0"/>
              </a:rPr>
              <a:t> of the gastrointestinal tract, which increases lactate production and </a:t>
            </a:r>
            <a:r>
              <a:rPr lang="en-US" sz="1800" b="0" i="0" u="none" strike="noStrike" baseline="0" dirty="0" err="1">
                <a:solidFill>
                  <a:srgbClr val="232323"/>
                </a:solidFill>
                <a:latin typeface="Noto Sans" panose="020B0502040504020204" pitchFamily="34" charset="0"/>
              </a:rPr>
              <a:t>reduceshepatic</a:t>
            </a:r>
            <a:r>
              <a:rPr lang="en-US" sz="1800" b="0" i="0" u="none" strike="noStrike" baseline="0" dirty="0">
                <a:solidFill>
                  <a:srgbClr val="232323"/>
                </a:solidFill>
                <a:latin typeface="Noto Sans" panose="020B0502040504020204" pitchFamily="34" charset="0"/>
              </a:rPr>
              <a:t> lactate uptake. </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23</a:t>
            </a:fld>
            <a:endParaRPr lang="pt-PT"/>
          </a:p>
        </p:txBody>
      </p:sp>
    </p:spTree>
    <p:extLst>
      <p:ext uri="{BB962C8B-B14F-4D97-AF65-F5344CB8AC3E}">
        <p14:creationId xmlns:p14="http://schemas.microsoft.com/office/powerpoint/2010/main" val="2502561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sz="1800" b="0" i="0" u="none" strike="noStrike" baseline="0" dirty="0">
                <a:solidFill>
                  <a:srgbClr val="232323"/>
                </a:solidFill>
                <a:latin typeface="Noto Sans" panose="020B0502040504020204" pitchFamily="34" charset="0"/>
              </a:rPr>
              <a:t>Lactic acidosis has been frequently reported in patients with severe bronchospasm who </a:t>
            </a:r>
            <a:r>
              <a:rPr lang="en-US" sz="1800" b="0" i="0" u="none" strike="noStrike" baseline="0" dirty="0" err="1">
                <a:solidFill>
                  <a:srgbClr val="232323"/>
                </a:solidFill>
                <a:latin typeface="Noto Sans" panose="020B0502040504020204" pitchFamily="34" charset="0"/>
              </a:rPr>
              <a:t>aretreated</a:t>
            </a:r>
            <a:r>
              <a:rPr lang="en-US" sz="1800" b="0" i="0" u="none" strike="noStrike" baseline="0" dirty="0">
                <a:solidFill>
                  <a:srgbClr val="232323"/>
                </a:solidFill>
                <a:latin typeface="Noto Sans" panose="020B0502040504020204" pitchFamily="34" charset="0"/>
              </a:rPr>
              <a:t> with high-dose, inhaled beta agonists (such as </a:t>
            </a:r>
            <a:r>
              <a:rPr lang="en-US" sz="1800" b="0" i="0" u="none" strike="noStrike" baseline="0" dirty="0">
                <a:solidFill>
                  <a:srgbClr val="005B91"/>
                </a:solidFill>
                <a:latin typeface="Noto Sans" panose="020B0502040504020204" pitchFamily="34" charset="0"/>
              </a:rPr>
              <a:t>albuterol </a:t>
            </a:r>
            <a:r>
              <a:rPr lang="en-US" sz="1800" b="0" i="0" u="none" strike="noStrike" baseline="0" dirty="0">
                <a:solidFill>
                  <a:srgbClr val="232323"/>
                </a:solidFill>
                <a:latin typeface="Noto Sans" panose="020B0502040504020204" pitchFamily="34" charset="0"/>
              </a:rPr>
              <a:t>and </a:t>
            </a:r>
            <a:r>
              <a:rPr lang="en-US" sz="1800" b="0" i="0" u="none" strike="noStrike" baseline="0" dirty="0">
                <a:solidFill>
                  <a:srgbClr val="005B91"/>
                </a:solidFill>
                <a:latin typeface="Noto Sans" panose="020B0502040504020204" pitchFamily="34" charset="0"/>
              </a:rPr>
              <a:t>salmeterol</a:t>
            </a:r>
            <a:r>
              <a:rPr lang="en-US" sz="1800" b="0" i="0" u="none" strike="noStrike" baseline="0" dirty="0">
                <a:solidFill>
                  <a:srgbClr val="232323"/>
                </a:solidFill>
                <a:latin typeface="Noto Sans" panose="020B0502040504020204" pitchFamily="34" charset="0"/>
              </a:rPr>
              <a:t>) [</a:t>
            </a:r>
            <a:r>
              <a:rPr lang="en-US" sz="1800" b="0" i="0" u="none" strike="noStrike" baseline="0" dirty="0">
                <a:solidFill>
                  <a:srgbClr val="005B91"/>
                </a:solidFill>
                <a:latin typeface="Noto Sans" panose="020B0502040504020204" pitchFamily="34" charset="0"/>
              </a:rPr>
              <a:t>32,33</a:t>
            </a:r>
            <a:r>
              <a:rPr lang="en-US" sz="1800" b="0" i="0" u="none" strike="noStrike" baseline="0" dirty="0">
                <a:solidFill>
                  <a:srgbClr val="232323"/>
                </a:solidFill>
                <a:latin typeface="Noto Sans" panose="020B0502040504020204" pitchFamily="34" charset="0"/>
              </a:rPr>
              <a:t>].Although the mechanism is not proven, the lactic acidosis in such patients may be due </a:t>
            </a:r>
            <a:r>
              <a:rPr lang="en-US" sz="1800" b="0" i="0" u="none" strike="noStrike" baseline="0" dirty="0" err="1">
                <a:solidFill>
                  <a:srgbClr val="232323"/>
                </a:solidFill>
                <a:latin typeface="Noto Sans" panose="020B0502040504020204" pitchFamily="34" charset="0"/>
              </a:rPr>
              <a:t>toadrenergic</a:t>
            </a:r>
            <a:r>
              <a:rPr lang="en-US" sz="1800" b="0" i="0" u="none" strike="noStrike" baseline="0" dirty="0">
                <a:solidFill>
                  <a:srgbClr val="232323"/>
                </a:solidFill>
                <a:latin typeface="Noto Sans" panose="020B0502040504020204" pitchFamily="34" charset="0"/>
              </a:rPr>
              <a:t>-induced glycolysis and lipolysis, which increase pyruvate and free fatty </a:t>
            </a:r>
            <a:r>
              <a:rPr lang="en-US" sz="1800" b="0" i="0" u="none" strike="noStrike" baseline="0" dirty="0" err="1">
                <a:solidFill>
                  <a:srgbClr val="232323"/>
                </a:solidFill>
                <a:latin typeface="Noto Sans" panose="020B0502040504020204" pitchFamily="34" charset="0"/>
              </a:rPr>
              <a:t>acidconcentrations</a:t>
            </a:r>
            <a:r>
              <a:rPr lang="en-US" sz="1800" b="0" i="0" u="none" strike="noStrike" baseline="0" dirty="0">
                <a:solidFill>
                  <a:srgbClr val="232323"/>
                </a:solidFill>
                <a:latin typeface="Noto Sans" panose="020B0502040504020204" pitchFamily="34" charset="0"/>
              </a:rPr>
              <a:t>, respectively [</a:t>
            </a:r>
            <a:r>
              <a:rPr lang="en-US" sz="1800" b="0" i="0" u="none" strike="noStrike" baseline="0" dirty="0">
                <a:solidFill>
                  <a:srgbClr val="005B91"/>
                </a:solidFill>
                <a:latin typeface="Noto Sans" panose="020B0502040504020204" pitchFamily="34" charset="0"/>
              </a:rPr>
              <a:t>33</a:t>
            </a:r>
            <a:r>
              <a:rPr lang="en-US" sz="1800" b="0" i="0" u="none" strike="noStrike" baseline="0" dirty="0">
                <a:solidFill>
                  <a:srgbClr val="232323"/>
                </a:solidFill>
                <a:latin typeface="Noto Sans" panose="020B0502040504020204" pitchFamily="34" charset="0"/>
              </a:rPr>
              <a:t>]. Free fatty acids can inhibit pyruvate dehydrogenase </a:t>
            </a:r>
            <a:r>
              <a:rPr lang="en-US" sz="1800" b="0" i="0" u="none" strike="noStrike" baseline="0" dirty="0" err="1">
                <a:solidFill>
                  <a:srgbClr val="232323"/>
                </a:solidFill>
                <a:latin typeface="Noto Sans" panose="020B0502040504020204" pitchFamily="34" charset="0"/>
              </a:rPr>
              <a:t>andthereby</a:t>
            </a:r>
            <a:r>
              <a:rPr lang="en-US" sz="1800" b="0" i="0" u="none" strike="noStrike" baseline="0" dirty="0">
                <a:solidFill>
                  <a:srgbClr val="232323"/>
                </a:solidFill>
                <a:latin typeface="Noto Sans" panose="020B0502040504020204" pitchFamily="34" charset="0"/>
              </a:rPr>
              <a:t> impair mitochondrial pyruvate uptake. Pyruvate accumulates and is converted </a:t>
            </a:r>
            <a:r>
              <a:rPr lang="en-US" sz="1800" b="0" i="0" u="none" strike="noStrike" baseline="0" dirty="0" err="1">
                <a:solidFill>
                  <a:srgbClr val="232323"/>
                </a:solidFill>
                <a:latin typeface="Noto Sans" panose="020B0502040504020204" pitchFamily="34" charset="0"/>
              </a:rPr>
              <a:t>tolactate</a:t>
            </a:r>
            <a:r>
              <a:rPr lang="en-US" sz="1800" b="0" i="0" u="none" strike="noStrike" baseline="0" dirty="0">
                <a:solidFill>
                  <a:srgbClr val="232323"/>
                </a:solidFill>
                <a:latin typeface="Noto Sans" panose="020B0502040504020204" pitchFamily="34" charset="0"/>
              </a:rPr>
              <a:t>. Increased lactate production due to marked respiratory effort may also contribute.</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24</a:t>
            </a:fld>
            <a:endParaRPr lang="pt-PT"/>
          </a:p>
        </p:txBody>
      </p:sp>
    </p:spTree>
    <p:extLst>
      <p:ext uri="{BB962C8B-B14F-4D97-AF65-F5344CB8AC3E}">
        <p14:creationId xmlns:p14="http://schemas.microsoft.com/office/powerpoint/2010/main" val="2963256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25</a:t>
            </a:fld>
            <a:endParaRPr lang="pt-PT"/>
          </a:p>
        </p:txBody>
      </p:sp>
    </p:spTree>
    <p:extLst>
      <p:ext uri="{BB962C8B-B14F-4D97-AF65-F5344CB8AC3E}">
        <p14:creationId xmlns:p14="http://schemas.microsoft.com/office/powerpoint/2010/main" val="21989511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a:t>Choque séptico: </a:t>
            </a:r>
            <a:r>
              <a:rPr lang="en-US" dirty="0"/>
              <a:t>sepsis com </a:t>
            </a:r>
            <a:r>
              <a:rPr lang="en-US" dirty="0" err="1"/>
              <a:t>distúrbios</a:t>
            </a:r>
            <a:r>
              <a:rPr lang="en-US" dirty="0"/>
              <a:t> </a:t>
            </a:r>
            <a:r>
              <a:rPr lang="en-US" dirty="0" err="1"/>
              <a:t>circulatórios</a:t>
            </a:r>
            <a:r>
              <a:rPr lang="en-US" dirty="0"/>
              <a:t>, </a:t>
            </a:r>
            <a:r>
              <a:rPr lang="en-US" dirty="0" err="1"/>
              <a:t>celulares</a:t>
            </a:r>
            <a:r>
              <a:rPr lang="en-US" dirty="0"/>
              <a:t> e </a:t>
            </a:r>
            <a:r>
              <a:rPr lang="en-US" dirty="0" err="1"/>
              <a:t>metabólicos</a:t>
            </a:r>
            <a:r>
              <a:rPr lang="en-US" dirty="0"/>
              <a:t> </a:t>
            </a:r>
            <a:r>
              <a:rPr lang="en-US" dirty="0" err="1"/>
              <a:t>profundos</a:t>
            </a:r>
            <a:r>
              <a:rPr lang="en-US" dirty="0"/>
              <a:t> que </a:t>
            </a:r>
            <a:r>
              <a:rPr lang="en-US" dirty="0" err="1"/>
              <a:t>estão</a:t>
            </a:r>
            <a:r>
              <a:rPr lang="en-US" dirty="0"/>
              <a:t> </a:t>
            </a:r>
            <a:r>
              <a:rPr lang="en-US" dirty="0" err="1"/>
              <a:t>associados</a:t>
            </a:r>
            <a:r>
              <a:rPr lang="en-US" dirty="0"/>
              <a:t> a um &gt; </a:t>
            </a:r>
            <a:r>
              <a:rPr lang="en-US" dirty="0" err="1"/>
              <a:t>risco</a:t>
            </a:r>
            <a:r>
              <a:rPr lang="en-US" dirty="0"/>
              <a:t> de </a:t>
            </a:r>
            <a:r>
              <a:rPr lang="en-US" dirty="0" err="1"/>
              <a:t>mortalidade</a:t>
            </a:r>
            <a:r>
              <a:rPr lang="en-US" dirty="0"/>
              <a:t>. </a:t>
            </a:r>
            <a:r>
              <a:rPr lang="en-US" dirty="0" err="1"/>
              <a:t>Clinicamente</a:t>
            </a:r>
            <a:r>
              <a:rPr lang="en-US" dirty="0"/>
              <a:t>: </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27</a:t>
            </a:fld>
            <a:endParaRPr lang="pt-PT"/>
          </a:p>
        </p:txBody>
      </p:sp>
    </p:spTree>
    <p:extLst>
      <p:ext uri="{BB962C8B-B14F-4D97-AF65-F5344CB8AC3E}">
        <p14:creationId xmlns:p14="http://schemas.microsoft.com/office/powerpoint/2010/main" val="1195249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lvl="1" algn="just"/>
            <a:r>
              <a:rPr lang="pt-PT" sz="1200" dirty="0">
                <a:sym typeface="Symbol" panose="05050102010706020507" pitchFamily="18" charset="2"/>
              </a:rPr>
              <a:t>Estimulação beta </a:t>
            </a:r>
            <a:r>
              <a:rPr lang="pt-PT" sz="1200" dirty="0" err="1">
                <a:sym typeface="Symbol" panose="05050102010706020507" pitchFamily="18" charset="2"/>
              </a:rPr>
              <a:t>adrenergica</a:t>
            </a:r>
            <a:endParaRPr lang="pt-PT" sz="1200" dirty="0">
              <a:sym typeface="Symbol" panose="05050102010706020507" pitchFamily="18" charset="2"/>
            </a:endParaRPr>
          </a:p>
          <a:p>
            <a:pPr lvl="1" algn="just"/>
            <a:r>
              <a:rPr lang="pt-PT" sz="1200" dirty="0">
                <a:sym typeface="Symbol" panose="05050102010706020507" pitchFamily="18" charset="2"/>
              </a:rPr>
              <a:t> </a:t>
            </a:r>
            <a:r>
              <a:rPr lang="pt-PT" sz="1200" dirty="0"/>
              <a:t>lactato pela glicólise aeróbica no musculo esquelético por estimulação </a:t>
            </a:r>
            <a:r>
              <a:rPr lang="pt-PT" dirty="0"/>
              <a:t>Na+/K+ </a:t>
            </a:r>
            <a:r>
              <a:rPr lang="pt-PT" dirty="0" err="1"/>
              <a:t>ATPase</a:t>
            </a:r>
            <a:endParaRPr lang="pt-PT" sz="1200" dirty="0"/>
          </a:p>
          <a:p>
            <a:pPr lvl="1" algn="just"/>
            <a:endParaRPr lang="pt-PT" sz="1200" dirty="0"/>
          </a:p>
          <a:p>
            <a:pPr lvl="1" algn="just"/>
            <a:r>
              <a:rPr lang="pt-PT" sz="1200" dirty="0"/>
              <a:t>Diminuição da clearance</a:t>
            </a:r>
          </a:p>
          <a:p>
            <a:pPr lvl="1" algn="just"/>
            <a:r>
              <a:rPr lang="pt-PT" sz="1200" dirty="0" err="1"/>
              <a:t>Hipoperfusão</a:t>
            </a:r>
            <a:r>
              <a:rPr lang="pt-PT" sz="1200" dirty="0"/>
              <a:t> e hipoxia regional ou disfunção de órgão.</a:t>
            </a:r>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28</a:t>
            </a:fld>
            <a:endParaRPr lang="pt-PT"/>
          </a:p>
        </p:txBody>
      </p:sp>
    </p:spTree>
    <p:extLst>
      <p:ext uri="{BB962C8B-B14F-4D97-AF65-F5344CB8AC3E}">
        <p14:creationId xmlns:p14="http://schemas.microsoft.com/office/powerpoint/2010/main" val="23437575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l"/>
            <a:r>
              <a:rPr lang="en-US" sz="1800" b="0" i="0" u="none" strike="noStrike" baseline="0" dirty="0">
                <a:solidFill>
                  <a:srgbClr val="000000"/>
                </a:solidFill>
                <a:latin typeface="PbsvgvYdrrywTimesLTStd-Roman"/>
              </a:rPr>
              <a:t>O </a:t>
            </a:r>
            <a:r>
              <a:rPr lang="en-US" sz="1800" b="0" i="0" u="none" strike="noStrike" baseline="0" dirty="0" err="1">
                <a:solidFill>
                  <a:srgbClr val="000000"/>
                </a:solidFill>
                <a:latin typeface="PbsvgvYdrrywTimesLTStd-Roman"/>
              </a:rPr>
              <a:t>figado</a:t>
            </a:r>
            <a:r>
              <a:rPr lang="en-US" sz="1800" b="0" i="0" u="none" strike="noStrike" baseline="0" dirty="0">
                <a:solidFill>
                  <a:srgbClr val="000000"/>
                </a:solidFill>
                <a:latin typeface="PbsvgvYdrrywTimesLTStd-Roman"/>
              </a:rPr>
              <a:t> é </a:t>
            </a:r>
            <a:r>
              <a:rPr lang="en-US" sz="1800" b="0" i="0" u="none" strike="noStrike" baseline="0" dirty="0" err="1">
                <a:solidFill>
                  <a:srgbClr val="000000"/>
                </a:solidFill>
                <a:latin typeface="PbsvgvYdrrywTimesLTStd-Roman"/>
              </a:rPr>
              <a:t>responsavel</a:t>
            </a:r>
            <a:r>
              <a:rPr lang="en-US" sz="1800" b="0" i="0" u="none" strike="noStrike" baseline="0" dirty="0">
                <a:solidFill>
                  <a:srgbClr val="000000"/>
                </a:solidFill>
                <a:latin typeface="PbsvgvYdrrywTimesLTStd-Roman"/>
              </a:rPr>
              <a:t> </a:t>
            </a:r>
            <a:r>
              <a:rPr lang="en-US" sz="1800" b="0" i="0" u="none" strike="noStrike" baseline="0" dirty="0" err="1">
                <a:solidFill>
                  <a:srgbClr val="000000"/>
                </a:solidFill>
                <a:latin typeface="PbsvgvYdrrywTimesLTStd-Roman"/>
              </a:rPr>
              <a:t>por</a:t>
            </a:r>
            <a:r>
              <a:rPr lang="en-US" sz="1800" b="0" i="0" u="none" strike="noStrike" baseline="0" dirty="0">
                <a:solidFill>
                  <a:srgbClr val="000000"/>
                </a:solidFill>
                <a:latin typeface="PbsvgvYdrrywTimesLTStd-Roman"/>
              </a:rPr>
              <a:t> 60% da clearance do lactate </a:t>
            </a:r>
            <a:r>
              <a:rPr lang="en-US" sz="1800" b="0" i="0" u="none" strike="noStrike" baseline="0" dirty="0" err="1">
                <a:solidFill>
                  <a:srgbClr val="000000"/>
                </a:solidFill>
                <a:latin typeface="PbsvgvYdrrywTimesLTStd-Roman"/>
              </a:rPr>
              <a:t>normalmente</a:t>
            </a:r>
            <a:r>
              <a:rPr lang="en-US" sz="1800" b="0" i="0" u="none" strike="noStrike" baseline="0" dirty="0">
                <a:solidFill>
                  <a:srgbClr val="000000"/>
                </a:solidFill>
                <a:latin typeface="PbsvgvYdrrywTimesLTStd-Roman"/>
              </a:rPr>
              <a:t> so se </a:t>
            </a:r>
            <a:r>
              <a:rPr lang="en-US" sz="1800" b="0" i="0" u="none" strike="noStrike" baseline="0" dirty="0" err="1">
                <a:solidFill>
                  <a:srgbClr val="000000"/>
                </a:solidFill>
                <a:latin typeface="PbsvgvYdrrywTimesLTStd-Roman"/>
              </a:rPr>
              <a:t>torna</a:t>
            </a:r>
            <a:r>
              <a:rPr lang="en-US" sz="1800" b="0" i="0" u="none" strike="noStrike" baseline="0" dirty="0">
                <a:solidFill>
                  <a:srgbClr val="000000"/>
                </a:solidFill>
                <a:latin typeface="PbsvgvYdrrywTimesLTStd-Roman"/>
              </a:rPr>
              <a:t> </a:t>
            </a:r>
            <a:r>
              <a:rPr lang="en-US" sz="1800" b="0" i="0" u="none" strike="noStrike" baseline="0" dirty="0" err="1">
                <a:solidFill>
                  <a:srgbClr val="000000"/>
                </a:solidFill>
                <a:latin typeface="PbsvgvYdrrywTimesLTStd-Roman"/>
              </a:rPr>
              <a:t>produtor</a:t>
            </a:r>
            <a:r>
              <a:rPr lang="en-US" sz="1800" b="0" i="0" u="none" strike="noStrike" baseline="0" dirty="0">
                <a:solidFill>
                  <a:srgbClr val="000000"/>
                </a:solidFill>
                <a:latin typeface="PbsvgvYdrrywTimesLTStd-Roman"/>
              </a:rPr>
              <a:t> de lactate </a:t>
            </a:r>
            <a:r>
              <a:rPr lang="en-US" sz="1800" b="0" i="0" u="none" strike="noStrike" baseline="0" dirty="0" err="1">
                <a:solidFill>
                  <a:srgbClr val="000000"/>
                </a:solidFill>
                <a:latin typeface="PbsvgvYdrrywTimesLTStd-Roman"/>
              </a:rPr>
              <a:t>na</a:t>
            </a:r>
            <a:r>
              <a:rPr lang="en-US" sz="1800" b="0" i="0" u="none" strike="noStrike" baseline="0" dirty="0">
                <a:solidFill>
                  <a:srgbClr val="000000"/>
                </a:solidFill>
                <a:latin typeface="PbsvgvYdrrywTimesLTStd-Roman"/>
              </a:rPr>
              <a:t> sepsis </a:t>
            </a:r>
            <a:r>
              <a:rPr lang="en-US" sz="1800" b="0" i="0" u="none" strike="noStrike" baseline="0" dirty="0" err="1">
                <a:solidFill>
                  <a:srgbClr val="000000"/>
                </a:solidFill>
                <a:latin typeface="PbsvgvYdrrywTimesLTStd-Roman"/>
              </a:rPr>
              <a:t>quando</a:t>
            </a:r>
            <a:r>
              <a:rPr lang="en-US" sz="1800" b="0" i="0" u="none" strike="noStrike" baseline="0" dirty="0">
                <a:solidFill>
                  <a:srgbClr val="000000"/>
                </a:solidFill>
                <a:latin typeface="PbsvgvYdrrywTimesLTStd-Roman"/>
              </a:rPr>
              <a:t> ha </a:t>
            </a:r>
            <a:r>
              <a:rPr lang="en-US" sz="1800" b="0" i="0" u="none" strike="noStrike" baseline="0" dirty="0" err="1">
                <a:solidFill>
                  <a:srgbClr val="000000"/>
                </a:solidFill>
                <a:latin typeface="PbsvgvYdrrywTimesLTStd-Roman"/>
              </a:rPr>
              <a:t>hipoperfusão</a:t>
            </a:r>
            <a:r>
              <a:rPr lang="en-US" sz="1800" b="0" i="0" u="none" strike="noStrike" baseline="0" dirty="0">
                <a:solidFill>
                  <a:srgbClr val="000000"/>
                </a:solidFill>
                <a:latin typeface="PbsvgvYdrrywTimesLTStd-Roman"/>
              </a:rPr>
              <a:t>. </a:t>
            </a:r>
          </a:p>
          <a:p>
            <a:pPr algn="l"/>
            <a:r>
              <a:rPr lang="en-US" sz="1800" b="0" i="0" u="none" strike="noStrike" baseline="0" dirty="0">
                <a:solidFill>
                  <a:srgbClr val="000000"/>
                </a:solidFill>
                <a:latin typeface="PbsvgvYdrrywTimesLTStd-Roman"/>
              </a:rPr>
              <a:t>Alterations in liver flow, more than in liver function, may be responsible for the overall increase in lactate. </a:t>
            </a:r>
          </a:p>
          <a:p>
            <a:pPr algn="l"/>
            <a:endParaRPr lang="en-US" sz="1800" b="0" i="0" u="none" strike="noStrike" baseline="0" dirty="0">
              <a:solidFill>
                <a:srgbClr val="000000"/>
              </a:solidFill>
              <a:latin typeface="PbsvgvYdrrywTimesLTStd-Roman"/>
            </a:endParaRPr>
          </a:p>
          <a:p>
            <a:pPr algn="l"/>
            <a:r>
              <a:rPr lang="en-US" sz="1800" b="0" i="0" u="none" strike="noStrike" baseline="0" dirty="0">
                <a:solidFill>
                  <a:srgbClr val="000000"/>
                </a:solidFill>
                <a:latin typeface="PbsvgvYdrrywTimesLTStd-Roman"/>
              </a:rPr>
              <a:t>The lungs release a substantial amount of lactate during septic shock. Although it has been demonstrated that lactate is released during acute lung injury</a:t>
            </a:r>
          </a:p>
          <a:p>
            <a:pPr algn="l"/>
            <a:r>
              <a:rPr lang="en-US" sz="1800" b="0" i="0" u="none" strike="noStrike" baseline="0" dirty="0">
                <a:solidFill>
                  <a:srgbClr val="000000"/>
                </a:solidFill>
                <a:latin typeface="PbsvgvYdrrywTimesLTStd-Roman"/>
              </a:rPr>
              <a:t>and acute respiratory distress syndrome (ARDS). </a:t>
            </a:r>
          </a:p>
          <a:p>
            <a:pPr algn="l"/>
            <a:r>
              <a:rPr lang="en-US" sz="1800" b="0" i="0" u="none" strike="noStrike" baseline="0" dirty="0">
                <a:solidFill>
                  <a:srgbClr val="000000"/>
                </a:solidFill>
                <a:latin typeface="PbsvgvYdrrywTimesLTStd-Roman"/>
              </a:rPr>
              <a:t>Lactate increase in sepsis may also be a protective mechanism more than a maladaptive response, due to the use of lactate as a substrate for energy production</a:t>
            </a:r>
          </a:p>
          <a:p>
            <a:pPr algn="l"/>
            <a:r>
              <a:rPr lang="en-US" sz="1800" b="0" i="0" u="none" strike="noStrike" baseline="0" dirty="0">
                <a:solidFill>
                  <a:srgbClr val="000000"/>
                </a:solidFill>
                <a:latin typeface="PbsvgvYdrrywTimesLTStd-Roman"/>
              </a:rPr>
              <a:t>in organs like the brain and heart. During shock, as in exercise, myocardial lactate levels increase. </a:t>
            </a:r>
          </a:p>
          <a:p>
            <a:pPr algn="l"/>
            <a:r>
              <a:rPr lang="en-US" sz="1800" b="0" i="0" u="none" strike="noStrike" baseline="0" dirty="0">
                <a:solidFill>
                  <a:srgbClr val="000000"/>
                </a:solidFill>
                <a:latin typeface="PbsvgvYdrrywTimesLTStd-Roman"/>
              </a:rPr>
              <a:t>Brain cells switch to lactate metabolism in case of </a:t>
            </a:r>
            <a:r>
              <a:rPr lang="pt-PT" sz="1800" b="0" i="0" u="none" strike="noStrike" baseline="0" dirty="0" err="1">
                <a:solidFill>
                  <a:srgbClr val="000000"/>
                </a:solidFill>
                <a:latin typeface="PbsvgvYdrrywTimesLTStd-Roman"/>
              </a:rPr>
              <a:t>increased</a:t>
            </a:r>
            <a:r>
              <a:rPr lang="pt-PT" sz="1800" b="0" i="0" u="none" strike="noStrike" baseline="0" dirty="0">
                <a:solidFill>
                  <a:srgbClr val="000000"/>
                </a:solidFill>
                <a:latin typeface="PbsvgvYdrrywTimesLTStd-Roman"/>
              </a:rPr>
              <a:t> </a:t>
            </a:r>
            <a:r>
              <a:rPr lang="pt-PT" sz="1800" b="0" i="0" u="none" strike="noStrike" baseline="0" dirty="0" err="1">
                <a:solidFill>
                  <a:srgbClr val="000000"/>
                </a:solidFill>
                <a:latin typeface="PbsvgvYdrrywTimesLTStd-Roman"/>
              </a:rPr>
              <a:t>metabolic</a:t>
            </a:r>
            <a:r>
              <a:rPr lang="pt-PT" sz="1800" b="0" i="0" u="none" strike="noStrike" baseline="0" dirty="0">
                <a:solidFill>
                  <a:srgbClr val="000000"/>
                </a:solidFill>
                <a:latin typeface="PbsvgvYdrrywTimesLTStd-Roman"/>
              </a:rPr>
              <a:t> </a:t>
            </a:r>
            <a:r>
              <a:rPr lang="pt-PT" sz="1800" b="0" i="0" u="none" strike="noStrike" baseline="0" dirty="0" err="1">
                <a:solidFill>
                  <a:srgbClr val="000000"/>
                </a:solidFill>
                <a:latin typeface="PbsvgvYdrrywTimesLTStd-Roman"/>
              </a:rPr>
              <a:t>demand</a:t>
            </a:r>
            <a:r>
              <a:rPr lang="pt-PT" sz="1800" b="0" i="0" u="none" strike="noStrike" baseline="0" dirty="0">
                <a:solidFill>
                  <a:srgbClr val="000000"/>
                </a:solidFill>
                <a:latin typeface="PbsvgvYdrrywTimesLTStd-Roman"/>
              </a:rPr>
              <a:t>.</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29</a:t>
            </a:fld>
            <a:endParaRPr lang="pt-PT"/>
          </a:p>
        </p:txBody>
      </p:sp>
    </p:spTree>
    <p:extLst>
      <p:ext uri="{BB962C8B-B14F-4D97-AF65-F5344CB8AC3E}">
        <p14:creationId xmlns:p14="http://schemas.microsoft.com/office/powerpoint/2010/main" val="7872738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b="0" i="0" dirty="0">
                <a:solidFill>
                  <a:srgbClr val="232323"/>
                </a:solidFill>
                <a:effectLst/>
                <a:latin typeface="Noto Sans" panose="020B0502040504020204" pitchFamily="34" charset="0"/>
              </a:rPr>
              <a:t>Overgrowth of gram-positive anaerobes and excessive delivery of glucose and starch to the colon generate excessive production of D-lactic acid.</a:t>
            </a:r>
          </a:p>
          <a:p>
            <a:endParaRPr lang="en-US" b="0" i="0" dirty="0">
              <a:solidFill>
                <a:srgbClr val="232323"/>
              </a:solidFill>
              <a:effectLst/>
              <a:latin typeface="Noto Sans" panose="020B0502040504020204" pitchFamily="34" charset="0"/>
            </a:endParaRPr>
          </a:p>
          <a:p>
            <a:r>
              <a:rPr lang="en-US" b="0" i="0" dirty="0">
                <a:solidFill>
                  <a:srgbClr val="232323"/>
                </a:solidFill>
                <a:effectLst/>
                <a:latin typeface="Noto Sans" panose="020B0502040504020204" pitchFamily="34" charset="0"/>
              </a:rPr>
              <a:t>D-lactic acid may also accumulate and contribute to the anion gap acidosis of diabetic ketoacidosis. One group has reported that concentrations of D-lactic acid often exceed 2 </a:t>
            </a:r>
            <a:r>
              <a:rPr lang="en-US" b="0" i="0" dirty="0" err="1">
                <a:solidFill>
                  <a:srgbClr val="232323"/>
                </a:solidFill>
                <a:effectLst/>
                <a:latin typeface="Noto Sans" panose="020B0502040504020204" pitchFamily="34" charset="0"/>
              </a:rPr>
              <a:t>mEq</a:t>
            </a:r>
            <a:r>
              <a:rPr lang="en-US" b="0" i="0" dirty="0">
                <a:solidFill>
                  <a:srgbClr val="232323"/>
                </a:solidFill>
                <a:effectLst/>
                <a:latin typeface="Noto Sans" panose="020B0502040504020204" pitchFamily="34" charset="0"/>
              </a:rPr>
              <a:t>/L in these patients and may reach the 8 to 10 </a:t>
            </a:r>
            <a:r>
              <a:rPr lang="en-US" b="0" i="0" dirty="0" err="1">
                <a:solidFill>
                  <a:srgbClr val="232323"/>
                </a:solidFill>
                <a:effectLst/>
                <a:latin typeface="Noto Sans" panose="020B0502040504020204" pitchFamily="34" charset="0"/>
              </a:rPr>
              <a:t>mEq</a:t>
            </a:r>
            <a:r>
              <a:rPr lang="en-US" b="0" i="0" dirty="0">
                <a:solidFill>
                  <a:srgbClr val="232323"/>
                </a:solidFill>
                <a:effectLst/>
                <a:latin typeface="Noto Sans" panose="020B0502040504020204" pitchFamily="34" charset="0"/>
              </a:rPr>
              <a:t>/L range [</a:t>
            </a:r>
            <a:r>
              <a:rPr lang="en-US" b="0" i="0" u="sng" dirty="0">
                <a:solidFill>
                  <a:srgbClr val="005B92"/>
                </a:solidFill>
                <a:effectLst/>
                <a:latin typeface="Noto Sans" panose="020B0502040504020204" pitchFamily="34" charset="0"/>
                <a:hlinkClick r:id="rId3"/>
              </a:rPr>
              <a:t>9</a:t>
            </a:r>
            <a:r>
              <a:rPr lang="en-US" b="0" i="0" dirty="0">
                <a:solidFill>
                  <a:srgbClr val="232323"/>
                </a:solidFill>
                <a:effectLst/>
                <a:latin typeface="Noto Sans" panose="020B0502040504020204" pitchFamily="34" charset="0"/>
              </a:rPr>
              <a:t>]. The D-lactic acid is presumably derived from methylglyoxal, a </a:t>
            </a:r>
            <a:r>
              <a:rPr lang="en-US" b="1" i="0" dirty="0">
                <a:solidFill>
                  <a:srgbClr val="232323"/>
                </a:solidFill>
                <a:effectLst/>
                <a:latin typeface="Noto Sans" panose="020B0502040504020204" pitchFamily="34" charset="0"/>
              </a:rPr>
              <a:t>metabolite of both acetone</a:t>
            </a:r>
            <a:r>
              <a:rPr lang="en-US" b="0" i="0" dirty="0">
                <a:solidFill>
                  <a:srgbClr val="232323"/>
                </a:solidFill>
                <a:effectLst/>
                <a:latin typeface="Noto Sans" panose="020B0502040504020204" pitchFamily="34" charset="0"/>
              </a:rPr>
              <a:t> and </a:t>
            </a:r>
            <a:r>
              <a:rPr lang="en-US" b="1" i="0" dirty="0">
                <a:solidFill>
                  <a:srgbClr val="232323"/>
                </a:solidFill>
                <a:effectLst/>
                <a:latin typeface="Noto Sans" panose="020B0502040504020204" pitchFamily="34" charset="0"/>
              </a:rPr>
              <a:t>dihydroxyacetone phosphate</a:t>
            </a:r>
            <a:r>
              <a:rPr lang="en-US" b="0" i="0" dirty="0">
                <a:solidFill>
                  <a:srgbClr val="232323"/>
                </a:solidFill>
                <a:effectLst/>
                <a:latin typeface="Noto Sans" panose="020B0502040504020204" pitchFamily="34" charset="0"/>
              </a:rPr>
              <a:t>, which may accumulate in patients with diabetic ketoacidosis.</a:t>
            </a:r>
          </a:p>
          <a:p>
            <a:endParaRPr lang="en-US" b="0" i="0" dirty="0">
              <a:solidFill>
                <a:srgbClr val="232323"/>
              </a:solidFill>
              <a:effectLst/>
              <a:latin typeface="Noto Sans" panose="020B0502040504020204" pitchFamily="34" charset="0"/>
            </a:endParaRPr>
          </a:p>
          <a:p>
            <a:r>
              <a:rPr lang="en-US" b="1" i="0" dirty="0">
                <a:solidFill>
                  <a:srgbClr val="232323"/>
                </a:solidFill>
                <a:effectLst/>
                <a:latin typeface="Noto Sans" panose="020B0502040504020204" pitchFamily="34" charset="0"/>
              </a:rPr>
              <a:t>Diagnosis</a:t>
            </a:r>
            <a:r>
              <a:rPr lang="en-US" b="0" i="0" dirty="0">
                <a:solidFill>
                  <a:srgbClr val="232323"/>
                </a:solidFill>
                <a:effectLst/>
                <a:latin typeface="Noto Sans" panose="020B0502040504020204" pitchFamily="34" charset="0"/>
              </a:rPr>
              <a:t> – D-lactic acidosis should be considered in patients with an otherwise unexplained metabolic acidosis (either high anion gap or hyperchloremic) and characteristic history/signs/symptoms. Confirmation of the diagnosis requires a special assay because the standard assay for lactate uses L-lactate dehydrogenase, which will </a:t>
            </a:r>
            <a:r>
              <a:rPr lang="en-US" b="1" i="0" dirty="0">
                <a:solidFill>
                  <a:srgbClr val="232323"/>
                </a:solidFill>
                <a:effectLst/>
                <a:latin typeface="Noto Sans" panose="020B0502040504020204" pitchFamily="34" charset="0"/>
              </a:rPr>
              <a:t>not</a:t>
            </a:r>
            <a:r>
              <a:rPr lang="en-US" b="0" i="0" dirty="0">
                <a:solidFill>
                  <a:srgbClr val="232323"/>
                </a:solidFill>
                <a:effectLst/>
                <a:latin typeface="Noto Sans" panose="020B0502040504020204" pitchFamily="34" charset="0"/>
              </a:rPr>
              <a:t> detect D-lactate. The plasma anion gap increase may not be proportional to the decrease in serum bicarbonate</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30</a:t>
            </a:fld>
            <a:endParaRPr lang="pt-PT"/>
          </a:p>
        </p:txBody>
      </p:sp>
    </p:spTree>
    <p:extLst>
      <p:ext uri="{BB962C8B-B14F-4D97-AF65-F5344CB8AC3E}">
        <p14:creationId xmlns:p14="http://schemas.microsoft.com/office/powerpoint/2010/main" val="11362615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l"/>
            <a:endParaRPr lang="en-US" sz="1200" b="0" i="0" u="none" strike="noStrike" baseline="0" dirty="0">
              <a:latin typeface="PbsvgvYdrrywTimesLTStd-Roman"/>
            </a:endParaRPr>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31</a:t>
            </a:fld>
            <a:endParaRPr lang="pt-PT"/>
          </a:p>
        </p:txBody>
      </p:sp>
    </p:spTree>
    <p:extLst>
      <p:ext uri="{BB962C8B-B14F-4D97-AF65-F5344CB8AC3E}">
        <p14:creationId xmlns:p14="http://schemas.microsoft.com/office/powerpoint/2010/main" val="2824181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l"/>
            <a:r>
              <a:rPr lang="en-US" sz="1200" b="0" i="0" u="none" strike="noStrike" baseline="0" dirty="0">
                <a:solidFill>
                  <a:srgbClr val="000000"/>
                </a:solidFill>
                <a:latin typeface="PbsvgvYdrrywTimesLTStd-Roman"/>
              </a:rPr>
              <a:t>Persistence of lactate elevation after resuscitation in sepsis should also be considered as a possible sign of altered clearance rather than evidence of persisting tissue</a:t>
            </a:r>
          </a:p>
          <a:p>
            <a:pPr algn="l"/>
            <a:r>
              <a:rPr lang="en-US" sz="1200" b="0" i="0" u="none" strike="noStrike" baseline="0" dirty="0">
                <a:solidFill>
                  <a:srgbClr val="000000"/>
                </a:solidFill>
                <a:latin typeface="PbsvgvYdrrywTimesLTStd-Roman"/>
              </a:rPr>
              <a:t>hypoxia, especially in the context of ‘normalized’ variables such as central venous (ScvO2) or mixed venous (SvO2) oxygen saturation and central venous-to-arterial </a:t>
            </a:r>
            <a:r>
              <a:rPr lang="pt-PT" sz="1200" b="0" i="0" u="none" strike="noStrike" baseline="0" dirty="0">
                <a:solidFill>
                  <a:srgbClr val="000000"/>
                </a:solidFill>
                <a:latin typeface="PbsvgvYdrrywTimesLTStd-Roman"/>
              </a:rPr>
              <a:t>CO2 </a:t>
            </a:r>
            <a:r>
              <a:rPr lang="pt-PT" sz="1200" b="0" i="0" u="none" strike="noStrike" baseline="0" dirty="0" err="1">
                <a:solidFill>
                  <a:srgbClr val="000000"/>
                </a:solidFill>
                <a:latin typeface="PbsvgvYdrrywTimesLTStd-Roman"/>
              </a:rPr>
              <a:t>difference</a:t>
            </a:r>
            <a:r>
              <a:rPr lang="pt-PT" sz="1200" b="0" i="0" u="none" strike="noStrike" baseline="0" dirty="0">
                <a:solidFill>
                  <a:srgbClr val="000000"/>
                </a:solidFill>
                <a:latin typeface="PbsvgvYdrrywTimesLTStd-Roman"/>
              </a:rPr>
              <a:t> (PCO2gap).</a:t>
            </a:r>
          </a:p>
          <a:p>
            <a:pPr algn="l"/>
            <a:endParaRPr lang="pt-PT" sz="1200" b="0" i="0" u="none" strike="noStrike" baseline="0" dirty="0">
              <a:solidFill>
                <a:srgbClr val="000000"/>
              </a:solidFill>
              <a:latin typeface="PbsvgvYdrrywTimesLTStd-Roman"/>
            </a:endParaRPr>
          </a:p>
          <a:p>
            <a:pPr algn="l"/>
            <a:r>
              <a:rPr lang="pt-PT" sz="1200" b="0" i="0" u="none" strike="noStrike" baseline="0" dirty="0">
                <a:solidFill>
                  <a:srgbClr val="000000"/>
                </a:solidFill>
                <a:latin typeface="PbsvgvYdrrywTimesLTStd-Roman"/>
              </a:rPr>
              <a:t>Sugerem esta estratégia para minimizar o excesso de fluidos na ressuscitação que tem múltiplas consequências. </a:t>
            </a:r>
            <a:endParaRPr lang="en-US" sz="1200" b="0" i="0" u="none" strike="noStrike" baseline="0" dirty="0">
              <a:latin typeface="PbsvgvYdrrywTimesLTStd-Roman"/>
            </a:endParaRPr>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32</a:t>
            </a:fld>
            <a:endParaRPr lang="pt-PT"/>
          </a:p>
        </p:txBody>
      </p:sp>
    </p:spTree>
    <p:extLst>
      <p:ext uri="{BB962C8B-B14F-4D97-AF65-F5344CB8AC3E}">
        <p14:creationId xmlns:p14="http://schemas.microsoft.com/office/powerpoint/2010/main" val="2004266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33</a:t>
            </a:fld>
            <a:endParaRPr lang="pt-PT"/>
          </a:p>
        </p:txBody>
      </p:sp>
    </p:spTree>
    <p:extLst>
      <p:ext uri="{BB962C8B-B14F-4D97-AF65-F5344CB8AC3E}">
        <p14:creationId xmlns:p14="http://schemas.microsoft.com/office/powerpoint/2010/main" val="3798154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nSpc>
                <a:spcPct val="107000"/>
              </a:lnSpc>
              <a:spcAft>
                <a:spcPts val="800"/>
              </a:spcAft>
            </a:pPr>
            <a:r>
              <a:rPr lang="pt-PT" sz="1800" dirty="0">
                <a:solidFill>
                  <a:srgbClr val="232323"/>
                </a:solidFill>
                <a:effectLst/>
                <a:latin typeface="Helvetica" panose="020B0604020202020204" pitchFamily="34" charset="0"/>
                <a:ea typeface="Calibri" panose="020F0502020204030204" pitchFamily="34" charset="0"/>
                <a:cs typeface="Arial" panose="020B0604020202020204" pitchFamily="34" charset="0"/>
              </a:rPr>
              <a:t>Uma revisão do metabolismo do lactato é importante para a compreensão da patogénese da acidose láctica. </a:t>
            </a:r>
            <a:endParaRPr lang="pt-PT"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PT" sz="1800" dirty="0">
                <a:solidFill>
                  <a:srgbClr val="232323"/>
                </a:solidFill>
                <a:effectLst/>
                <a:latin typeface="Helvetica" panose="020B0604020202020204" pitchFamily="34" charset="0"/>
                <a:ea typeface="Calibri" panose="020F0502020204030204" pitchFamily="34" charset="0"/>
              </a:rPr>
              <a:t>A produção de lactato é determinada pelo metabolismo de diferentes órgãos. É produzido através da seguinte reação citoplasmática. Sendo que a reação promove a produção de lactato  a partir do piruvato com o rácio de 1:10 piruvato/lactato. </a:t>
            </a:r>
            <a:r>
              <a:rPr lang="pt-PT" sz="1800" dirty="0">
                <a:solidFill>
                  <a:srgbClr val="232323"/>
                </a:solidFill>
                <a:effectLst/>
                <a:latin typeface="Helvetica" panose="020B0604020202020204" pitchFamily="34" charset="0"/>
              </a:rPr>
              <a:t>O piruvato é essencialmente produzido através da glicólise.</a:t>
            </a:r>
            <a:endParaRPr lang="pt-PT" sz="1800"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5</a:t>
            </a:fld>
            <a:endParaRPr lang="pt-PT"/>
          </a:p>
        </p:txBody>
      </p:sp>
    </p:spTree>
    <p:extLst>
      <p:ext uri="{BB962C8B-B14F-4D97-AF65-F5344CB8AC3E}">
        <p14:creationId xmlns:p14="http://schemas.microsoft.com/office/powerpoint/2010/main" val="27182311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34</a:t>
            </a:fld>
            <a:endParaRPr lang="pt-PT"/>
          </a:p>
        </p:txBody>
      </p:sp>
    </p:spTree>
    <p:extLst>
      <p:ext uri="{BB962C8B-B14F-4D97-AF65-F5344CB8AC3E}">
        <p14:creationId xmlns:p14="http://schemas.microsoft.com/office/powerpoint/2010/main" val="10366742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Hypoxic-anaerobic metabolic production of lactate can</a:t>
            </a:r>
          </a:p>
          <a:p>
            <a:r>
              <a:rPr lang="en-US" sz="1200" b="0" i="0" u="none" strike="noStrike" kern="1200" baseline="0" dirty="0">
                <a:solidFill>
                  <a:schemeClr val="tx1"/>
                </a:solidFill>
                <a:latin typeface="+mn-lt"/>
                <a:ea typeface="+mn-ea"/>
                <a:cs typeface="+mn-cs"/>
              </a:rPr>
              <a:t>be global (</a:t>
            </a:r>
            <a:r>
              <a:rPr lang="en-US" sz="1200" b="0" i="0" u="none" strike="noStrike" kern="1200" baseline="0" dirty="0" err="1">
                <a:solidFill>
                  <a:schemeClr val="tx1"/>
                </a:solidFill>
                <a:latin typeface="+mn-lt"/>
                <a:ea typeface="+mn-ea"/>
                <a:cs typeface="+mn-cs"/>
              </a:rPr>
              <a:t>eg</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hypovolaemia</a:t>
            </a:r>
            <a:r>
              <a:rPr lang="en-US" sz="1200" b="0" i="0" u="none" strike="noStrike" kern="1200" baseline="0" dirty="0">
                <a:solidFill>
                  <a:schemeClr val="tx1"/>
                </a:solidFill>
                <a:latin typeface="+mn-lt"/>
                <a:ea typeface="+mn-ea"/>
                <a:cs typeface="+mn-cs"/>
              </a:rPr>
              <a:t>, cardiac failure) or focal (</a:t>
            </a:r>
            <a:r>
              <a:rPr lang="en-US" sz="1200" b="0" i="0" u="none" strike="noStrike" kern="1200" baseline="0" dirty="0" err="1">
                <a:solidFill>
                  <a:schemeClr val="tx1"/>
                </a:solidFill>
                <a:latin typeface="+mn-lt"/>
                <a:ea typeface="+mn-ea"/>
                <a:cs typeface="+mn-cs"/>
              </a:rPr>
              <a:t>eg</a:t>
            </a:r>
            <a:r>
              <a:rPr lang="en-US" sz="1200" b="0" i="0" u="none" strike="noStrike" kern="1200" baseline="0" dirty="0">
                <a:solidFill>
                  <a:schemeClr val="tx1"/>
                </a:solidFill>
                <a:latin typeface="+mn-lt"/>
                <a:ea typeface="+mn-ea"/>
                <a:cs typeface="+mn-cs"/>
              </a:rPr>
              <a:t>,</a:t>
            </a:r>
          </a:p>
          <a:p>
            <a:r>
              <a:rPr lang="it-IT" sz="1200" b="0" i="0" u="none" strike="noStrike" kern="1200" baseline="0" dirty="0">
                <a:solidFill>
                  <a:schemeClr val="tx1"/>
                </a:solidFill>
                <a:latin typeface="+mn-lt"/>
                <a:ea typeface="+mn-ea"/>
                <a:cs typeface="+mn-cs"/>
              </a:rPr>
              <a:t>bowel ischaemia). A non-hypoxic increase in lactate</a:t>
            </a:r>
          </a:p>
          <a:p>
            <a:r>
              <a:rPr lang="en-US" sz="1200" b="0" i="0" u="none" strike="noStrike" kern="1200" baseline="0" dirty="0">
                <a:solidFill>
                  <a:schemeClr val="tx1"/>
                </a:solidFill>
                <a:latin typeface="+mn-lt"/>
                <a:ea typeface="+mn-ea"/>
                <a:cs typeface="+mn-cs"/>
              </a:rPr>
              <a:t>concentration can result from impaired lactate clearance</a:t>
            </a:r>
          </a:p>
          <a:p>
            <a:r>
              <a:rPr lang="en-US" sz="1200" b="0" i="0" u="none" strike="noStrike" kern="1200" baseline="0" dirty="0">
                <a:solidFill>
                  <a:schemeClr val="tx1"/>
                </a:solidFill>
                <a:latin typeface="+mn-lt"/>
                <a:ea typeface="+mn-ea"/>
                <a:cs typeface="+mn-cs"/>
              </a:rPr>
              <a:t>(liver dysfunction), a dysfunction of pyruvate</a:t>
            </a:r>
          </a:p>
          <a:p>
            <a:r>
              <a:rPr lang="en-US" sz="1200" b="0" i="0" u="none" strike="noStrike" kern="1200" baseline="0" dirty="0">
                <a:solidFill>
                  <a:schemeClr val="tx1"/>
                </a:solidFill>
                <a:latin typeface="+mn-lt"/>
                <a:ea typeface="+mn-ea"/>
                <a:cs typeface="+mn-cs"/>
              </a:rPr>
              <a:t>dehydrogenase (the enzyme that regulates the rate of</a:t>
            </a:r>
          </a:p>
          <a:p>
            <a:r>
              <a:rPr lang="en-US" sz="1200" b="0" i="0" u="none" strike="noStrike" kern="1200" baseline="0" dirty="0">
                <a:solidFill>
                  <a:schemeClr val="tx1"/>
                </a:solidFill>
                <a:latin typeface="+mn-lt"/>
                <a:ea typeface="+mn-ea"/>
                <a:cs typeface="+mn-cs"/>
              </a:rPr>
              <a:t>pyruvate use by the tricarboxylic acid cycle), or an</a:t>
            </a:r>
          </a:p>
          <a:p>
            <a:r>
              <a:rPr lang="en-US" sz="1200" b="0" i="0" u="none" strike="noStrike" kern="1200" baseline="0" dirty="0">
                <a:solidFill>
                  <a:schemeClr val="tx1"/>
                </a:solidFill>
                <a:latin typeface="+mn-lt"/>
                <a:ea typeface="+mn-ea"/>
                <a:cs typeface="+mn-cs"/>
              </a:rPr>
              <a:t>increased muscular protein degradation causing</a:t>
            </a:r>
          </a:p>
          <a:p>
            <a:r>
              <a:rPr lang="en-US" sz="1200" b="0" i="0" u="none" strike="noStrike" kern="1200" baseline="0" dirty="0" err="1">
                <a:solidFill>
                  <a:schemeClr val="tx1"/>
                </a:solidFill>
                <a:latin typeface="+mn-lt"/>
                <a:ea typeface="+mn-ea"/>
                <a:cs typeface="+mn-cs"/>
              </a:rPr>
              <a:t>aminoacid</a:t>
            </a:r>
            <a:r>
              <a:rPr lang="en-US" sz="1200" b="0" i="0" u="none" strike="noStrike" kern="1200" baseline="0" dirty="0">
                <a:solidFill>
                  <a:schemeClr val="tx1"/>
                </a:solidFill>
                <a:latin typeface="+mn-lt"/>
                <a:ea typeface="+mn-ea"/>
                <a:cs typeface="+mn-cs"/>
              </a:rPr>
              <a:t> conversion to pyruvate. Nevertheless,</a:t>
            </a:r>
          </a:p>
          <a:p>
            <a:r>
              <a:rPr lang="en-US" sz="1200" b="0" i="0" u="none" strike="noStrike" kern="1200" baseline="0" dirty="0">
                <a:solidFill>
                  <a:schemeClr val="tx1"/>
                </a:solidFill>
                <a:latin typeface="+mn-lt"/>
                <a:ea typeface="+mn-ea"/>
                <a:cs typeface="+mn-cs"/>
              </a:rPr>
              <a:t>evidence seems to implicate accelerated aerobic</a:t>
            </a:r>
          </a:p>
          <a:p>
            <a:r>
              <a:rPr lang="en-US" sz="1200" b="0" i="0" u="none" strike="noStrike" kern="1200" baseline="0" dirty="0">
                <a:solidFill>
                  <a:schemeClr val="tx1"/>
                </a:solidFill>
                <a:latin typeface="+mn-lt"/>
                <a:ea typeface="+mn-ea"/>
                <a:cs typeface="+mn-cs"/>
              </a:rPr>
              <a:t>glycolysis, a definite state when the rate of glucose</a:t>
            </a:r>
          </a:p>
          <a:p>
            <a:r>
              <a:rPr lang="en-US" sz="1200" b="0" i="0" u="none" strike="noStrike" kern="1200" baseline="0" dirty="0">
                <a:solidFill>
                  <a:schemeClr val="tx1"/>
                </a:solidFill>
                <a:latin typeface="+mn-lt"/>
                <a:ea typeface="+mn-ea"/>
                <a:cs typeface="+mn-cs"/>
              </a:rPr>
              <a:t>metabolism exceeds the oxidative capacity of the</a:t>
            </a:r>
          </a:p>
          <a:p>
            <a:r>
              <a:rPr lang="pt-PT" sz="1200" b="0" i="0" u="none" strike="noStrike" kern="1200" baseline="0" dirty="0" err="1">
                <a:solidFill>
                  <a:schemeClr val="tx1"/>
                </a:solidFill>
                <a:latin typeface="+mn-lt"/>
                <a:ea typeface="+mn-ea"/>
                <a:cs typeface="+mn-cs"/>
              </a:rPr>
              <a:t>mitochondria</a:t>
            </a:r>
            <a:r>
              <a:rPr lang="pt-PT" sz="1200" b="0" i="0" u="none" strike="noStrike" kern="1200" baseline="0" dirty="0">
                <a:solidFill>
                  <a:schemeClr val="tx1"/>
                </a:solidFill>
                <a:latin typeface="+mn-lt"/>
                <a:ea typeface="+mn-ea"/>
                <a:cs typeface="+mn-cs"/>
              </a:rPr>
              <a:t>. </a:t>
            </a:r>
            <a:r>
              <a:rPr lang="pt-PT" sz="1200" b="0" i="0" u="none" strike="noStrike" kern="1200" baseline="0" dirty="0" err="1">
                <a:solidFill>
                  <a:schemeClr val="tx1"/>
                </a:solidFill>
                <a:latin typeface="+mn-lt"/>
                <a:ea typeface="+mn-ea"/>
                <a:cs typeface="+mn-cs"/>
              </a:rPr>
              <a:t>Accelerated</a:t>
            </a:r>
            <a:r>
              <a:rPr lang="pt-PT" sz="1200" b="0" i="0" u="none" strike="noStrike" kern="1200" baseline="0" dirty="0">
                <a:solidFill>
                  <a:schemeClr val="tx1"/>
                </a:solidFill>
                <a:latin typeface="+mn-lt"/>
                <a:ea typeface="+mn-ea"/>
                <a:cs typeface="+mn-cs"/>
              </a:rPr>
              <a:t> </a:t>
            </a:r>
            <a:r>
              <a:rPr lang="pt-PT" sz="1200" b="0" i="0" u="none" strike="noStrike" kern="1200" baseline="0" dirty="0" err="1">
                <a:solidFill>
                  <a:schemeClr val="tx1"/>
                </a:solidFill>
                <a:latin typeface="+mn-lt"/>
                <a:ea typeface="+mn-ea"/>
                <a:cs typeface="+mn-cs"/>
              </a:rPr>
              <a:t>aerobic</a:t>
            </a:r>
            <a:r>
              <a:rPr lang="pt-PT" sz="1200" b="0" i="0" u="none" strike="noStrike" kern="1200" baseline="0" dirty="0">
                <a:solidFill>
                  <a:schemeClr val="tx1"/>
                </a:solidFill>
                <a:latin typeface="+mn-lt"/>
                <a:ea typeface="+mn-ea"/>
                <a:cs typeface="+mn-cs"/>
              </a:rPr>
              <a:t> </a:t>
            </a:r>
            <a:r>
              <a:rPr lang="pt-PT" sz="1200" b="0" i="0" u="none" strike="noStrike" kern="1200" baseline="0" dirty="0" err="1">
                <a:solidFill>
                  <a:schemeClr val="tx1"/>
                </a:solidFill>
                <a:latin typeface="+mn-lt"/>
                <a:ea typeface="+mn-ea"/>
                <a:cs typeface="+mn-cs"/>
              </a:rPr>
              <a:t>glycolysis</a:t>
            </a:r>
            <a:r>
              <a:rPr lang="pt-PT" sz="1200" b="0" i="0" u="none" strike="noStrike" kern="1200" baseline="0" dirty="0">
                <a:solidFill>
                  <a:schemeClr val="tx1"/>
                </a:solidFill>
                <a:latin typeface="+mn-lt"/>
                <a:ea typeface="+mn-ea"/>
                <a:cs typeface="+mn-cs"/>
              </a:rPr>
              <a:t> </a:t>
            </a:r>
            <a:r>
              <a:rPr lang="pt-PT" sz="1200" b="0" i="0" u="none" strike="noStrike" kern="1200" baseline="0" dirty="0" err="1">
                <a:solidFill>
                  <a:schemeClr val="tx1"/>
                </a:solidFill>
                <a:latin typeface="+mn-lt"/>
                <a:ea typeface="+mn-ea"/>
                <a:cs typeface="+mn-cs"/>
              </a:rPr>
              <a:t>is</a:t>
            </a:r>
            <a:r>
              <a:rPr lang="pt-PT" sz="1200" b="0" i="0" u="none" strike="noStrike" kern="1200" baseline="0" dirty="0">
                <a:solidFill>
                  <a:schemeClr val="tx1"/>
                </a:solidFill>
                <a:latin typeface="+mn-lt"/>
                <a:ea typeface="+mn-ea"/>
                <a:cs typeface="+mn-cs"/>
              </a:rPr>
              <a:t> </a:t>
            </a:r>
            <a:r>
              <a:rPr lang="pt-PT" sz="1200" b="0" i="0" u="none" strike="noStrike" kern="1200" baseline="0" dirty="0" err="1">
                <a:solidFill>
                  <a:schemeClr val="tx1"/>
                </a:solidFill>
                <a:latin typeface="+mn-lt"/>
                <a:ea typeface="+mn-ea"/>
                <a:cs typeface="+mn-cs"/>
              </a:rPr>
              <a:t>induced</a:t>
            </a:r>
            <a:endParaRPr lang="pt-P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by an endogenous or exogenous catecholamine and an</a:t>
            </a:r>
          </a:p>
          <a:p>
            <a:r>
              <a:rPr lang="en-US" sz="1200" b="0" i="0" u="none" strike="noStrike" kern="1200" baseline="0" dirty="0">
                <a:solidFill>
                  <a:schemeClr val="tx1"/>
                </a:solidFill>
                <a:latin typeface="+mn-lt"/>
                <a:ea typeface="+mn-ea"/>
                <a:cs typeface="+mn-cs"/>
              </a:rPr>
              <a:t>inflammatory state. Gore and colleagues12 showed that</a:t>
            </a:r>
          </a:p>
          <a:p>
            <a:r>
              <a:rPr lang="en-US" sz="1200" b="0" i="0" u="none" strike="noStrike" kern="1200" baseline="0" dirty="0">
                <a:solidFill>
                  <a:schemeClr val="tx1"/>
                </a:solidFill>
                <a:latin typeface="+mn-lt"/>
                <a:ea typeface="+mn-ea"/>
                <a:cs typeface="+mn-cs"/>
              </a:rPr>
              <a:t>pyruvate production and oxidation are enhanced in</a:t>
            </a:r>
          </a:p>
          <a:p>
            <a:r>
              <a:rPr lang="en-US" sz="1200" b="0" i="0" u="none" strike="noStrike" kern="1200" baseline="0" dirty="0">
                <a:solidFill>
                  <a:schemeClr val="tx1"/>
                </a:solidFill>
                <a:latin typeface="+mn-lt"/>
                <a:ea typeface="+mn-ea"/>
                <a:cs typeface="+mn-cs"/>
              </a:rPr>
              <a:t>septic patients. The rise in pyruvate concentration will</a:t>
            </a:r>
          </a:p>
          <a:p>
            <a:r>
              <a:rPr lang="en-US" sz="1200" b="0" i="0" u="none" strike="noStrike" kern="1200" baseline="0" dirty="0">
                <a:solidFill>
                  <a:schemeClr val="tx1"/>
                </a:solidFill>
                <a:latin typeface="+mn-lt"/>
                <a:ea typeface="+mn-ea"/>
                <a:cs typeface="+mn-cs"/>
              </a:rPr>
              <a:t>ultimately drive lactate production by a mass effect.</a:t>
            </a:r>
          </a:p>
          <a:p>
            <a:r>
              <a:rPr lang="en-US" sz="1200" b="0" i="0" u="none" strike="noStrike" kern="1200" baseline="0" dirty="0">
                <a:solidFill>
                  <a:schemeClr val="tx1"/>
                </a:solidFill>
                <a:latin typeface="+mn-lt"/>
                <a:ea typeface="+mn-ea"/>
                <a:cs typeface="+mn-cs"/>
              </a:rPr>
              <a:t>Another possible cause of non-hypoxic </a:t>
            </a:r>
            <a:r>
              <a:rPr lang="en-US" sz="1200" b="0" i="0" u="none" strike="noStrike" kern="1200" baseline="0" dirty="0" err="1">
                <a:solidFill>
                  <a:schemeClr val="tx1"/>
                </a:solidFill>
                <a:latin typeface="+mn-lt"/>
                <a:ea typeface="+mn-ea"/>
                <a:cs typeface="+mn-cs"/>
              </a:rPr>
              <a:t>hyperlactataemia</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sepsis could be the inhibition of mitochondrial</a:t>
            </a:r>
          </a:p>
          <a:p>
            <a:r>
              <a:rPr lang="pt-PT" sz="1200" b="0" i="0" u="none" strike="noStrike" kern="1200" baseline="0" dirty="0" err="1">
                <a:solidFill>
                  <a:schemeClr val="tx1"/>
                </a:solidFill>
                <a:latin typeface="+mn-lt"/>
                <a:ea typeface="+mn-ea"/>
                <a:cs typeface="+mn-cs"/>
              </a:rPr>
              <a:t>respiration</a:t>
            </a:r>
            <a:r>
              <a:rPr lang="pt-PT" sz="1200" b="0" i="0" u="none" strike="noStrike" kern="1200" baseline="0" dirty="0">
                <a:solidFill>
                  <a:schemeClr val="tx1"/>
                </a:solidFill>
                <a:latin typeface="+mn-lt"/>
                <a:ea typeface="+mn-ea"/>
                <a:cs typeface="+mn-cs"/>
              </a:rPr>
              <a:t>.</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35</a:t>
            </a:fld>
            <a:endParaRPr lang="pt-PT"/>
          </a:p>
        </p:txBody>
      </p:sp>
    </p:spTree>
    <p:extLst>
      <p:ext uri="{BB962C8B-B14F-4D97-AF65-F5344CB8AC3E}">
        <p14:creationId xmlns:p14="http://schemas.microsoft.com/office/powerpoint/2010/main" val="2145872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36</a:t>
            </a:fld>
            <a:endParaRPr lang="pt-PT"/>
          </a:p>
        </p:txBody>
      </p:sp>
    </p:spTree>
    <p:extLst>
      <p:ext uri="{BB962C8B-B14F-4D97-AF65-F5344CB8AC3E}">
        <p14:creationId xmlns:p14="http://schemas.microsoft.com/office/powerpoint/2010/main" val="336062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nSpc>
                <a:spcPct val="107000"/>
              </a:lnSpc>
              <a:spcAft>
                <a:spcPts val="800"/>
              </a:spcAft>
            </a:pPr>
            <a:r>
              <a:rPr lang="pt-PT" sz="1800" dirty="0">
                <a:solidFill>
                  <a:srgbClr val="000000"/>
                </a:solidFill>
                <a:effectLst/>
                <a:latin typeface="WarnockPro-Regular"/>
                <a:ea typeface="Calibri" panose="020F0502020204030204" pitchFamily="34" charset="0"/>
                <a:cs typeface="WarnockPro-Regular"/>
              </a:rPr>
              <a:t>Em condições estáveis e na presença de O2, através da glicólise, a glicose é convertida em piruvato que posteriormente será metabolizado pela mitocôndria levando à formação de energia sob a forma de ATP. Um cofator importante da conversão de piruvato em </a:t>
            </a:r>
            <a:r>
              <a:rPr lang="pt-PT" sz="1800" dirty="0" err="1">
                <a:solidFill>
                  <a:srgbClr val="000000"/>
                </a:solidFill>
                <a:effectLst/>
                <a:latin typeface="WarnockPro-Regular"/>
                <a:ea typeface="Calibri" panose="020F0502020204030204" pitchFamily="34" charset="0"/>
                <a:cs typeface="WarnockPro-Regular"/>
              </a:rPr>
              <a:t>acetil</a:t>
            </a:r>
            <a:r>
              <a:rPr lang="pt-PT" sz="1800" dirty="0">
                <a:solidFill>
                  <a:srgbClr val="000000"/>
                </a:solidFill>
                <a:effectLst/>
                <a:latin typeface="WarnockPro-Regular"/>
                <a:ea typeface="Calibri" panose="020F0502020204030204" pitchFamily="34" charset="0"/>
                <a:cs typeface="WarnockPro-Regular"/>
              </a:rPr>
              <a:t> coenzima A é a tiamina. Esta a reação é a mais eficaz na produção de energia. </a:t>
            </a:r>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6</a:t>
            </a:fld>
            <a:endParaRPr lang="pt-PT"/>
          </a:p>
        </p:txBody>
      </p:sp>
    </p:spTree>
    <p:extLst>
      <p:ext uri="{BB962C8B-B14F-4D97-AF65-F5344CB8AC3E}">
        <p14:creationId xmlns:p14="http://schemas.microsoft.com/office/powerpoint/2010/main" val="842202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800" dirty="0">
                <a:solidFill>
                  <a:srgbClr val="000000"/>
                </a:solidFill>
                <a:effectLst/>
                <a:latin typeface="WarnockPro-Regular"/>
                <a:ea typeface="Calibri" panose="020F0502020204030204" pitchFamily="34" charset="0"/>
                <a:cs typeface="WarnockPro-Regular"/>
              </a:rPr>
              <a:t>No metabolismo </a:t>
            </a:r>
            <a:r>
              <a:rPr lang="pt-PT" sz="1800" dirty="0" err="1">
                <a:solidFill>
                  <a:srgbClr val="000000"/>
                </a:solidFill>
                <a:effectLst/>
                <a:latin typeface="WarnockPro-Regular"/>
                <a:ea typeface="Calibri" panose="020F0502020204030204" pitchFamily="34" charset="0"/>
                <a:cs typeface="WarnockPro-Regular"/>
              </a:rPr>
              <a:t>anerobio</a:t>
            </a:r>
            <a:r>
              <a:rPr lang="pt-PT" sz="1800" dirty="0">
                <a:solidFill>
                  <a:srgbClr val="000000"/>
                </a:solidFill>
                <a:effectLst/>
                <a:latin typeface="WarnockPro-Regular"/>
                <a:ea typeface="Calibri" panose="020F0502020204030204" pitchFamily="34" charset="0"/>
                <a:cs typeface="WarnockPro-Regular"/>
              </a:rPr>
              <a:t> o piruvato é convertido em lactato. </a:t>
            </a:r>
            <a:r>
              <a:rPr lang="pt-PT"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Ocorre na ausência de O2. </a:t>
            </a:r>
            <a:r>
              <a:rPr lang="en-US" dirty="0"/>
              <a:t> </a:t>
            </a:r>
            <a:r>
              <a:rPr lang="en-US" dirty="0" err="1"/>
              <a:t>Processo</a:t>
            </a:r>
            <a:r>
              <a:rPr lang="en-US" dirty="0"/>
              <a:t> </a:t>
            </a:r>
            <a:r>
              <a:rPr lang="en-US" dirty="0" err="1"/>
              <a:t>menos</a:t>
            </a:r>
            <a:r>
              <a:rPr lang="en-US" dirty="0"/>
              <a:t> </a:t>
            </a:r>
            <a:r>
              <a:rPr lang="en-US" dirty="0" err="1"/>
              <a:t>eficaz</a:t>
            </a:r>
            <a:r>
              <a:rPr lang="en-US" dirty="0"/>
              <a:t> do </a:t>
            </a:r>
            <a:r>
              <a:rPr lang="en-US" dirty="0" err="1"/>
              <a:t>ponto</a:t>
            </a:r>
            <a:r>
              <a:rPr lang="en-US" dirty="0"/>
              <a:t> de vista </a:t>
            </a:r>
            <a:r>
              <a:rPr lang="en-US" dirty="0" err="1"/>
              <a:t>energetico</a:t>
            </a:r>
            <a:r>
              <a:rPr lang="en-US" dirty="0"/>
              <a:t>.</a:t>
            </a:r>
          </a:p>
          <a:p>
            <a:r>
              <a:rPr lang="en-US" dirty="0" err="1"/>
              <a:t>Caracterizado</a:t>
            </a:r>
            <a:r>
              <a:rPr lang="en-US" dirty="0"/>
              <a:t> por: </a:t>
            </a:r>
          </a:p>
          <a:p>
            <a:pPr marL="285750" indent="-285750">
              <a:buFont typeface="Arial" panose="020B0604020202020204" pitchFamily="34" charset="0"/>
              <a:buChar char="•"/>
            </a:pPr>
            <a:r>
              <a:rPr lang="en-US" dirty="0" err="1"/>
              <a:t>Hiperlactacidémia</a:t>
            </a:r>
            <a:endParaRPr lang="en-US" dirty="0"/>
          </a:p>
          <a:p>
            <a:pPr marL="285750" indent="-285750">
              <a:buFont typeface="Arial" panose="020B0604020202020204" pitchFamily="34" charset="0"/>
              <a:buChar char="•"/>
            </a:pPr>
            <a:r>
              <a:rPr lang="en-US" dirty="0" err="1"/>
              <a:t>Lactato</a:t>
            </a:r>
            <a:r>
              <a:rPr lang="en-US" dirty="0"/>
              <a:t>/</a:t>
            </a:r>
            <a:r>
              <a:rPr lang="en-US" dirty="0" err="1"/>
              <a:t>Piruvato</a:t>
            </a:r>
            <a:r>
              <a:rPr lang="en-US" dirty="0"/>
              <a:t> Elevado</a:t>
            </a:r>
          </a:p>
          <a:p>
            <a:pPr marL="285750" indent="-285750">
              <a:buFont typeface="Arial" panose="020B0604020202020204" pitchFamily="34" charset="0"/>
              <a:buChar char="•"/>
            </a:pPr>
            <a:r>
              <a:rPr lang="en-US" dirty="0"/>
              <a:t>&gt; </a:t>
            </a:r>
            <a:r>
              <a:rPr lang="en-US" dirty="0" err="1"/>
              <a:t>utilização</a:t>
            </a:r>
            <a:r>
              <a:rPr lang="en-US" dirty="0"/>
              <a:t> de glucose</a:t>
            </a:r>
          </a:p>
          <a:p>
            <a:pPr marL="285750" indent="-285750">
              <a:buFont typeface="Arial" panose="020B0604020202020204" pitchFamily="34" charset="0"/>
              <a:buChar char="•"/>
            </a:pPr>
            <a:r>
              <a:rPr lang="en-US" dirty="0"/>
              <a:t>&lt; </a:t>
            </a:r>
            <a:r>
              <a:rPr lang="en-US" dirty="0" err="1"/>
              <a:t>produção</a:t>
            </a:r>
            <a:r>
              <a:rPr lang="en-US" dirty="0"/>
              <a:t> de </a:t>
            </a:r>
            <a:r>
              <a:rPr lang="en-US" dirty="0" err="1"/>
              <a:t>energia</a:t>
            </a:r>
            <a:r>
              <a:rPr lang="en-US" dirty="0"/>
              <a:t> </a:t>
            </a:r>
            <a:endParaRPr lang="pt-PT" dirty="0"/>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7</a:t>
            </a:fld>
            <a:endParaRPr lang="pt-PT"/>
          </a:p>
        </p:txBody>
      </p:sp>
    </p:spTree>
    <p:extLst>
      <p:ext uri="{BB962C8B-B14F-4D97-AF65-F5344CB8AC3E}">
        <p14:creationId xmlns:p14="http://schemas.microsoft.com/office/powerpoint/2010/main" val="3996879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800" dirty="0">
                <a:effectLst/>
                <a:latin typeface="Calibri" panose="020F0502020204030204" pitchFamily="34" charset="0"/>
                <a:ea typeface="Calibri" panose="020F0502020204030204" pitchFamily="34" charset="0"/>
                <a:cs typeface="Arial" panose="020B0604020202020204" pitchFamily="34" charset="0"/>
              </a:rPr>
              <a:t>O ciclo de Cori  consiste na conversão de glicose em lactato e lactato em glucose. O lactato produzido é transportado até ao fígado onde é transformado em glucose novamente.</a:t>
            </a:r>
          </a:p>
          <a:p>
            <a:pPr marL="0" marR="0" lvl="0" indent="0" algn="l" defTabSz="914400" rtl="0" eaLnBrk="1" fontAlgn="auto" latinLnBrk="0" hangingPunct="1">
              <a:lnSpc>
                <a:spcPct val="100000"/>
              </a:lnSpc>
              <a:spcBef>
                <a:spcPts val="0"/>
              </a:spcBef>
              <a:spcAft>
                <a:spcPts val="0"/>
              </a:spcAft>
              <a:buClrTx/>
              <a:buSzTx/>
              <a:buFontTx/>
              <a:buNone/>
              <a:tabLst/>
              <a:defRPr/>
            </a:pPr>
            <a:r>
              <a:rPr lang="pt-PT" sz="1800" dirty="0">
                <a:effectLst/>
                <a:latin typeface="Calibri" panose="020F0502020204030204" pitchFamily="34" charset="0"/>
                <a:ea typeface="Calibri" panose="020F0502020204030204" pitchFamily="34" charset="0"/>
                <a:cs typeface="Arial" panose="020B0604020202020204" pitchFamily="34" charset="0"/>
              </a:rPr>
              <a:t>O fígado é responsável pela metabolização de 60% do lactato.</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sz="1800" dirty="0">
              <a:effectLst/>
              <a:latin typeface="Calibri" panose="020F0502020204030204" pitchFamily="34" charset="0"/>
              <a:cs typeface="Arial" panose="020B0604020202020204" pitchFamily="34" charset="0"/>
            </a:endParaRPr>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8</a:t>
            </a:fld>
            <a:endParaRPr lang="pt-PT"/>
          </a:p>
        </p:txBody>
      </p:sp>
    </p:spTree>
    <p:extLst>
      <p:ext uri="{BB962C8B-B14F-4D97-AF65-F5344CB8AC3E}">
        <p14:creationId xmlns:p14="http://schemas.microsoft.com/office/powerpoint/2010/main" val="938770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a:t>Assim como a glucose o lactato pode ser utilizado como substrato.</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a:t>O lactato é formado e utilizado continuamente quer em condições anaeróbias e aeróbias.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a:t>O lactato produzido em locais com elevadas taxas de glicólise ou </a:t>
            </a:r>
            <a:r>
              <a:rPr lang="pt-PT" sz="1200" dirty="0" err="1"/>
              <a:t>glicogenólise</a:t>
            </a:r>
            <a:r>
              <a:rPr lang="pt-PT" sz="1200" dirty="0"/>
              <a:t> pode ser transportado para sítios adjacentes ou remotos e pode ser utilizado como substrato. </a:t>
            </a:r>
            <a:endParaRPr lang="en-US" sz="1200" dirty="0"/>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9</a:t>
            </a:fld>
            <a:endParaRPr lang="pt-PT"/>
          </a:p>
        </p:txBody>
      </p:sp>
    </p:spTree>
    <p:extLst>
      <p:ext uri="{BB962C8B-B14F-4D97-AF65-F5344CB8AC3E}">
        <p14:creationId xmlns:p14="http://schemas.microsoft.com/office/powerpoint/2010/main" val="799721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a:t>Transportado para o fígado e para o rim para produzir glucose.</a:t>
            </a:r>
          </a:p>
          <a:p>
            <a:r>
              <a:rPr lang="pt-PT" dirty="0"/>
              <a:t>O rim excreta lactato quando a </a:t>
            </a:r>
            <a:r>
              <a:rPr lang="pt-PT" dirty="0" err="1"/>
              <a:t>lactacidemia</a:t>
            </a:r>
            <a:r>
              <a:rPr lang="pt-PT" dirty="0"/>
              <a:t> é superior a 5 mmol /L</a:t>
            </a:r>
          </a:p>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10</a:t>
            </a:fld>
            <a:endParaRPr lang="pt-PT"/>
          </a:p>
        </p:txBody>
      </p:sp>
    </p:spTree>
    <p:extLst>
      <p:ext uri="{BB962C8B-B14F-4D97-AF65-F5344CB8AC3E}">
        <p14:creationId xmlns:p14="http://schemas.microsoft.com/office/powerpoint/2010/main" val="2788159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123EC2C9-CEE9-4354-99D6-3AA12DB7B9C0}" type="slidenum">
              <a:rPr lang="pt-PT" smtClean="0"/>
              <a:t>11</a:t>
            </a:fld>
            <a:endParaRPr lang="pt-PT"/>
          </a:p>
        </p:txBody>
      </p:sp>
    </p:spTree>
    <p:extLst>
      <p:ext uri="{BB962C8B-B14F-4D97-AF65-F5344CB8AC3E}">
        <p14:creationId xmlns:p14="http://schemas.microsoft.com/office/powerpoint/2010/main" val="168834392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pt-PT"/>
              <a:t>Clique para editar o estilo de título do Modelo Global</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pt-PT"/>
              <a:t>Clique para editar o estilo de subtítulo do Modelo Global</a:t>
            </a:r>
            <a:endParaRPr lang="en-US" dirty="0"/>
          </a:p>
        </p:txBody>
      </p:sp>
      <p:sp>
        <p:nvSpPr>
          <p:cNvPr id="4" name="Date Placeholder 3"/>
          <p:cNvSpPr>
            <a:spLocks noGrp="1"/>
          </p:cNvSpPr>
          <p:nvPr>
            <p:ph type="dt" sz="half" idx="10"/>
          </p:nvPr>
        </p:nvSpPr>
        <p:spPr/>
        <p:txBody>
          <a:bodyPr/>
          <a:lstStyle/>
          <a:p>
            <a:fld id="{A4A3E61B-3AB3-490F-90D4-269C8A444AE7}" type="datetimeFigureOut">
              <a:rPr lang="en-US" smtClean="0"/>
              <a:t>3/10/2022</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8745C66F-FC7B-4C52-931F-EAABACA1CBDF}" type="slidenum">
              <a:rPr lang="en-US" smtClean="0"/>
              <a:t>‹nº›</a:t>
            </a:fld>
            <a:endParaRPr lang="en-US"/>
          </a:p>
        </p:txBody>
      </p:sp>
    </p:spTree>
    <p:extLst>
      <p:ext uri="{BB962C8B-B14F-4D97-AF65-F5344CB8AC3E}">
        <p14:creationId xmlns:p14="http://schemas.microsoft.com/office/powerpoint/2010/main" val="181848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A4A3E61B-3AB3-490F-90D4-269C8A444AE7}" type="datetimeFigureOut">
              <a:rPr lang="en-US" smtClean="0"/>
              <a:t>3/10/2022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32251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A4A3E61B-3AB3-490F-90D4-269C8A444AE7}" type="datetimeFigureOut">
              <a:rPr lang="en-US" smtClean="0"/>
              <a:t>3/10/2022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3385879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A4A3E61B-3AB3-490F-90D4-269C8A444AE7}" type="datetimeFigureOut">
              <a:rPr lang="en-US" smtClean="0"/>
              <a:t>3/10/2022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1009777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A4A3E61B-3AB3-490F-90D4-269C8A444AE7}" type="datetimeFigureOut">
              <a:rPr lang="en-US" smtClean="0"/>
              <a:t>3/10/2022</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8745C66F-FC7B-4C52-931F-EAABACA1CBDF}" type="slidenum">
              <a:rPr lang="en-US" smtClean="0"/>
              <a:t>‹nº›</a:t>
            </a:fld>
            <a:endParaRPr lang="en-US"/>
          </a:p>
        </p:txBody>
      </p:sp>
    </p:spTree>
    <p:extLst>
      <p:ext uri="{BB962C8B-B14F-4D97-AF65-F5344CB8AC3E}">
        <p14:creationId xmlns:p14="http://schemas.microsoft.com/office/powerpoint/2010/main" val="2232579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Date Placeholder 4"/>
          <p:cNvSpPr>
            <a:spLocks noGrp="1"/>
          </p:cNvSpPr>
          <p:nvPr>
            <p:ph type="dt" sz="half" idx="10"/>
          </p:nvPr>
        </p:nvSpPr>
        <p:spPr/>
        <p:txBody>
          <a:bodyPr/>
          <a:lstStyle/>
          <a:p>
            <a:fld id="{A4A3E61B-3AB3-490F-90D4-269C8A444AE7}" type="datetimeFigureOut">
              <a:rPr lang="en-US" smtClean="0"/>
              <a:t>3/10/2022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4606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A4A3E61B-3AB3-490F-90D4-269C8A444AE7}" type="datetimeFigureOut">
              <a:rPr lang="en-US" smtClean="0"/>
              <a:t>3/10/2022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98619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pt-PT"/>
              <a:t>Clique para editar o estilo de título do Modelo Global</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A4A3E61B-3AB3-490F-90D4-269C8A444AE7}" type="datetimeFigureOut">
              <a:rPr lang="en-US" smtClean="0"/>
              <a:t>3/10/2022</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2618199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3E61B-3AB3-490F-90D4-269C8A444AE7}" type="datetimeFigureOut">
              <a:rPr lang="en-US" smtClean="0"/>
              <a:t>3/10/2022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1718171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pt-PT"/>
              <a:t>Clique para editar o estilo de título do Modelo Global</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A4A3E61B-3AB3-490F-90D4-269C8A444AE7}" type="datetimeFigureOut">
              <a:rPr lang="en-US" smtClean="0"/>
              <a:t>3/10/2022</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306979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pt-PT"/>
              <a:t>Clique para editar o estilo de título do Modelo Global</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PT"/>
              <a:t>Clique no ícone para adicionar uma imagem</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A4A3E61B-3AB3-490F-90D4-269C8A444AE7}" type="datetimeFigureOut">
              <a:rPr lang="en-US" smtClean="0"/>
              <a:t>3/10/2022</a:t>
            </a:fld>
            <a:endParaRPr lang="en-US"/>
          </a:p>
        </p:txBody>
      </p:sp>
      <p:sp>
        <p:nvSpPr>
          <p:cNvPr id="10" name="Slide Number Placeholder 9"/>
          <p:cNvSpPr>
            <a:spLocks noGrp="1"/>
          </p:cNvSpPr>
          <p:nvPr>
            <p:ph type="sldNum" sz="quarter" idx="12"/>
          </p:nvPr>
        </p:nvSpPr>
        <p:spPr/>
        <p:txBody>
          <a:bodyPr/>
          <a:lstStyle/>
          <a:p>
            <a:fld id="{8745C66F-FC7B-4C52-931F-EAABACA1CBDF}" type="slidenum">
              <a:rPr lang="en-US" smtClean="0"/>
              <a:t>‹nº›</a:t>
            </a:fld>
            <a:endParaRPr lang="en-US"/>
          </a:p>
        </p:txBody>
      </p:sp>
    </p:spTree>
    <p:extLst>
      <p:ext uri="{BB962C8B-B14F-4D97-AF65-F5344CB8AC3E}">
        <p14:creationId xmlns:p14="http://schemas.microsoft.com/office/powerpoint/2010/main" val="216260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A4A3E61B-3AB3-490F-90D4-269C8A444AE7}" type="datetimeFigureOut">
              <a:rPr lang="en-US" smtClean="0"/>
              <a:t>3/10/2022</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8745C66F-FC7B-4C52-931F-EAABACA1CBDF}" type="slidenum">
              <a:rPr lang="en-US" smtClean="0"/>
              <a:t>‹nº›</a:t>
            </a:fld>
            <a:endParaRPr lang="en-US"/>
          </a:p>
        </p:txBody>
      </p:sp>
    </p:spTree>
    <p:extLst>
      <p:ext uri="{BB962C8B-B14F-4D97-AF65-F5344CB8AC3E}">
        <p14:creationId xmlns:p14="http://schemas.microsoft.com/office/powerpoint/2010/main" val="377201691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51.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6.svg"/><Relationship Id="rId11" Type="http://schemas.openxmlformats.org/officeDocument/2006/relationships/image" Target="../media/image36.jpeg"/><Relationship Id="rId5" Type="http://schemas.openxmlformats.org/officeDocument/2006/relationships/image" Target="../media/image45.png"/><Relationship Id="rId10" Type="http://schemas.openxmlformats.org/officeDocument/2006/relationships/image" Target="../media/image35.png"/><Relationship Id="rId4" Type="http://schemas.openxmlformats.org/officeDocument/2006/relationships/image" Target="../media/image3.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png"/><Relationship Id="rId7" Type="http://schemas.openxmlformats.org/officeDocument/2006/relationships/image" Target="../media/image53.png"/><Relationship Id="rId12"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35.png"/><Relationship Id="rId5" Type="http://schemas.openxmlformats.org/officeDocument/2006/relationships/image" Target="../media/image48.svg"/><Relationship Id="rId10" Type="http://schemas.openxmlformats.org/officeDocument/2006/relationships/image" Target="../media/image34.png"/><Relationship Id="rId4" Type="http://schemas.openxmlformats.org/officeDocument/2006/relationships/image" Target="../media/image47.png"/><Relationship Id="rId9"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0.sv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60.png"/><Relationship Id="rId4" Type="http://schemas.openxmlformats.org/officeDocument/2006/relationships/image" Target="../media/image59.jpeg"/></Relationships>
</file>

<file path=ppt/slides/_rels/slide1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microsoft.com/office/2007/relationships/hdphoto" Target="../media/hdphoto2.wdp"/><Relationship Id="rId7" Type="http://schemas.openxmlformats.org/officeDocument/2006/relationships/diagramQuickStyle" Target="../diagrams/quickStyle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28.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4.wdp"/></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7.svg"/></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4.xml"/><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33.svg"/><Relationship Id="rId4" Type="http://schemas.openxmlformats.org/officeDocument/2006/relationships/image" Target="../media/image32.png"/><Relationship Id="rId9" Type="http://schemas.openxmlformats.org/officeDocument/2006/relationships/image" Target="../media/image36.jpeg"/></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5.xml"/><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png"/><Relationship Id="rId9" Type="http://schemas.openxmlformats.org/officeDocument/2006/relationships/image" Target="../media/image36.jpeg"/></Relationships>
</file>

<file path=ppt/slides/_rels/slide8.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9.png"/><Relationship Id="rId7"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png"/><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49.png"/><Relationship Id="rId3" Type="http://schemas.openxmlformats.org/officeDocument/2006/relationships/image" Target="../media/image3.png"/><Relationship Id="rId7" Type="http://schemas.openxmlformats.org/officeDocument/2006/relationships/diagramColors" Target="../diagrams/colors3.xml"/><Relationship Id="rId12" Type="http://schemas.openxmlformats.org/officeDocument/2006/relationships/image" Target="../media/image48.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image" Target="../media/image47.png"/><Relationship Id="rId5" Type="http://schemas.openxmlformats.org/officeDocument/2006/relationships/diagramLayout" Target="../diagrams/layout3.xml"/><Relationship Id="rId10" Type="http://schemas.openxmlformats.org/officeDocument/2006/relationships/image" Target="../media/image46.svg"/><Relationship Id="rId4" Type="http://schemas.openxmlformats.org/officeDocument/2006/relationships/diagramData" Target="../diagrams/data3.xml"/><Relationship Id="rId9" Type="http://schemas.openxmlformats.org/officeDocument/2006/relationships/image" Target="../media/image45.png"/><Relationship Id="rId14" Type="http://schemas.openxmlformats.org/officeDocument/2006/relationships/image" Target="../media/image50.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512ADB-F951-48DA-AE96-7B5DFAD90A31}"/>
              </a:ext>
            </a:extLst>
          </p:cNvPr>
          <p:cNvSpPr>
            <a:spLocks noGrp="1"/>
          </p:cNvSpPr>
          <p:nvPr>
            <p:ph type="ctrTitle"/>
          </p:nvPr>
        </p:nvSpPr>
        <p:spPr>
          <a:xfrm>
            <a:off x="555116" y="2193943"/>
            <a:ext cx="8033767" cy="2119068"/>
          </a:xfrm>
        </p:spPr>
        <p:txBody>
          <a:bodyPr>
            <a:normAutofit/>
          </a:bodyPr>
          <a:lstStyle/>
          <a:p>
            <a:pPr algn="ctr"/>
            <a:r>
              <a:rPr lang="pt-PT" sz="4400" cap="none" dirty="0" err="1">
                <a:solidFill>
                  <a:schemeClr val="accent1">
                    <a:lumMod val="75000"/>
                  </a:schemeClr>
                </a:solidFill>
              </a:rPr>
              <a:t>Hiperlactacidémia</a:t>
            </a:r>
            <a:r>
              <a:rPr lang="pt-PT" sz="4400" cap="none" dirty="0">
                <a:solidFill>
                  <a:schemeClr val="accent1">
                    <a:lumMod val="75000"/>
                  </a:schemeClr>
                </a:solidFill>
              </a:rPr>
              <a:t>:</a:t>
            </a:r>
            <a:br>
              <a:rPr lang="pt-PT" sz="4400" cap="none" dirty="0">
                <a:solidFill>
                  <a:schemeClr val="accent1">
                    <a:lumMod val="75000"/>
                  </a:schemeClr>
                </a:solidFill>
              </a:rPr>
            </a:br>
            <a:br>
              <a:rPr lang="pt-PT" sz="4400" cap="none" dirty="0">
                <a:solidFill>
                  <a:schemeClr val="accent1">
                    <a:lumMod val="75000"/>
                  </a:schemeClr>
                </a:solidFill>
              </a:rPr>
            </a:br>
            <a:r>
              <a:rPr lang="pt-PT" sz="4400" cap="none" dirty="0">
                <a:solidFill>
                  <a:schemeClr val="accent1">
                    <a:lumMod val="75000"/>
                  </a:schemeClr>
                </a:solidFill>
              </a:rPr>
              <a:t>Qual o significado?</a:t>
            </a:r>
          </a:p>
        </p:txBody>
      </p:sp>
      <p:sp>
        <p:nvSpPr>
          <p:cNvPr id="3" name="Subtítulo 2">
            <a:extLst>
              <a:ext uri="{FF2B5EF4-FFF2-40B4-BE49-F238E27FC236}">
                <a16:creationId xmlns:a16="http://schemas.microsoft.com/office/drawing/2014/main" id="{8192B99A-D28A-4AD1-918C-8FB117396478}"/>
              </a:ext>
            </a:extLst>
          </p:cNvPr>
          <p:cNvSpPr>
            <a:spLocks noGrp="1"/>
          </p:cNvSpPr>
          <p:nvPr>
            <p:ph type="subTitle" idx="1"/>
          </p:nvPr>
        </p:nvSpPr>
        <p:spPr>
          <a:xfrm>
            <a:off x="417342" y="5105400"/>
            <a:ext cx="8033767" cy="1143000"/>
          </a:xfrm>
        </p:spPr>
        <p:txBody>
          <a:bodyPr>
            <a:normAutofit/>
          </a:bodyPr>
          <a:lstStyle/>
          <a:p>
            <a:pPr algn="r"/>
            <a:endParaRPr lang="pt-PT" sz="1400" dirty="0">
              <a:solidFill>
                <a:schemeClr val="accent1">
                  <a:lumMod val="75000"/>
                </a:schemeClr>
              </a:solidFill>
            </a:endParaRPr>
          </a:p>
          <a:p>
            <a:pPr algn="r"/>
            <a:r>
              <a:rPr lang="pt-PT" sz="1400" dirty="0">
                <a:solidFill>
                  <a:schemeClr val="accent1">
                    <a:lumMod val="75000"/>
                  </a:schemeClr>
                </a:solidFill>
              </a:rPr>
              <a:t>Catarina Lume</a:t>
            </a:r>
          </a:p>
          <a:p>
            <a:pPr algn="r"/>
            <a:r>
              <a:rPr lang="pt-PT" sz="1400" dirty="0">
                <a:solidFill>
                  <a:schemeClr val="accent1">
                    <a:lumMod val="75000"/>
                  </a:schemeClr>
                </a:solidFill>
              </a:rPr>
              <a:t>Interna de Formação Específica em Medicina Intensiva</a:t>
            </a:r>
          </a:p>
        </p:txBody>
      </p:sp>
      <p:sp>
        <p:nvSpPr>
          <p:cNvPr id="4" name="Subtítulo 2">
            <a:extLst>
              <a:ext uri="{FF2B5EF4-FFF2-40B4-BE49-F238E27FC236}">
                <a16:creationId xmlns:a16="http://schemas.microsoft.com/office/drawing/2014/main" id="{44FC3DD9-370E-44D3-871D-D8B5465F08F6}"/>
              </a:ext>
            </a:extLst>
          </p:cNvPr>
          <p:cNvSpPr txBox="1">
            <a:spLocks/>
          </p:cNvSpPr>
          <p:nvPr/>
        </p:nvSpPr>
        <p:spPr>
          <a:xfrm>
            <a:off x="555116" y="6124742"/>
            <a:ext cx="8033767" cy="800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chemeClr val="accent1"/>
              </a:buClr>
              <a:buSzPct val="85000"/>
              <a:buFont typeface="Wingdings" pitchFamily="2" charset="2"/>
              <a:buNone/>
              <a:defRPr sz="1800" b="0" kern="1200">
                <a:solidFill>
                  <a:schemeClr val="tx1"/>
                </a:solidFill>
                <a:latin typeface="+mn-lt"/>
                <a:ea typeface="+mn-ea"/>
                <a:cs typeface="+mn-cs"/>
              </a:defRPr>
            </a:lvl1pPr>
            <a:lvl2pPr marL="4572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9pPr>
          </a:lstStyle>
          <a:p>
            <a:pPr algn="ctr"/>
            <a:endParaRPr lang="pt-PT" sz="1400" dirty="0">
              <a:solidFill>
                <a:schemeClr val="accent1">
                  <a:lumMod val="75000"/>
                </a:schemeClr>
              </a:solidFill>
            </a:endParaRPr>
          </a:p>
          <a:p>
            <a:pPr algn="ctr"/>
            <a:r>
              <a:rPr lang="pt-PT" sz="1400" dirty="0">
                <a:solidFill>
                  <a:schemeClr val="accent1">
                    <a:lumMod val="75000"/>
                  </a:schemeClr>
                </a:solidFill>
              </a:rPr>
              <a:t>Março 2022</a:t>
            </a:r>
          </a:p>
        </p:txBody>
      </p:sp>
      <p:pic>
        <p:nvPicPr>
          <p:cNvPr id="6" name="Picture 5">
            <a:extLst>
              <a:ext uri="{FF2B5EF4-FFF2-40B4-BE49-F238E27FC236}">
                <a16:creationId xmlns:a16="http://schemas.microsoft.com/office/drawing/2014/main" id="{325B85A7-E919-E645-BBFD-CEBD5A91E094}"/>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11200"/>
                    </a14:imgEffect>
                    <a14:imgEffect>
                      <a14:saturation sat="66000"/>
                    </a14:imgEffect>
                    <a14:imgEffect>
                      <a14:brightnessContrast bright="20000" contrast="-40000"/>
                    </a14:imgEffect>
                  </a14:imgLayer>
                </a14:imgProps>
              </a:ext>
            </a:extLst>
          </a:blip>
          <a:stretch>
            <a:fillRect/>
          </a:stretch>
        </p:blipFill>
        <p:spPr>
          <a:xfrm>
            <a:off x="3581400" y="0"/>
            <a:ext cx="2209800" cy="1241250"/>
          </a:xfrm>
          <a:prstGeom prst="rect">
            <a:avLst/>
          </a:prstGeom>
        </p:spPr>
      </p:pic>
    </p:spTree>
    <p:extLst>
      <p:ext uri="{BB962C8B-B14F-4D97-AF65-F5344CB8AC3E}">
        <p14:creationId xmlns:p14="http://schemas.microsoft.com/office/powerpoint/2010/main" val="1895019393"/>
      </p:ext>
    </p:extLst>
  </p:cSld>
  <p:clrMapOvr>
    <a:masterClrMapping/>
  </p:clrMapOvr>
  <mc:AlternateContent xmlns:mc="http://schemas.openxmlformats.org/markup-compatibility/2006" xmlns:p14="http://schemas.microsoft.com/office/powerpoint/2010/main">
    <mc:Choice Requires="p14">
      <p:transition spd="slow" p14:dur="2000" advTm="21622"/>
    </mc:Choice>
    <mc:Fallback xmlns="">
      <p:transition spd="slow" advTm="2162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Retângulo 115">
            <a:extLst>
              <a:ext uri="{FF2B5EF4-FFF2-40B4-BE49-F238E27FC236}">
                <a16:creationId xmlns:a16="http://schemas.microsoft.com/office/drawing/2014/main" id="{5181BF23-5A35-43C5-8BF4-7BFE370E7FF1}"/>
              </a:ext>
            </a:extLst>
          </p:cNvPr>
          <p:cNvSpPr/>
          <p:nvPr/>
        </p:nvSpPr>
        <p:spPr>
          <a:xfrm>
            <a:off x="5342419" y="5613683"/>
            <a:ext cx="3690797" cy="1168117"/>
          </a:xfrm>
          <a:prstGeom prst="rect">
            <a:avLst/>
          </a:prstGeom>
          <a:solidFill>
            <a:srgbClr val="B47B75">
              <a:alpha val="40000"/>
            </a:srgbClr>
          </a:solidFill>
          <a:ln w="57150">
            <a:solidFill>
              <a:srgbClr val="9D5E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3080" name="Picture 8" descr="https://smart.servier.com/wp-content/uploads/2016/10/rein_01.png">
            <a:extLst>
              <a:ext uri="{FF2B5EF4-FFF2-40B4-BE49-F238E27FC236}">
                <a16:creationId xmlns:a16="http://schemas.microsoft.com/office/drawing/2014/main" id="{F9259013-290E-477E-BF81-C455B48A8D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0908" y="5639404"/>
            <a:ext cx="692166" cy="1051768"/>
          </a:xfrm>
          <a:prstGeom prst="rect">
            <a:avLst/>
          </a:prstGeom>
          <a:noFill/>
          <a:extLst>
            <a:ext uri="{909E8E84-426E-40DD-AFC4-6F175D3DCCD1}">
              <a14:hiddenFill xmlns:a14="http://schemas.microsoft.com/office/drawing/2010/main">
                <a:solidFill>
                  <a:srgbClr val="FFFFFF"/>
                </a:solidFill>
              </a14:hiddenFill>
            </a:ext>
          </a:extLst>
        </p:spPr>
      </p:pic>
      <p:sp>
        <p:nvSpPr>
          <p:cNvPr id="115" name="CaixaDeTexto 114">
            <a:extLst>
              <a:ext uri="{FF2B5EF4-FFF2-40B4-BE49-F238E27FC236}">
                <a16:creationId xmlns:a16="http://schemas.microsoft.com/office/drawing/2014/main" id="{8F2AE7EC-6370-4C2A-8E28-3646132F3F04}"/>
              </a:ext>
            </a:extLst>
          </p:cNvPr>
          <p:cNvSpPr txBox="1"/>
          <p:nvPr/>
        </p:nvSpPr>
        <p:spPr>
          <a:xfrm>
            <a:off x="6516469" y="5959241"/>
            <a:ext cx="646331" cy="369332"/>
          </a:xfrm>
          <a:prstGeom prst="rect">
            <a:avLst/>
          </a:prstGeom>
          <a:noFill/>
        </p:spPr>
        <p:txBody>
          <a:bodyPr wrap="none" rtlCol="0">
            <a:spAutoFit/>
          </a:bodyPr>
          <a:lstStyle/>
          <a:p>
            <a:r>
              <a:rPr lang="pt-PT" dirty="0">
                <a:solidFill>
                  <a:srgbClr val="F3F7F7"/>
                </a:solidFill>
              </a:rPr>
              <a:t>30%</a:t>
            </a:r>
          </a:p>
        </p:txBody>
      </p:sp>
      <p:sp>
        <p:nvSpPr>
          <p:cNvPr id="117" name="CaixaDeTexto 116">
            <a:extLst>
              <a:ext uri="{FF2B5EF4-FFF2-40B4-BE49-F238E27FC236}">
                <a16:creationId xmlns:a16="http://schemas.microsoft.com/office/drawing/2014/main" id="{65B41EA5-B0F6-42BB-92BF-5AC8674577D2}"/>
              </a:ext>
            </a:extLst>
          </p:cNvPr>
          <p:cNvSpPr txBox="1"/>
          <p:nvPr/>
        </p:nvSpPr>
        <p:spPr>
          <a:xfrm>
            <a:off x="8483592" y="5613683"/>
            <a:ext cx="1372088" cy="307777"/>
          </a:xfrm>
          <a:prstGeom prst="rect">
            <a:avLst/>
          </a:prstGeom>
          <a:noFill/>
        </p:spPr>
        <p:txBody>
          <a:bodyPr wrap="square" rtlCol="0">
            <a:spAutoFit/>
          </a:bodyPr>
          <a:lstStyle/>
          <a:p>
            <a:r>
              <a:rPr lang="pt-PT" sz="1400" b="1" dirty="0">
                <a:solidFill>
                  <a:srgbClr val="875260"/>
                </a:solidFill>
              </a:rPr>
              <a:t>Rim</a:t>
            </a:r>
          </a:p>
        </p:txBody>
      </p:sp>
      <p:sp>
        <p:nvSpPr>
          <p:cNvPr id="124" name="CaixaDeTexto 123">
            <a:extLst>
              <a:ext uri="{FF2B5EF4-FFF2-40B4-BE49-F238E27FC236}">
                <a16:creationId xmlns:a16="http://schemas.microsoft.com/office/drawing/2014/main" id="{DE209C27-3F34-4393-B054-5E6AD978C8AD}"/>
              </a:ext>
            </a:extLst>
          </p:cNvPr>
          <p:cNvSpPr txBox="1"/>
          <p:nvPr/>
        </p:nvSpPr>
        <p:spPr>
          <a:xfrm>
            <a:off x="7297073" y="6211347"/>
            <a:ext cx="1715444" cy="461665"/>
          </a:xfrm>
          <a:prstGeom prst="rect">
            <a:avLst/>
          </a:prstGeom>
          <a:solidFill>
            <a:srgbClr val="B47B75"/>
          </a:solidFill>
        </p:spPr>
        <p:txBody>
          <a:bodyPr wrap="square" rtlCol="0">
            <a:spAutoFit/>
          </a:bodyPr>
          <a:lstStyle/>
          <a:p>
            <a:pPr algn="ctr"/>
            <a:r>
              <a:rPr lang="pt-PT" sz="1200" dirty="0"/>
              <a:t>Limiar para  a excreção: 5-6mmol/L </a:t>
            </a:r>
          </a:p>
        </p:txBody>
      </p:sp>
      <p:cxnSp>
        <p:nvCxnSpPr>
          <p:cNvPr id="127" name="Conexão: Curva 126">
            <a:extLst>
              <a:ext uri="{FF2B5EF4-FFF2-40B4-BE49-F238E27FC236}">
                <a16:creationId xmlns:a16="http://schemas.microsoft.com/office/drawing/2014/main" id="{59EADC63-3195-4F62-B6F3-4782A51B3A4D}"/>
              </a:ext>
            </a:extLst>
          </p:cNvPr>
          <p:cNvCxnSpPr>
            <a:cxnSpLocks/>
          </p:cNvCxnSpPr>
          <p:nvPr/>
        </p:nvCxnSpPr>
        <p:spPr>
          <a:xfrm flipH="1">
            <a:off x="6207712" y="6393503"/>
            <a:ext cx="360869" cy="260983"/>
          </a:xfrm>
          <a:prstGeom prst="curvedConnector3">
            <a:avLst>
              <a:gd name="adj1" fmla="val 730"/>
            </a:avLst>
          </a:prstGeom>
          <a:ln w="1905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8" name="CaixaDeTexto 127">
            <a:extLst>
              <a:ext uri="{FF2B5EF4-FFF2-40B4-BE49-F238E27FC236}">
                <a16:creationId xmlns:a16="http://schemas.microsoft.com/office/drawing/2014/main" id="{2F74DC16-D7BF-451F-8554-6D8A1FA4304A}"/>
              </a:ext>
            </a:extLst>
          </p:cNvPr>
          <p:cNvSpPr txBox="1"/>
          <p:nvPr/>
        </p:nvSpPr>
        <p:spPr>
          <a:xfrm>
            <a:off x="5334000" y="6054364"/>
            <a:ext cx="901723" cy="307777"/>
          </a:xfrm>
          <a:prstGeom prst="rect">
            <a:avLst/>
          </a:prstGeom>
          <a:noFill/>
        </p:spPr>
        <p:txBody>
          <a:bodyPr wrap="square" rtlCol="0">
            <a:spAutoFit/>
          </a:bodyPr>
          <a:lstStyle/>
          <a:p>
            <a:r>
              <a:rPr lang="pt-PT" sz="1400" b="1" dirty="0">
                <a:solidFill>
                  <a:schemeClr val="accent2">
                    <a:lumMod val="75000"/>
                  </a:schemeClr>
                </a:solidFill>
              </a:rPr>
              <a:t>Lactato</a:t>
            </a:r>
          </a:p>
        </p:txBody>
      </p:sp>
      <p:cxnSp>
        <p:nvCxnSpPr>
          <p:cNvPr id="129" name="Conexão: Curva 128">
            <a:extLst>
              <a:ext uri="{FF2B5EF4-FFF2-40B4-BE49-F238E27FC236}">
                <a16:creationId xmlns:a16="http://schemas.microsoft.com/office/drawing/2014/main" id="{B7EC4FDD-E260-4E99-9AF0-78E6953CFBD9}"/>
              </a:ext>
            </a:extLst>
          </p:cNvPr>
          <p:cNvCxnSpPr>
            <a:cxnSpLocks/>
          </p:cNvCxnSpPr>
          <p:nvPr/>
        </p:nvCxnSpPr>
        <p:spPr>
          <a:xfrm rot="10800000" flipH="1">
            <a:off x="5986762" y="5798340"/>
            <a:ext cx="395434" cy="389261"/>
          </a:xfrm>
          <a:prstGeom prst="curvedConnector2">
            <a:avLst/>
          </a:prstGeom>
          <a:ln w="19050">
            <a:solidFill>
              <a:srgbClr val="9D5E59"/>
            </a:solidFill>
            <a:tailEnd type="triangle"/>
          </a:ln>
        </p:spPr>
        <p:style>
          <a:lnRef idx="1">
            <a:schemeClr val="accent1"/>
          </a:lnRef>
          <a:fillRef idx="0">
            <a:schemeClr val="accent1"/>
          </a:fillRef>
          <a:effectRef idx="0">
            <a:schemeClr val="accent1"/>
          </a:effectRef>
          <a:fontRef idx="minor">
            <a:schemeClr val="tx1"/>
          </a:fontRef>
        </p:style>
      </p:cxnSp>
      <p:sp>
        <p:nvSpPr>
          <p:cNvPr id="130" name="CaixaDeTexto 129">
            <a:extLst>
              <a:ext uri="{FF2B5EF4-FFF2-40B4-BE49-F238E27FC236}">
                <a16:creationId xmlns:a16="http://schemas.microsoft.com/office/drawing/2014/main" id="{2294BC4F-D5D8-4AE7-9977-A27372696CA3}"/>
              </a:ext>
            </a:extLst>
          </p:cNvPr>
          <p:cNvSpPr txBox="1"/>
          <p:nvPr/>
        </p:nvSpPr>
        <p:spPr>
          <a:xfrm>
            <a:off x="5638800" y="5586128"/>
            <a:ext cx="901723" cy="307777"/>
          </a:xfrm>
          <a:prstGeom prst="rect">
            <a:avLst/>
          </a:prstGeom>
          <a:noFill/>
        </p:spPr>
        <p:txBody>
          <a:bodyPr wrap="square" rtlCol="0">
            <a:spAutoFit/>
          </a:bodyPr>
          <a:lstStyle/>
          <a:p>
            <a:r>
              <a:rPr lang="pt-PT" sz="1400" b="1" dirty="0"/>
              <a:t>Glucose</a:t>
            </a:r>
          </a:p>
        </p:txBody>
      </p:sp>
      <p:sp>
        <p:nvSpPr>
          <p:cNvPr id="131" name="CaixaDeTexto 130">
            <a:extLst>
              <a:ext uri="{FF2B5EF4-FFF2-40B4-BE49-F238E27FC236}">
                <a16:creationId xmlns:a16="http://schemas.microsoft.com/office/drawing/2014/main" id="{6730B4D0-57A2-4C39-8828-C6A19B769463}"/>
              </a:ext>
            </a:extLst>
          </p:cNvPr>
          <p:cNvSpPr txBox="1"/>
          <p:nvPr/>
        </p:nvSpPr>
        <p:spPr>
          <a:xfrm>
            <a:off x="5393791" y="6504801"/>
            <a:ext cx="901723" cy="307777"/>
          </a:xfrm>
          <a:prstGeom prst="rect">
            <a:avLst/>
          </a:prstGeom>
          <a:noFill/>
        </p:spPr>
        <p:txBody>
          <a:bodyPr wrap="square" rtlCol="0">
            <a:spAutoFit/>
          </a:bodyPr>
          <a:lstStyle/>
          <a:p>
            <a:r>
              <a:rPr lang="pt-PT" sz="1400" b="1" dirty="0">
                <a:solidFill>
                  <a:schemeClr val="accent2">
                    <a:lumMod val="75000"/>
                  </a:schemeClr>
                </a:solidFill>
              </a:rPr>
              <a:t>Lactato</a:t>
            </a:r>
          </a:p>
        </p:txBody>
      </p:sp>
      <p:sp>
        <p:nvSpPr>
          <p:cNvPr id="125" name="Título 1">
            <a:extLst>
              <a:ext uri="{FF2B5EF4-FFF2-40B4-BE49-F238E27FC236}">
                <a16:creationId xmlns:a16="http://schemas.microsoft.com/office/drawing/2014/main" id="{4D70DC55-47B4-4872-B4C3-C0C2D3A0B287}"/>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32" name="Título 1">
            <a:extLst>
              <a:ext uri="{FF2B5EF4-FFF2-40B4-BE49-F238E27FC236}">
                <a16:creationId xmlns:a16="http://schemas.microsoft.com/office/drawing/2014/main" id="{4CE80BD4-B9FD-4926-81A2-676EE2F005CE}"/>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sp>
        <p:nvSpPr>
          <p:cNvPr id="134" name="CaixaDeTexto 133">
            <a:extLst>
              <a:ext uri="{FF2B5EF4-FFF2-40B4-BE49-F238E27FC236}">
                <a16:creationId xmlns:a16="http://schemas.microsoft.com/office/drawing/2014/main" id="{B8EDD76F-65E5-42DB-9553-0EAF7AA5B8D5}"/>
              </a:ext>
            </a:extLst>
          </p:cNvPr>
          <p:cNvSpPr txBox="1"/>
          <p:nvPr/>
        </p:nvSpPr>
        <p:spPr>
          <a:xfrm>
            <a:off x="6204877" y="248585"/>
            <a:ext cx="1007317" cy="408623"/>
          </a:xfrm>
          <a:prstGeom prst="roundRect">
            <a:avLst/>
          </a:prstGeom>
          <a:solidFill>
            <a:schemeClr val="accent1">
              <a:lumMod val="40000"/>
              <a:lumOff val="60000"/>
            </a:schemeClr>
          </a:solidFill>
        </p:spPr>
        <p:txBody>
          <a:bodyPr wrap="square" rtlCol="0">
            <a:spAutoFit/>
          </a:bodyPr>
          <a:lstStyle/>
          <a:p>
            <a:pPr algn="ctr"/>
            <a:r>
              <a:rPr lang="pt-PT" dirty="0"/>
              <a:t>Órgão</a:t>
            </a:r>
          </a:p>
        </p:txBody>
      </p:sp>
      <p:sp>
        <p:nvSpPr>
          <p:cNvPr id="135" name="CaixaDeTexto 134">
            <a:extLst>
              <a:ext uri="{FF2B5EF4-FFF2-40B4-BE49-F238E27FC236}">
                <a16:creationId xmlns:a16="http://schemas.microsoft.com/office/drawing/2014/main" id="{4F37E318-2A79-4084-8018-7975344BF522}"/>
              </a:ext>
            </a:extLst>
          </p:cNvPr>
          <p:cNvSpPr txBox="1"/>
          <p:nvPr/>
        </p:nvSpPr>
        <p:spPr>
          <a:xfrm>
            <a:off x="7986931" y="248585"/>
            <a:ext cx="1046285" cy="408623"/>
          </a:xfrm>
          <a:prstGeom prst="roundRect">
            <a:avLst/>
          </a:prstGeom>
          <a:solidFill>
            <a:schemeClr val="accent1">
              <a:lumMod val="40000"/>
              <a:lumOff val="60000"/>
            </a:schemeClr>
          </a:solidFill>
        </p:spPr>
        <p:txBody>
          <a:bodyPr wrap="square" rtlCol="0">
            <a:spAutoFit/>
          </a:bodyPr>
          <a:lstStyle/>
          <a:p>
            <a:pPr algn="ctr"/>
            <a:r>
              <a:rPr lang="pt-PT" dirty="0"/>
              <a:t>Órgão</a:t>
            </a:r>
          </a:p>
        </p:txBody>
      </p:sp>
      <p:pic>
        <p:nvPicPr>
          <p:cNvPr id="136" name="Gráfico 135" descr="Helicóptero">
            <a:extLst>
              <a:ext uri="{FF2B5EF4-FFF2-40B4-BE49-F238E27FC236}">
                <a16:creationId xmlns:a16="http://schemas.microsoft.com/office/drawing/2014/main" id="{EEAFF739-3E37-429B-9A65-E2DFEA597AD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7253731" y="248585"/>
            <a:ext cx="691662" cy="691662"/>
          </a:xfrm>
          <a:prstGeom prst="rect">
            <a:avLst/>
          </a:prstGeom>
        </p:spPr>
      </p:pic>
      <p:sp>
        <p:nvSpPr>
          <p:cNvPr id="140" name="Retângulo 139">
            <a:extLst>
              <a:ext uri="{FF2B5EF4-FFF2-40B4-BE49-F238E27FC236}">
                <a16:creationId xmlns:a16="http://schemas.microsoft.com/office/drawing/2014/main" id="{F686C9D7-573E-4E51-B21E-55B4B0A47F9D}"/>
              </a:ext>
            </a:extLst>
          </p:cNvPr>
          <p:cNvSpPr/>
          <p:nvPr/>
        </p:nvSpPr>
        <p:spPr>
          <a:xfrm>
            <a:off x="5334000" y="1620446"/>
            <a:ext cx="3707637" cy="3880656"/>
          </a:xfrm>
          <a:prstGeom prst="rect">
            <a:avLst/>
          </a:prstGeom>
          <a:solidFill>
            <a:srgbClr val="875260">
              <a:alpha val="14000"/>
            </a:srgbClr>
          </a:solidFill>
          <a:ln w="57150">
            <a:solidFill>
              <a:srgbClr val="8752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151" name="Retângulo 150">
            <a:extLst>
              <a:ext uri="{FF2B5EF4-FFF2-40B4-BE49-F238E27FC236}">
                <a16:creationId xmlns:a16="http://schemas.microsoft.com/office/drawing/2014/main" id="{7D5D58F0-26E7-49C8-93BD-DB45C4CCDB6C}"/>
              </a:ext>
            </a:extLst>
          </p:cNvPr>
          <p:cNvSpPr/>
          <p:nvPr/>
        </p:nvSpPr>
        <p:spPr>
          <a:xfrm>
            <a:off x="4584025" y="1620445"/>
            <a:ext cx="645038" cy="5131392"/>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3" name="CaixaDeTexto 152">
            <a:extLst>
              <a:ext uri="{FF2B5EF4-FFF2-40B4-BE49-F238E27FC236}">
                <a16:creationId xmlns:a16="http://schemas.microsoft.com/office/drawing/2014/main" id="{F757FF1B-1D33-4F5C-9719-959F469C33EC}"/>
              </a:ext>
            </a:extLst>
          </p:cNvPr>
          <p:cNvSpPr txBox="1"/>
          <p:nvPr/>
        </p:nvSpPr>
        <p:spPr>
          <a:xfrm>
            <a:off x="5679778" y="2695029"/>
            <a:ext cx="1362035" cy="276999"/>
          </a:xfrm>
          <a:prstGeom prst="rect">
            <a:avLst/>
          </a:prstGeom>
          <a:noFill/>
        </p:spPr>
        <p:txBody>
          <a:bodyPr wrap="square" rtlCol="0">
            <a:spAutoFit/>
          </a:bodyPr>
          <a:lstStyle/>
          <a:p>
            <a:r>
              <a:rPr lang="pt-PT" sz="1200" dirty="0" err="1"/>
              <a:t>Gluconeogenese</a:t>
            </a:r>
            <a:endParaRPr lang="pt-PT" sz="1200" dirty="0"/>
          </a:p>
        </p:txBody>
      </p:sp>
      <p:pic>
        <p:nvPicPr>
          <p:cNvPr id="157" name="Picture 8" descr="Resultado de imagem para lactato">
            <a:extLst>
              <a:ext uri="{FF2B5EF4-FFF2-40B4-BE49-F238E27FC236}">
                <a16:creationId xmlns:a16="http://schemas.microsoft.com/office/drawing/2014/main" id="{E71FFC80-16DE-4F22-9EB8-353C1F65FBA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90670" y="4571353"/>
            <a:ext cx="648805" cy="547067"/>
          </a:xfrm>
          <a:prstGeom prst="rect">
            <a:avLst/>
          </a:prstGeom>
          <a:noFill/>
          <a:extLst>
            <a:ext uri="{909E8E84-426E-40DD-AFC4-6F175D3DCCD1}">
              <a14:hiddenFill xmlns:a14="http://schemas.microsoft.com/office/drawing/2010/main">
                <a:solidFill>
                  <a:srgbClr val="FFFFFF"/>
                </a:solidFill>
              </a14:hiddenFill>
            </a:ext>
          </a:extLst>
        </p:spPr>
      </p:pic>
      <p:sp>
        <p:nvSpPr>
          <p:cNvPr id="158" name="CaixaDeTexto 157">
            <a:extLst>
              <a:ext uri="{FF2B5EF4-FFF2-40B4-BE49-F238E27FC236}">
                <a16:creationId xmlns:a16="http://schemas.microsoft.com/office/drawing/2014/main" id="{8666F9E0-7743-46A2-AC1A-FFC8ED4016B1}"/>
              </a:ext>
            </a:extLst>
          </p:cNvPr>
          <p:cNvSpPr txBox="1"/>
          <p:nvPr/>
        </p:nvSpPr>
        <p:spPr>
          <a:xfrm>
            <a:off x="5300880" y="4127207"/>
            <a:ext cx="718920" cy="276999"/>
          </a:xfrm>
          <a:prstGeom prst="rect">
            <a:avLst/>
          </a:prstGeom>
          <a:noFill/>
        </p:spPr>
        <p:txBody>
          <a:bodyPr wrap="square" rtlCol="0">
            <a:spAutoFit/>
          </a:bodyPr>
          <a:lstStyle/>
          <a:p>
            <a:r>
              <a:rPr lang="pt-PT" sz="1200" dirty="0"/>
              <a:t>NAD+</a:t>
            </a:r>
          </a:p>
        </p:txBody>
      </p:sp>
      <p:sp>
        <p:nvSpPr>
          <p:cNvPr id="159" name="CaixaDeTexto 158">
            <a:extLst>
              <a:ext uri="{FF2B5EF4-FFF2-40B4-BE49-F238E27FC236}">
                <a16:creationId xmlns:a16="http://schemas.microsoft.com/office/drawing/2014/main" id="{EE2165D1-C68F-4ABB-AAD4-C61EC1C0A660}"/>
              </a:ext>
            </a:extLst>
          </p:cNvPr>
          <p:cNvSpPr txBox="1"/>
          <p:nvPr/>
        </p:nvSpPr>
        <p:spPr>
          <a:xfrm>
            <a:off x="5679778" y="3588927"/>
            <a:ext cx="888803" cy="276999"/>
          </a:xfrm>
          <a:prstGeom prst="rect">
            <a:avLst/>
          </a:prstGeom>
          <a:noFill/>
        </p:spPr>
        <p:txBody>
          <a:bodyPr wrap="square" rtlCol="0">
            <a:spAutoFit/>
          </a:bodyPr>
          <a:lstStyle/>
          <a:p>
            <a:r>
              <a:rPr lang="pt-PT" sz="1200" dirty="0"/>
              <a:t>NADH</a:t>
            </a:r>
          </a:p>
        </p:txBody>
      </p:sp>
      <p:sp>
        <p:nvSpPr>
          <p:cNvPr id="160" name="CaixaDeTexto 159">
            <a:extLst>
              <a:ext uri="{FF2B5EF4-FFF2-40B4-BE49-F238E27FC236}">
                <a16:creationId xmlns:a16="http://schemas.microsoft.com/office/drawing/2014/main" id="{A6655ED3-A67A-48C8-B06A-97901BB33641}"/>
              </a:ext>
            </a:extLst>
          </p:cNvPr>
          <p:cNvSpPr txBox="1"/>
          <p:nvPr/>
        </p:nvSpPr>
        <p:spPr>
          <a:xfrm>
            <a:off x="7052581" y="2437103"/>
            <a:ext cx="1362035" cy="276999"/>
          </a:xfrm>
          <a:prstGeom prst="rect">
            <a:avLst/>
          </a:prstGeom>
          <a:noFill/>
        </p:spPr>
        <p:txBody>
          <a:bodyPr wrap="square" rtlCol="0">
            <a:spAutoFit/>
          </a:bodyPr>
          <a:lstStyle/>
          <a:p>
            <a:r>
              <a:rPr lang="pt-PT" sz="1200" dirty="0"/>
              <a:t>G-6-Fosfato</a:t>
            </a:r>
          </a:p>
        </p:txBody>
      </p:sp>
      <p:sp>
        <p:nvSpPr>
          <p:cNvPr id="161" name="CaixaDeTexto 160">
            <a:extLst>
              <a:ext uri="{FF2B5EF4-FFF2-40B4-BE49-F238E27FC236}">
                <a16:creationId xmlns:a16="http://schemas.microsoft.com/office/drawing/2014/main" id="{A7CF9D5D-B636-45CA-AE1E-28829DC885BC}"/>
              </a:ext>
            </a:extLst>
          </p:cNvPr>
          <p:cNvSpPr txBox="1"/>
          <p:nvPr/>
        </p:nvSpPr>
        <p:spPr>
          <a:xfrm>
            <a:off x="7400942" y="2900444"/>
            <a:ext cx="1362035" cy="215444"/>
          </a:xfrm>
          <a:prstGeom prst="rect">
            <a:avLst/>
          </a:prstGeom>
          <a:noFill/>
        </p:spPr>
        <p:txBody>
          <a:bodyPr wrap="square" rtlCol="0">
            <a:spAutoFit/>
          </a:bodyPr>
          <a:lstStyle/>
          <a:p>
            <a:r>
              <a:rPr lang="pt-PT" sz="800" dirty="0">
                <a:solidFill>
                  <a:srgbClr val="FF0000"/>
                </a:solidFill>
              </a:rPr>
              <a:t>-6 ATP</a:t>
            </a:r>
          </a:p>
        </p:txBody>
      </p:sp>
      <p:cxnSp>
        <p:nvCxnSpPr>
          <p:cNvPr id="162" name="Conexão reta unidirecional 161">
            <a:extLst>
              <a:ext uri="{FF2B5EF4-FFF2-40B4-BE49-F238E27FC236}">
                <a16:creationId xmlns:a16="http://schemas.microsoft.com/office/drawing/2014/main" id="{C9333902-5445-42CC-BDE4-51BD49410ADE}"/>
              </a:ext>
            </a:extLst>
          </p:cNvPr>
          <p:cNvCxnSpPr>
            <a:cxnSpLocks/>
          </p:cNvCxnSpPr>
          <p:nvPr/>
        </p:nvCxnSpPr>
        <p:spPr>
          <a:xfrm flipV="1">
            <a:off x="6098037" y="3961549"/>
            <a:ext cx="562543" cy="59183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Conexão reta unidirecional 162">
            <a:extLst>
              <a:ext uri="{FF2B5EF4-FFF2-40B4-BE49-F238E27FC236}">
                <a16:creationId xmlns:a16="http://schemas.microsoft.com/office/drawing/2014/main" id="{F308B7CF-DEA2-467E-A0E7-2198D854047A}"/>
              </a:ext>
            </a:extLst>
          </p:cNvPr>
          <p:cNvCxnSpPr>
            <a:cxnSpLocks/>
          </p:cNvCxnSpPr>
          <p:nvPr/>
        </p:nvCxnSpPr>
        <p:spPr>
          <a:xfrm flipH="1">
            <a:off x="6214499" y="3980321"/>
            <a:ext cx="598481" cy="637786"/>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4" name="CaixaDeTexto 163">
            <a:extLst>
              <a:ext uri="{FF2B5EF4-FFF2-40B4-BE49-F238E27FC236}">
                <a16:creationId xmlns:a16="http://schemas.microsoft.com/office/drawing/2014/main" id="{1C76B145-8B7E-412F-A267-54E0C0660AD5}"/>
              </a:ext>
            </a:extLst>
          </p:cNvPr>
          <p:cNvSpPr txBox="1"/>
          <p:nvPr/>
        </p:nvSpPr>
        <p:spPr>
          <a:xfrm>
            <a:off x="6072673" y="4119619"/>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165" name="Conexão reta unidirecional 164">
            <a:extLst>
              <a:ext uri="{FF2B5EF4-FFF2-40B4-BE49-F238E27FC236}">
                <a16:creationId xmlns:a16="http://schemas.microsoft.com/office/drawing/2014/main" id="{B7EBC541-6988-43C4-9F55-47C2308F8F93}"/>
              </a:ext>
            </a:extLst>
          </p:cNvPr>
          <p:cNvCxnSpPr>
            <a:cxnSpLocks/>
          </p:cNvCxnSpPr>
          <p:nvPr/>
        </p:nvCxnSpPr>
        <p:spPr>
          <a:xfrm flipV="1">
            <a:off x="7013074" y="2366684"/>
            <a:ext cx="0" cy="820277"/>
          </a:xfrm>
          <a:prstGeom prst="straightConnector1">
            <a:avLst/>
          </a:prstGeom>
          <a:ln>
            <a:solidFill>
              <a:srgbClr val="875260"/>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Conexão: Curva 165">
            <a:extLst>
              <a:ext uri="{FF2B5EF4-FFF2-40B4-BE49-F238E27FC236}">
                <a16:creationId xmlns:a16="http://schemas.microsoft.com/office/drawing/2014/main" id="{25549EE1-BC7D-4F3F-80DE-A8509DE35DE9}"/>
              </a:ext>
            </a:extLst>
          </p:cNvPr>
          <p:cNvCxnSpPr>
            <a:cxnSpLocks/>
          </p:cNvCxnSpPr>
          <p:nvPr/>
        </p:nvCxnSpPr>
        <p:spPr>
          <a:xfrm rot="10800000" flipH="1">
            <a:off x="5760834" y="3850260"/>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Conexão: Curva 167">
            <a:extLst>
              <a:ext uri="{FF2B5EF4-FFF2-40B4-BE49-F238E27FC236}">
                <a16:creationId xmlns:a16="http://schemas.microsoft.com/office/drawing/2014/main" id="{BD551EC4-5356-4DC8-880C-AAAD965855F0}"/>
              </a:ext>
            </a:extLst>
          </p:cNvPr>
          <p:cNvCxnSpPr>
            <a:cxnSpLocks/>
          </p:cNvCxnSpPr>
          <p:nvPr/>
        </p:nvCxnSpPr>
        <p:spPr>
          <a:xfrm rot="10800000">
            <a:off x="7052581" y="2631989"/>
            <a:ext cx="395434" cy="389261"/>
          </a:xfrm>
          <a:prstGeom prst="curved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9" name="CaixaDeTexto 168">
            <a:extLst>
              <a:ext uri="{FF2B5EF4-FFF2-40B4-BE49-F238E27FC236}">
                <a16:creationId xmlns:a16="http://schemas.microsoft.com/office/drawing/2014/main" id="{F78B557B-CCB4-446C-8594-F75815517AE8}"/>
              </a:ext>
            </a:extLst>
          </p:cNvPr>
          <p:cNvSpPr txBox="1"/>
          <p:nvPr/>
        </p:nvSpPr>
        <p:spPr>
          <a:xfrm>
            <a:off x="4695021" y="5661183"/>
            <a:ext cx="452483" cy="302955"/>
          </a:xfrm>
          <a:prstGeom prst="ellipse">
            <a:avLst/>
          </a:prstGeom>
          <a:solidFill>
            <a:srgbClr val="FF0000"/>
          </a:solidFill>
        </p:spPr>
        <p:txBody>
          <a:bodyPr wrap="square" rtlCol="0">
            <a:spAutoFit/>
          </a:bodyPr>
          <a:lstStyle/>
          <a:p>
            <a:r>
              <a:rPr lang="pt-PT" sz="800" dirty="0"/>
              <a:t>H+</a:t>
            </a:r>
          </a:p>
        </p:txBody>
      </p:sp>
      <p:cxnSp>
        <p:nvCxnSpPr>
          <p:cNvPr id="170" name="Conexão reta unidirecional 169">
            <a:extLst>
              <a:ext uri="{FF2B5EF4-FFF2-40B4-BE49-F238E27FC236}">
                <a16:creationId xmlns:a16="http://schemas.microsoft.com/office/drawing/2014/main" id="{986FA756-E8DF-4C12-B776-0D8796D63EB9}"/>
              </a:ext>
            </a:extLst>
          </p:cNvPr>
          <p:cNvCxnSpPr>
            <a:cxnSpLocks/>
          </p:cNvCxnSpPr>
          <p:nvPr/>
        </p:nvCxnSpPr>
        <p:spPr>
          <a:xfrm flipV="1">
            <a:off x="4114800" y="5274947"/>
            <a:ext cx="1469441" cy="1787"/>
          </a:xfrm>
          <a:prstGeom prst="straightConnector1">
            <a:avLst/>
          </a:prstGeom>
          <a:ln>
            <a:solidFill>
              <a:schemeClr val="tx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1" name="Conexão: Curva 170">
            <a:extLst>
              <a:ext uri="{FF2B5EF4-FFF2-40B4-BE49-F238E27FC236}">
                <a16:creationId xmlns:a16="http://schemas.microsoft.com/office/drawing/2014/main" id="{819C52CD-D83D-4237-9BA9-5FEBC20CDE1D}"/>
              </a:ext>
            </a:extLst>
          </p:cNvPr>
          <p:cNvCxnSpPr>
            <a:cxnSpLocks/>
          </p:cNvCxnSpPr>
          <p:nvPr/>
        </p:nvCxnSpPr>
        <p:spPr>
          <a:xfrm rot="16200000" flipH="1">
            <a:off x="4631830" y="5343515"/>
            <a:ext cx="360869" cy="260983"/>
          </a:xfrm>
          <a:prstGeom prst="curvedConnector3">
            <a:avLst>
              <a:gd name="adj1" fmla="val 730"/>
            </a:avLst>
          </a:prstGeom>
          <a:ln w="1905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72" name="Imagem 171">
            <a:extLst>
              <a:ext uri="{FF2B5EF4-FFF2-40B4-BE49-F238E27FC236}">
                <a16:creationId xmlns:a16="http://schemas.microsoft.com/office/drawing/2014/main" id="{988998F1-321E-4CDA-A65E-7107CB91F45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983007">
            <a:off x="7449454" y="3989928"/>
            <a:ext cx="1528766" cy="1327721"/>
          </a:xfrm>
          <a:prstGeom prst="rect">
            <a:avLst/>
          </a:prstGeom>
        </p:spPr>
      </p:pic>
      <p:sp>
        <p:nvSpPr>
          <p:cNvPr id="174" name="CaixaDeTexto 173">
            <a:extLst>
              <a:ext uri="{FF2B5EF4-FFF2-40B4-BE49-F238E27FC236}">
                <a16:creationId xmlns:a16="http://schemas.microsoft.com/office/drawing/2014/main" id="{97D358B2-4E02-4811-952E-B4878CFCB096}"/>
              </a:ext>
            </a:extLst>
          </p:cNvPr>
          <p:cNvSpPr txBox="1"/>
          <p:nvPr/>
        </p:nvSpPr>
        <p:spPr>
          <a:xfrm>
            <a:off x="7699617" y="2979212"/>
            <a:ext cx="1106877" cy="415498"/>
          </a:xfrm>
          <a:prstGeom prst="rect">
            <a:avLst/>
          </a:prstGeom>
          <a:noFill/>
        </p:spPr>
        <p:txBody>
          <a:bodyPr wrap="square" rtlCol="0">
            <a:spAutoFit/>
          </a:bodyPr>
          <a:lstStyle/>
          <a:p>
            <a:r>
              <a:rPr lang="el-GR" sz="1050" dirty="0"/>
              <a:t>Β</a:t>
            </a:r>
            <a:r>
              <a:rPr lang="pt-PT" sz="1050" dirty="0"/>
              <a:t>-oxidação ácidos gordos</a:t>
            </a:r>
          </a:p>
        </p:txBody>
      </p:sp>
      <p:sp>
        <p:nvSpPr>
          <p:cNvPr id="178" name="CaixaDeTexto 177">
            <a:extLst>
              <a:ext uri="{FF2B5EF4-FFF2-40B4-BE49-F238E27FC236}">
                <a16:creationId xmlns:a16="http://schemas.microsoft.com/office/drawing/2014/main" id="{10203852-5B0D-49E0-846A-A6333AA8ED85}"/>
              </a:ext>
            </a:extLst>
          </p:cNvPr>
          <p:cNvSpPr txBox="1"/>
          <p:nvPr/>
        </p:nvSpPr>
        <p:spPr>
          <a:xfrm>
            <a:off x="4495800" y="1626899"/>
            <a:ext cx="1372088" cy="307777"/>
          </a:xfrm>
          <a:prstGeom prst="rect">
            <a:avLst/>
          </a:prstGeom>
          <a:noFill/>
        </p:spPr>
        <p:txBody>
          <a:bodyPr wrap="square" rtlCol="0">
            <a:spAutoFit/>
          </a:bodyPr>
          <a:lstStyle/>
          <a:p>
            <a:r>
              <a:rPr lang="pt-PT" sz="1400" b="1" dirty="0">
                <a:solidFill>
                  <a:srgbClr val="C00000"/>
                </a:solidFill>
              </a:rPr>
              <a:t>Sangue</a:t>
            </a:r>
          </a:p>
        </p:txBody>
      </p:sp>
      <p:sp>
        <p:nvSpPr>
          <p:cNvPr id="179" name="CaixaDeTexto 178">
            <a:extLst>
              <a:ext uri="{FF2B5EF4-FFF2-40B4-BE49-F238E27FC236}">
                <a16:creationId xmlns:a16="http://schemas.microsoft.com/office/drawing/2014/main" id="{3404AA38-3ACC-40F6-9F66-3A4B4D5E2956}"/>
              </a:ext>
            </a:extLst>
          </p:cNvPr>
          <p:cNvSpPr txBox="1"/>
          <p:nvPr/>
        </p:nvSpPr>
        <p:spPr>
          <a:xfrm>
            <a:off x="7701159" y="4358238"/>
            <a:ext cx="646331" cy="369332"/>
          </a:xfrm>
          <a:prstGeom prst="rect">
            <a:avLst/>
          </a:prstGeom>
          <a:noFill/>
        </p:spPr>
        <p:txBody>
          <a:bodyPr wrap="none" rtlCol="0">
            <a:spAutoFit/>
          </a:bodyPr>
          <a:lstStyle/>
          <a:p>
            <a:r>
              <a:rPr lang="pt-PT" dirty="0">
                <a:solidFill>
                  <a:srgbClr val="F3F7F7"/>
                </a:solidFill>
              </a:rPr>
              <a:t>60%</a:t>
            </a:r>
          </a:p>
        </p:txBody>
      </p:sp>
      <p:sp>
        <p:nvSpPr>
          <p:cNvPr id="180" name="Retângulo: Cantos Arredondados 179">
            <a:extLst>
              <a:ext uri="{FF2B5EF4-FFF2-40B4-BE49-F238E27FC236}">
                <a16:creationId xmlns:a16="http://schemas.microsoft.com/office/drawing/2014/main" id="{379A6503-7E53-4511-817A-23F53824CA37}"/>
              </a:ext>
            </a:extLst>
          </p:cNvPr>
          <p:cNvSpPr/>
          <p:nvPr/>
        </p:nvSpPr>
        <p:spPr>
          <a:xfrm rot="1468087">
            <a:off x="6174156" y="1484585"/>
            <a:ext cx="904864" cy="4062898"/>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181" name="Picture 4" descr="Resultado de imagem para pyruvate">
            <a:extLst>
              <a:ext uri="{FF2B5EF4-FFF2-40B4-BE49-F238E27FC236}">
                <a16:creationId xmlns:a16="http://schemas.microsoft.com/office/drawing/2014/main" id="{4A6C926A-8AC7-4055-83A3-5635192ACC4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51574" y="2903570"/>
            <a:ext cx="759657" cy="698238"/>
          </a:xfrm>
          <a:prstGeom prst="rect">
            <a:avLst/>
          </a:prstGeom>
          <a:noFill/>
          <a:extLst>
            <a:ext uri="{909E8E84-426E-40DD-AFC4-6F175D3DCCD1}">
              <a14:hiddenFill xmlns:a14="http://schemas.microsoft.com/office/drawing/2010/main">
                <a:solidFill>
                  <a:srgbClr val="FFFFFF"/>
                </a:solidFill>
              </a14:hiddenFill>
            </a:ext>
          </a:extLst>
        </p:spPr>
      </p:pic>
      <p:sp>
        <p:nvSpPr>
          <p:cNvPr id="182" name="CaixaDeTexto 181">
            <a:extLst>
              <a:ext uri="{FF2B5EF4-FFF2-40B4-BE49-F238E27FC236}">
                <a16:creationId xmlns:a16="http://schemas.microsoft.com/office/drawing/2014/main" id="{F206F42B-B5FA-4F2A-96DE-86BFE44462E5}"/>
              </a:ext>
            </a:extLst>
          </p:cNvPr>
          <p:cNvSpPr txBox="1"/>
          <p:nvPr/>
        </p:nvSpPr>
        <p:spPr>
          <a:xfrm>
            <a:off x="5448218" y="2063230"/>
            <a:ext cx="865943" cy="307777"/>
          </a:xfrm>
          <a:prstGeom prst="rect">
            <a:avLst/>
          </a:prstGeom>
          <a:noFill/>
        </p:spPr>
        <p:txBody>
          <a:bodyPr wrap="none" rtlCol="0">
            <a:spAutoFit/>
          </a:bodyPr>
          <a:lstStyle/>
          <a:p>
            <a:r>
              <a:rPr lang="pt-PT" sz="1400" dirty="0"/>
              <a:t>pH &lt; 7,1</a:t>
            </a:r>
          </a:p>
        </p:txBody>
      </p:sp>
      <p:cxnSp>
        <p:nvCxnSpPr>
          <p:cNvPr id="183" name="Conexão reta 182">
            <a:extLst>
              <a:ext uri="{FF2B5EF4-FFF2-40B4-BE49-F238E27FC236}">
                <a16:creationId xmlns:a16="http://schemas.microsoft.com/office/drawing/2014/main" id="{70C3DB0A-A5AF-40B6-AB45-2992A5E11FA9}"/>
              </a:ext>
            </a:extLst>
          </p:cNvPr>
          <p:cNvCxnSpPr>
            <a:cxnSpLocks/>
            <a:stCxn id="182" idx="2"/>
          </p:cNvCxnSpPr>
          <p:nvPr/>
        </p:nvCxnSpPr>
        <p:spPr>
          <a:xfrm>
            <a:off x="5881190" y="2371007"/>
            <a:ext cx="149431" cy="321302"/>
          </a:xfrm>
          <a:prstGeom prst="line">
            <a:avLst/>
          </a:prstGeom>
          <a:ln w="19050">
            <a:solidFill>
              <a:srgbClr val="860000"/>
            </a:solidFill>
            <a:prstDash val="dash"/>
          </a:ln>
        </p:spPr>
        <p:style>
          <a:lnRef idx="1">
            <a:schemeClr val="accent1"/>
          </a:lnRef>
          <a:fillRef idx="0">
            <a:schemeClr val="accent1"/>
          </a:fillRef>
          <a:effectRef idx="0">
            <a:schemeClr val="accent1"/>
          </a:effectRef>
          <a:fontRef idx="minor">
            <a:schemeClr val="tx1"/>
          </a:fontRef>
        </p:style>
      </p:cxnSp>
      <p:cxnSp>
        <p:nvCxnSpPr>
          <p:cNvPr id="184" name="Conexão reta 183">
            <a:extLst>
              <a:ext uri="{FF2B5EF4-FFF2-40B4-BE49-F238E27FC236}">
                <a16:creationId xmlns:a16="http://schemas.microsoft.com/office/drawing/2014/main" id="{46AA01F2-CC71-4268-BA83-4E948652DE16}"/>
              </a:ext>
            </a:extLst>
          </p:cNvPr>
          <p:cNvCxnSpPr/>
          <p:nvPr/>
        </p:nvCxnSpPr>
        <p:spPr>
          <a:xfrm flipV="1">
            <a:off x="5904751" y="2629301"/>
            <a:ext cx="235422" cy="117927"/>
          </a:xfrm>
          <a:prstGeom prst="line">
            <a:avLst/>
          </a:prstGeom>
          <a:ln w="28575">
            <a:solidFill>
              <a:srgbClr val="860000"/>
            </a:solidFill>
          </a:ln>
        </p:spPr>
        <p:style>
          <a:lnRef idx="1">
            <a:schemeClr val="accent1"/>
          </a:lnRef>
          <a:fillRef idx="0">
            <a:schemeClr val="accent1"/>
          </a:fillRef>
          <a:effectRef idx="0">
            <a:schemeClr val="accent1"/>
          </a:effectRef>
          <a:fontRef idx="minor">
            <a:schemeClr val="tx1"/>
          </a:fontRef>
        </p:style>
      </p:cxnSp>
      <p:sp>
        <p:nvSpPr>
          <p:cNvPr id="185" name="Retângulo 184">
            <a:extLst>
              <a:ext uri="{FF2B5EF4-FFF2-40B4-BE49-F238E27FC236}">
                <a16:creationId xmlns:a16="http://schemas.microsoft.com/office/drawing/2014/main" id="{E5C175DC-AB34-4972-959F-C646E8EA62E4}"/>
              </a:ext>
            </a:extLst>
          </p:cNvPr>
          <p:cNvSpPr/>
          <p:nvPr/>
        </p:nvSpPr>
        <p:spPr>
          <a:xfrm>
            <a:off x="5205838" y="5224103"/>
            <a:ext cx="280705" cy="106325"/>
          </a:xfrm>
          <a:prstGeom prst="rect">
            <a:avLst/>
          </a:prstGeom>
          <a:solidFill>
            <a:schemeClr val="accent2">
              <a:lumMod val="75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00" dirty="0"/>
              <a:t>MCT</a:t>
            </a:r>
          </a:p>
        </p:txBody>
      </p:sp>
      <p:sp>
        <p:nvSpPr>
          <p:cNvPr id="186" name="Retângulo 185">
            <a:extLst>
              <a:ext uri="{FF2B5EF4-FFF2-40B4-BE49-F238E27FC236}">
                <a16:creationId xmlns:a16="http://schemas.microsoft.com/office/drawing/2014/main" id="{6AAA45F5-BB9B-4055-B2AD-AC2ECF396FAB}"/>
              </a:ext>
            </a:extLst>
          </p:cNvPr>
          <p:cNvSpPr/>
          <p:nvPr/>
        </p:nvSpPr>
        <p:spPr>
          <a:xfrm>
            <a:off x="4392977" y="5231762"/>
            <a:ext cx="280705" cy="106325"/>
          </a:xfrm>
          <a:prstGeom prst="rect">
            <a:avLst/>
          </a:prstGeom>
          <a:solidFill>
            <a:schemeClr val="accent2">
              <a:lumMod val="75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00" dirty="0"/>
              <a:t>MCT</a:t>
            </a:r>
          </a:p>
        </p:txBody>
      </p:sp>
      <p:sp>
        <p:nvSpPr>
          <p:cNvPr id="187" name="Retângulo 186">
            <a:extLst>
              <a:ext uri="{FF2B5EF4-FFF2-40B4-BE49-F238E27FC236}">
                <a16:creationId xmlns:a16="http://schemas.microsoft.com/office/drawing/2014/main" id="{70395091-075B-46C3-B7D4-89C6C7EBE020}"/>
              </a:ext>
            </a:extLst>
          </p:cNvPr>
          <p:cNvSpPr/>
          <p:nvPr/>
        </p:nvSpPr>
        <p:spPr>
          <a:xfrm>
            <a:off x="140164" y="1617726"/>
            <a:ext cx="4408280" cy="5131392"/>
          </a:xfrm>
          <a:prstGeom prst="rect">
            <a:avLst/>
          </a:prstGeom>
          <a:solidFill>
            <a:schemeClr val="accent1">
              <a:lumMod val="20000"/>
              <a:lumOff val="8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a:p>
            <a:pPr algn="ctr"/>
            <a:endParaRPr lang="pt-PT" dirty="0"/>
          </a:p>
        </p:txBody>
      </p:sp>
      <p:sp>
        <p:nvSpPr>
          <p:cNvPr id="188" name="CaixaDeTexto 187">
            <a:extLst>
              <a:ext uri="{FF2B5EF4-FFF2-40B4-BE49-F238E27FC236}">
                <a16:creationId xmlns:a16="http://schemas.microsoft.com/office/drawing/2014/main" id="{69D4CE39-C45B-45EB-B0B2-7DAB01C15A0E}"/>
              </a:ext>
            </a:extLst>
          </p:cNvPr>
          <p:cNvSpPr txBox="1"/>
          <p:nvPr/>
        </p:nvSpPr>
        <p:spPr>
          <a:xfrm>
            <a:off x="323747" y="2286000"/>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189" name="CaixaDeTexto 188">
            <a:extLst>
              <a:ext uri="{FF2B5EF4-FFF2-40B4-BE49-F238E27FC236}">
                <a16:creationId xmlns:a16="http://schemas.microsoft.com/office/drawing/2014/main" id="{305CD161-5870-4131-A1D6-A6A07B03052C}"/>
              </a:ext>
            </a:extLst>
          </p:cNvPr>
          <p:cNvSpPr txBox="1"/>
          <p:nvPr/>
        </p:nvSpPr>
        <p:spPr>
          <a:xfrm>
            <a:off x="1713014" y="2494988"/>
            <a:ext cx="1039188" cy="338554"/>
          </a:xfrm>
          <a:prstGeom prst="rect">
            <a:avLst/>
          </a:prstGeom>
          <a:noFill/>
        </p:spPr>
        <p:txBody>
          <a:bodyPr wrap="square" rtlCol="0">
            <a:spAutoFit/>
          </a:bodyPr>
          <a:lstStyle/>
          <a:p>
            <a:r>
              <a:rPr lang="pt-PT" sz="1600" dirty="0"/>
              <a:t>Glicólise</a:t>
            </a:r>
          </a:p>
        </p:txBody>
      </p:sp>
      <p:sp>
        <p:nvSpPr>
          <p:cNvPr id="190" name="CaixaDeTexto 189">
            <a:extLst>
              <a:ext uri="{FF2B5EF4-FFF2-40B4-BE49-F238E27FC236}">
                <a16:creationId xmlns:a16="http://schemas.microsoft.com/office/drawing/2014/main" id="{3693ED9B-A0A5-45FA-9641-8193ABD1BA93}"/>
              </a:ext>
            </a:extLst>
          </p:cNvPr>
          <p:cNvSpPr txBox="1"/>
          <p:nvPr/>
        </p:nvSpPr>
        <p:spPr>
          <a:xfrm>
            <a:off x="2080832" y="3568434"/>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pic>
        <p:nvPicPr>
          <p:cNvPr id="191" name="Picture 4" descr="Resultado de imagem para pyruvate">
            <a:extLst>
              <a:ext uri="{FF2B5EF4-FFF2-40B4-BE49-F238E27FC236}">
                <a16:creationId xmlns:a16="http://schemas.microsoft.com/office/drawing/2014/main" id="{9289499B-2C03-4637-9AF4-53D0F97ADD2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05000" y="2897787"/>
            <a:ext cx="759657" cy="698238"/>
          </a:xfrm>
          <a:prstGeom prst="rect">
            <a:avLst/>
          </a:prstGeom>
          <a:noFill/>
          <a:extLst>
            <a:ext uri="{909E8E84-426E-40DD-AFC4-6F175D3DCCD1}">
              <a14:hiddenFill xmlns:a14="http://schemas.microsoft.com/office/drawing/2010/main">
                <a:solidFill>
                  <a:srgbClr val="FFFFFF"/>
                </a:solidFill>
              </a14:hiddenFill>
            </a:ext>
          </a:extLst>
        </p:spPr>
      </p:pic>
      <p:pic>
        <p:nvPicPr>
          <p:cNvPr id="192" name="Picture 8" descr="Resultado de imagem para lactato">
            <a:extLst>
              <a:ext uri="{FF2B5EF4-FFF2-40B4-BE49-F238E27FC236}">
                <a16:creationId xmlns:a16="http://schemas.microsoft.com/office/drawing/2014/main" id="{F8666F80-DA8A-4B5C-A412-CCD5AF1DB638}"/>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61385" y="4844983"/>
            <a:ext cx="646365" cy="590837"/>
          </a:xfrm>
          <a:prstGeom prst="rect">
            <a:avLst/>
          </a:prstGeom>
          <a:noFill/>
          <a:extLst>
            <a:ext uri="{909E8E84-426E-40DD-AFC4-6F175D3DCCD1}">
              <a14:hiddenFill xmlns:a14="http://schemas.microsoft.com/office/drawing/2010/main">
                <a:solidFill>
                  <a:srgbClr val="FFFFFF"/>
                </a:solidFill>
              </a14:hiddenFill>
            </a:ext>
          </a:extLst>
        </p:spPr>
      </p:pic>
      <p:sp>
        <p:nvSpPr>
          <p:cNvPr id="193" name="CaixaDeTexto 192">
            <a:extLst>
              <a:ext uri="{FF2B5EF4-FFF2-40B4-BE49-F238E27FC236}">
                <a16:creationId xmlns:a16="http://schemas.microsoft.com/office/drawing/2014/main" id="{E84BB25F-7FF4-4309-929E-538D94A0F2AE}"/>
              </a:ext>
            </a:extLst>
          </p:cNvPr>
          <p:cNvSpPr txBox="1"/>
          <p:nvPr/>
        </p:nvSpPr>
        <p:spPr>
          <a:xfrm>
            <a:off x="3073597" y="3916188"/>
            <a:ext cx="888803" cy="276999"/>
          </a:xfrm>
          <a:prstGeom prst="rect">
            <a:avLst/>
          </a:prstGeom>
          <a:noFill/>
        </p:spPr>
        <p:txBody>
          <a:bodyPr wrap="square" rtlCol="0">
            <a:spAutoFit/>
          </a:bodyPr>
          <a:lstStyle/>
          <a:p>
            <a:r>
              <a:rPr lang="pt-PT" sz="1200" dirty="0"/>
              <a:t>NADH</a:t>
            </a:r>
          </a:p>
        </p:txBody>
      </p:sp>
      <p:cxnSp>
        <p:nvCxnSpPr>
          <p:cNvPr id="194" name="Conexão reta unidirecional 193">
            <a:extLst>
              <a:ext uri="{FF2B5EF4-FFF2-40B4-BE49-F238E27FC236}">
                <a16:creationId xmlns:a16="http://schemas.microsoft.com/office/drawing/2014/main" id="{629397DE-3D4B-41B9-9452-B3C5AD90FC15}"/>
              </a:ext>
            </a:extLst>
          </p:cNvPr>
          <p:cNvCxnSpPr>
            <a:cxnSpLocks/>
            <a:stCxn id="188" idx="3"/>
          </p:cNvCxnSpPr>
          <p:nvPr/>
        </p:nvCxnSpPr>
        <p:spPr>
          <a:xfrm>
            <a:off x="1529431" y="2486055"/>
            <a:ext cx="595814" cy="7133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5" name="Conexão reta unidirecional 194">
            <a:extLst>
              <a:ext uri="{FF2B5EF4-FFF2-40B4-BE49-F238E27FC236}">
                <a16:creationId xmlns:a16="http://schemas.microsoft.com/office/drawing/2014/main" id="{47FECB9F-0E28-4D0B-8A99-455AF0583302}"/>
              </a:ext>
            </a:extLst>
          </p:cNvPr>
          <p:cNvCxnSpPr>
            <a:cxnSpLocks/>
          </p:cNvCxnSpPr>
          <p:nvPr/>
        </p:nvCxnSpPr>
        <p:spPr>
          <a:xfrm flipH="1" flipV="1">
            <a:off x="2777521" y="4274706"/>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Conexão reta unidirecional 195">
            <a:extLst>
              <a:ext uri="{FF2B5EF4-FFF2-40B4-BE49-F238E27FC236}">
                <a16:creationId xmlns:a16="http://schemas.microsoft.com/office/drawing/2014/main" id="{03C44C72-0B66-4850-8AA6-CD25C964C63F}"/>
              </a:ext>
            </a:extLst>
          </p:cNvPr>
          <p:cNvCxnSpPr>
            <a:cxnSpLocks/>
          </p:cNvCxnSpPr>
          <p:nvPr/>
        </p:nvCxnSpPr>
        <p:spPr>
          <a:xfrm>
            <a:off x="2907892" y="4237369"/>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7" name="CaixaDeTexto 196">
            <a:extLst>
              <a:ext uri="{FF2B5EF4-FFF2-40B4-BE49-F238E27FC236}">
                <a16:creationId xmlns:a16="http://schemas.microsoft.com/office/drawing/2014/main" id="{211C070A-B8DD-46F2-BEBB-F7299C43F626}"/>
              </a:ext>
            </a:extLst>
          </p:cNvPr>
          <p:cNvSpPr txBox="1"/>
          <p:nvPr/>
        </p:nvSpPr>
        <p:spPr>
          <a:xfrm>
            <a:off x="2679292" y="4389874"/>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198" name="Conexão: Curva 197">
            <a:extLst>
              <a:ext uri="{FF2B5EF4-FFF2-40B4-BE49-F238E27FC236}">
                <a16:creationId xmlns:a16="http://schemas.microsoft.com/office/drawing/2014/main" id="{7519B6AE-A542-4163-8C64-DE2FF26204CD}"/>
              </a:ext>
            </a:extLst>
          </p:cNvPr>
          <p:cNvCxnSpPr>
            <a:cxnSpLocks/>
          </p:cNvCxnSpPr>
          <p:nvPr/>
        </p:nvCxnSpPr>
        <p:spPr>
          <a:xfrm rot="16200000" flipH="1">
            <a:off x="3371542" y="4151912"/>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9" name="CaixaDeTexto 198">
            <a:extLst>
              <a:ext uri="{FF2B5EF4-FFF2-40B4-BE49-F238E27FC236}">
                <a16:creationId xmlns:a16="http://schemas.microsoft.com/office/drawing/2014/main" id="{838580C5-4A7B-4B55-91FE-677F29B940AB}"/>
              </a:ext>
            </a:extLst>
          </p:cNvPr>
          <p:cNvSpPr txBox="1"/>
          <p:nvPr/>
        </p:nvSpPr>
        <p:spPr>
          <a:xfrm>
            <a:off x="156990" y="1641058"/>
            <a:ext cx="1372088" cy="338554"/>
          </a:xfrm>
          <a:prstGeom prst="rect">
            <a:avLst/>
          </a:prstGeom>
          <a:noFill/>
        </p:spPr>
        <p:txBody>
          <a:bodyPr wrap="square" rtlCol="0">
            <a:spAutoFit/>
          </a:bodyPr>
          <a:lstStyle/>
          <a:p>
            <a:r>
              <a:rPr lang="pt-PT" sz="1600" b="1" dirty="0">
                <a:solidFill>
                  <a:srgbClr val="456968"/>
                </a:solidFill>
              </a:rPr>
              <a:t>Citoplasma</a:t>
            </a:r>
          </a:p>
        </p:txBody>
      </p:sp>
      <p:sp>
        <p:nvSpPr>
          <p:cNvPr id="200" name="CaixaDeTexto 199">
            <a:extLst>
              <a:ext uri="{FF2B5EF4-FFF2-40B4-BE49-F238E27FC236}">
                <a16:creationId xmlns:a16="http://schemas.microsoft.com/office/drawing/2014/main" id="{CFC25FB6-A5F3-4E2B-8D57-BA1252CDCABD}"/>
              </a:ext>
            </a:extLst>
          </p:cNvPr>
          <p:cNvSpPr txBox="1"/>
          <p:nvPr/>
        </p:nvSpPr>
        <p:spPr>
          <a:xfrm>
            <a:off x="323747" y="6467463"/>
            <a:ext cx="2199294" cy="246221"/>
          </a:xfrm>
          <a:prstGeom prst="rect">
            <a:avLst/>
          </a:prstGeom>
          <a:solidFill>
            <a:schemeClr val="accent2">
              <a:lumMod val="60000"/>
              <a:lumOff val="40000"/>
            </a:schemeClr>
          </a:solidFill>
        </p:spPr>
        <p:txBody>
          <a:bodyPr wrap="square" rtlCol="0">
            <a:spAutoFit/>
          </a:bodyPr>
          <a:lstStyle/>
          <a:p>
            <a:pPr algn="ctr"/>
            <a:r>
              <a:rPr lang="pt-PT" sz="1000" dirty="0"/>
              <a:t>LDH – Lactato desidrogenase</a:t>
            </a:r>
          </a:p>
        </p:txBody>
      </p:sp>
      <p:sp>
        <p:nvSpPr>
          <p:cNvPr id="201" name="CaixaDeTexto 200">
            <a:extLst>
              <a:ext uri="{FF2B5EF4-FFF2-40B4-BE49-F238E27FC236}">
                <a16:creationId xmlns:a16="http://schemas.microsoft.com/office/drawing/2014/main" id="{A5818118-A7BD-4FA7-9B3A-9C6145BCCD1A}"/>
              </a:ext>
            </a:extLst>
          </p:cNvPr>
          <p:cNvSpPr txBox="1"/>
          <p:nvPr/>
        </p:nvSpPr>
        <p:spPr>
          <a:xfrm>
            <a:off x="3267129" y="5455673"/>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pic>
        <p:nvPicPr>
          <p:cNvPr id="202" name="Imagem 201" descr="Uma imagem com dispositivo, espelho, desenho&#10;&#10;Descrição gerada automaticamente">
            <a:extLst>
              <a:ext uri="{FF2B5EF4-FFF2-40B4-BE49-F238E27FC236}">
                <a16:creationId xmlns:a16="http://schemas.microsoft.com/office/drawing/2014/main" id="{1277BFD1-C16A-4D63-8258-83AF5B957735}"/>
              </a:ext>
            </a:extLst>
          </p:cNvPr>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4671" y="4625007"/>
            <a:ext cx="2092083" cy="1213318"/>
          </a:xfrm>
          <a:prstGeom prst="rect">
            <a:avLst/>
          </a:prstGeom>
        </p:spPr>
      </p:pic>
      <p:sp>
        <p:nvSpPr>
          <p:cNvPr id="203" name="CaixaDeTexto 202">
            <a:extLst>
              <a:ext uri="{FF2B5EF4-FFF2-40B4-BE49-F238E27FC236}">
                <a16:creationId xmlns:a16="http://schemas.microsoft.com/office/drawing/2014/main" id="{4F2EC8B0-8C2F-4841-9110-827E001D0B05}"/>
              </a:ext>
            </a:extLst>
          </p:cNvPr>
          <p:cNvSpPr txBox="1"/>
          <p:nvPr/>
        </p:nvSpPr>
        <p:spPr>
          <a:xfrm>
            <a:off x="826608" y="5422525"/>
            <a:ext cx="1362035" cy="261610"/>
          </a:xfrm>
          <a:prstGeom prst="rect">
            <a:avLst/>
          </a:prstGeom>
          <a:noFill/>
        </p:spPr>
        <p:txBody>
          <a:bodyPr wrap="square" rtlCol="0">
            <a:spAutoFit/>
          </a:bodyPr>
          <a:lstStyle/>
          <a:p>
            <a:r>
              <a:rPr lang="pt-PT" sz="1100" b="1" dirty="0">
                <a:solidFill>
                  <a:srgbClr val="00B050"/>
                </a:solidFill>
              </a:rPr>
              <a:t>2ATP</a:t>
            </a:r>
          </a:p>
        </p:txBody>
      </p:sp>
      <p:sp>
        <p:nvSpPr>
          <p:cNvPr id="204" name="CaixaDeTexto 203">
            <a:extLst>
              <a:ext uri="{FF2B5EF4-FFF2-40B4-BE49-F238E27FC236}">
                <a16:creationId xmlns:a16="http://schemas.microsoft.com/office/drawing/2014/main" id="{72C3C53B-0A8D-4737-9B78-7B58BE7027C0}"/>
              </a:ext>
            </a:extLst>
          </p:cNvPr>
          <p:cNvSpPr txBox="1"/>
          <p:nvPr/>
        </p:nvSpPr>
        <p:spPr>
          <a:xfrm>
            <a:off x="1759804" y="5398998"/>
            <a:ext cx="1362035" cy="261610"/>
          </a:xfrm>
          <a:prstGeom prst="rect">
            <a:avLst/>
          </a:prstGeom>
          <a:noFill/>
        </p:spPr>
        <p:txBody>
          <a:bodyPr wrap="square" rtlCol="0">
            <a:spAutoFit/>
          </a:bodyPr>
          <a:lstStyle/>
          <a:p>
            <a:r>
              <a:rPr lang="pt-PT" sz="1100" b="1" dirty="0">
                <a:solidFill>
                  <a:srgbClr val="00B050"/>
                </a:solidFill>
              </a:rPr>
              <a:t>32ATP</a:t>
            </a:r>
          </a:p>
        </p:txBody>
      </p:sp>
      <p:cxnSp>
        <p:nvCxnSpPr>
          <p:cNvPr id="205" name="Conexão reta unidirecional 204">
            <a:extLst>
              <a:ext uri="{FF2B5EF4-FFF2-40B4-BE49-F238E27FC236}">
                <a16:creationId xmlns:a16="http://schemas.microsoft.com/office/drawing/2014/main" id="{941730AF-5888-42F1-9941-C6B81E33366C}"/>
              </a:ext>
            </a:extLst>
          </p:cNvPr>
          <p:cNvCxnSpPr>
            <a:cxnSpLocks/>
          </p:cNvCxnSpPr>
          <p:nvPr/>
        </p:nvCxnSpPr>
        <p:spPr>
          <a:xfrm>
            <a:off x="1394029" y="4348598"/>
            <a:ext cx="0" cy="225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6" name="CaixaDeTexto 205">
            <a:extLst>
              <a:ext uri="{FF2B5EF4-FFF2-40B4-BE49-F238E27FC236}">
                <a16:creationId xmlns:a16="http://schemas.microsoft.com/office/drawing/2014/main" id="{EDD19C47-89F3-4429-806D-DFD19DC64345}"/>
              </a:ext>
            </a:extLst>
          </p:cNvPr>
          <p:cNvSpPr txBox="1"/>
          <p:nvPr/>
        </p:nvSpPr>
        <p:spPr>
          <a:xfrm>
            <a:off x="2542799" y="2562464"/>
            <a:ext cx="1362035" cy="261610"/>
          </a:xfrm>
          <a:prstGeom prst="rect">
            <a:avLst/>
          </a:prstGeom>
          <a:noFill/>
        </p:spPr>
        <p:txBody>
          <a:bodyPr wrap="square" rtlCol="0">
            <a:spAutoFit/>
          </a:bodyPr>
          <a:lstStyle/>
          <a:p>
            <a:r>
              <a:rPr lang="pt-PT" sz="1100" b="1" dirty="0">
                <a:solidFill>
                  <a:srgbClr val="00B050"/>
                </a:solidFill>
              </a:rPr>
              <a:t>2ATP</a:t>
            </a:r>
          </a:p>
        </p:txBody>
      </p:sp>
      <p:sp>
        <p:nvSpPr>
          <p:cNvPr id="207" name="CaixaDeTexto 206">
            <a:extLst>
              <a:ext uri="{FF2B5EF4-FFF2-40B4-BE49-F238E27FC236}">
                <a16:creationId xmlns:a16="http://schemas.microsoft.com/office/drawing/2014/main" id="{C24690B0-BCB4-4CC7-81BB-9D9202B3F442}"/>
              </a:ext>
            </a:extLst>
          </p:cNvPr>
          <p:cNvSpPr txBox="1"/>
          <p:nvPr/>
        </p:nvSpPr>
        <p:spPr>
          <a:xfrm>
            <a:off x="685800" y="4052455"/>
            <a:ext cx="1449886" cy="369332"/>
          </a:xfrm>
          <a:prstGeom prst="rect">
            <a:avLst/>
          </a:prstGeom>
          <a:noFill/>
        </p:spPr>
        <p:txBody>
          <a:bodyPr wrap="square" rtlCol="0">
            <a:spAutoFit/>
          </a:bodyPr>
          <a:lstStyle/>
          <a:p>
            <a:r>
              <a:rPr lang="pt-PT" b="1" dirty="0" err="1">
                <a:solidFill>
                  <a:schemeClr val="accent1">
                    <a:lumMod val="50000"/>
                  </a:schemeClr>
                </a:solidFill>
              </a:rPr>
              <a:t>Acetil-CoA</a:t>
            </a:r>
            <a:endParaRPr lang="pt-PT" b="1" dirty="0">
              <a:solidFill>
                <a:schemeClr val="accent1">
                  <a:lumMod val="50000"/>
                </a:schemeClr>
              </a:solidFill>
            </a:endParaRPr>
          </a:p>
        </p:txBody>
      </p:sp>
      <p:sp>
        <p:nvSpPr>
          <p:cNvPr id="208" name="CaixaDeTexto 207">
            <a:extLst>
              <a:ext uri="{FF2B5EF4-FFF2-40B4-BE49-F238E27FC236}">
                <a16:creationId xmlns:a16="http://schemas.microsoft.com/office/drawing/2014/main" id="{0989B0EE-DB40-4527-95B5-5E19C1B81A30}"/>
              </a:ext>
            </a:extLst>
          </p:cNvPr>
          <p:cNvSpPr txBox="1"/>
          <p:nvPr/>
        </p:nvSpPr>
        <p:spPr>
          <a:xfrm>
            <a:off x="1147821" y="3492946"/>
            <a:ext cx="808653" cy="369332"/>
          </a:xfrm>
          <a:prstGeom prst="rect">
            <a:avLst/>
          </a:prstGeom>
          <a:solidFill>
            <a:srgbClr val="C00000"/>
          </a:solidFill>
        </p:spPr>
        <p:txBody>
          <a:bodyPr wrap="square" rtlCol="0">
            <a:spAutoFit/>
          </a:bodyPr>
          <a:lstStyle/>
          <a:p>
            <a:pPr algn="ctr"/>
            <a:r>
              <a:rPr lang="pt-PT" dirty="0">
                <a:solidFill>
                  <a:schemeClr val="bg1"/>
                </a:solidFill>
              </a:rPr>
              <a:t>PDH</a:t>
            </a:r>
          </a:p>
        </p:txBody>
      </p:sp>
      <p:cxnSp>
        <p:nvCxnSpPr>
          <p:cNvPr id="209" name="Conexão reta unidirecional 208">
            <a:extLst>
              <a:ext uri="{FF2B5EF4-FFF2-40B4-BE49-F238E27FC236}">
                <a16:creationId xmlns:a16="http://schemas.microsoft.com/office/drawing/2014/main" id="{BEBF7B55-E5A6-419E-9660-912873321E1E}"/>
              </a:ext>
            </a:extLst>
          </p:cNvPr>
          <p:cNvCxnSpPr>
            <a:cxnSpLocks/>
            <a:stCxn id="190" idx="1"/>
          </p:cNvCxnSpPr>
          <p:nvPr/>
        </p:nvCxnSpPr>
        <p:spPr>
          <a:xfrm flipH="1">
            <a:off x="1652491" y="3768489"/>
            <a:ext cx="428341" cy="29378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0" name="CaixaDeTexto 209">
            <a:extLst>
              <a:ext uri="{FF2B5EF4-FFF2-40B4-BE49-F238E27FC236}">
                <a16:creationId xmlns:a16="http://schemas.microsoft.com/office/drawing/2014/main" id="{284200EA-3B9E-40E6-B34E-737CF375FC70}"/>
              </a:ext>
            </a:extLst>
          </p:cNvPr>
          <p:cNvSpPr txBox="1"/>
          <p:nvPr/>
        </p:nvSpPr>
        <p:spPr>
          <a:xfrm>
            <a:off x="323747" y="6186551"/>
            <a:ext cx="2199294" cy="246221"/>
          </a:xfrm>
          <a:prstGeom prst="rect">
            <a:avLst/>
          </a:prstGeom>
          <a:solidFill>
            <a:srgbClr val="C00000"/>
          </a:solidFill>
        </p:spPr>
        <p:txBody>
          <a:bodyPr wrap="square" rtlCol="0">
            <a:spAutoFit/>
          </a:bodyPr>
          <a:lstStyle/>
          <a:p>
            <a:pPr algn="ctr"/>
            <a:r>
              <a:rPr lang="pt-PT" sz="1000" dirty="0">
                <a:solidFill>
                  <a:schemeClr val="bg1"/>
                </a:solidFill>
              </a:rPr>
              <a:t>PDH – Piruvato desidrogenase</a:t>
            </a:r>
          </a:p>
        </p:txBody>
      </p:sp>
      <p:sp>
        <p:nvSpPr>
          <p:cNvPr id="211" name="CaixaDeTexto 210">
            <a:extLst>
              <a:ext uri="{FF2B5EF4-FFF2-40B4-BE49-F238E27FC236}">
                <a16:creationId xmlns:a16="http://schemas.microsoft.com/office/drawing/2014/main" id="{A76BE239-4D0F-492D-8340-C263788DC531}"/>
              </a:ext>
            </a:extLst>
          </p:cNvPr>
          <p:cNvSpPr txBox="1"/>
          <p:nvPr/>
        </p:nvSpPr>
        <p:spPr>
          <a:xfrm>
            <a:off x="3683197" y="4405760"/>
            <a:ext cx="888803" cy="276999"/>
          </a:xfrm>
          <a:prstGeom prst="rect">
            <a:avLst/>
          </a:prstGeom>
          <a:noFill/>
        </p:spPr>
        <p:txBody>
          <a:bodyPr wrap="square" rtlCol="0">
            <a:spAutoFit/>
          </a:bodyPr>
          <a:lstStyle/>
          <a:p>
            <a:r>
              <a:rPr lang="pt-PT" sz="1200" dirty="0"/>
              <a:t>NAD+</a:t>
            </a:r>
          </a:p>
        </p:txBody>
      </p:sp>
      <p:grpSp>
        <p:nvGrpSpPr>
          <p:cNvPr id="212" name="Group 184">
            <a:extLst>
              <a:ext uri="{FF2B5EF4-FFF2-40B4-BE49-F238E27FC236}">
                <a16:creationId xmlns:a16="http://schemas.microsoft.com/office/drawing/2014/main" id="{DDF9B666-C378-4CDC-A498-CC2683FEE42D}"/>
              </a:ext>
            </a:extLst>
          </p:cNvPr>
          <p:cNvGrpSpPr>
            <a:grpSpLocks/>
          </p:cNvGrpSpPr>
          <p:nvPr/>
        </p:nvGrpSpPr>
        <p:grpSpPr bwMode="auto">
          <a:xfrm rot="1578080">
            <a:off x="4127721" y="6231658"/>
            <a:ext cx="295040" cy="479642"/>
            <a:chOff x="2219" y="907"/>
            <a:chExt cx="1088" cy="2764"/>
          </a:xfrm>
        </p:grpSpPr>
        <p:sp>
          <p:nvSpPr>
            <p:cNvPr id="213" name="Freeform 185">
              <a:extLst>
                <a:ext uri="{FF2B5EF4-FFF2-40B4-BE49-F238E27FC236}">
                  <a16:creationId xmlns:a16="http://schemas.microsoft.com/office/drawing/2014/main" id="{0B7DB656-15A5-471D-8A4A-B5E417291FA2}"/>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4" name="Freeform 186">
              <a:extLst>
                <a:ext uri="{FF2B5EF4-FFF2-40B4-BE49-F238E27FC236}">
                  <a16:creationId xmlns:a16="http://schemas.microsoft.com/office/drawing/2014/main" id="{E00A84D2-C55C-4BA7-959A-387A12A9C633}"/>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5" name="Freeform 187">
              <a:extLst>
                <a:ext uri="{FF2B5EF4-FFF2-40B4-BE49-F238E27FC236}">
                  <a16:creationId xmlns:a16="http://schemas.microsoft.com/office/drawing/2014/main" id="{1A14A598-546A-4860-AD98-3C00A8BEECD8}"/>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6" name="Freeform 188">
              <a:extLst>
                <a:ext uri="{FF2B5EF4-FFF2-40B4-BE49-F238E27FC236}">
                  <a16:creationId xmlns:a16="http://schemas.microsoft.com/office/drawing/2014/main" id="{F990BB4D-FC96-4814-93DF-202F4E303F10}"/>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7" name="Freeform 189">
              <a:extLst>
                <a:ext uri="{FF2B5EF4-FFF2-40B4-BE49-F238E27FC236}">
                  <a16:creationId xmlns:a16="http://schemas.microsoft.com/office/drawing/2014/main" id="{135B50F1-73B5-468C-AB78-F9B2295A893C}"/>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8" name="Freeform 190">
              <a:extLst>
                <a:ext uri="{FF2B5EF4-FFF2-40B4-BE49-F238E27FC236}">
                  <a16:creationId xmlns:a16="http://schemas.microsoft.com/office/drawing/2014/main" id="{FB240FA7-5003-4EB5-A03E-DC4411DDAB4E}"/>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9" name="Freeform 191">
              <a:extLst>
                <a:ext uri="{FF2B5EF4-FFF2-40B4-BE49-F238E27FC236}">
                  <a16:creationId xmlns:a16="http://schemas.microsoft.com/office/drawing/2014/main" id="{AA1D6494-0094-48A9-A1B5-25F9EC6C3CE1}"/>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0" name="Freeform 192">
              <a:extLst>
                <a:ext uri="{FF2B5EF4-FFF2-40B4-BE49-F238E27FC236}">
                  <a16:creationId xmlns:a16="http://schemas.microsoft.com/office/drawing/2014/main" id="{BD54BF96-5FF9-47A2-9AAC-4B4FB898340F}"/>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1" name="Freeform 193">
              <a:extLst>
                <a:ext uri="{FF2B5EF4-FFF2-40B4-BE49-F238E27FC236}">
                  <a16:creationId xmlns:a16="http://schemas.microsoft.com/office/drawing/2014/main" id="{24566602-9C82-4C9C-8353-0848D6FCFA2F}"/>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2" name="Freeform 194">
              <a:extLst>
                <a:ext uri="{FF2B5EF4-FFF2-40B4-BE49-F238E27FC236}">
                  <a16:creationId xmlns:a16="http://schemas.microsoft.com/office/drawing/2014/main" id="{EA294EF6-05C1-4FD9-B260-14E3A73832F7}"/>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3" name="Freeform 195">
              <a:extLst>
                <a:ext uri="{FF2B5EF4-FFF2-40B4-BE49-F238E27FC236}">
                  <a16:creationId xmlns:a16="http://schemas.microsoft.com/office/drawing/2014/main" id="{94399C25-0114-469D-866E-56609AD97309}"/>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4" name="Freeform 196">
              <a:extLst>
                <a:ext uri="{FF2B5EF4-FFF2-40B4-BE49-F238E27FC236}">
                  <a16:creationId xmlns:a16="http://schemas.microsoft.com/office/drawing/2014/main" id="{78519D56-6374-4061-9E39-246A3E8442D6}"/>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5" name="Freeform 197">
              <a:extLst>
                <a:ext uri="{FF2B5EF4-FFF2-40B4-BE49-F238E27FC236}">
                  <a16:creationId xmlns:a16="http://schemas.microsoft.com/office/drawing/2014/main" id="{0D7062F3-20AD-4D9D-A511-C1C67684ACBE}"/>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6" name="Freeform 198">
              <a:extLst>
                <a:ext uri="{FF2B5EF4-FFF2-40B4-BE49-F238E27FC236}">
                  <a16:creationId xmlns:a16="http://schemas.microsoft.com/office/drawing/2014/main" id="{3CCF4113-BD1E-41BE-BB73-A087B77B5D94}"/>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7" name="Freeform 199">
              <a:extLst>
                <a:ext uri="{FF2B5EF4-FFF2-40B4-BE49-F238E27FC236}">
                  <a16:creationId xmlns:a16="http://schemas.microsoft.com/office/drawing/2014/main" id="{D76DF636-912A-4DBE-B279-164BF5A0ADEB}"/>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8" name="Freeform 200">
              <a:extLst>
                <a:ext uri="{FF2B5EF4-FFF2-40B4-BE49-F238E27FC236}">
                  <a16:creationId xmlns:a16="http://schemas.microsoft.com/office/drawing/2014/main" id="{EE6C791F-7C1D-496A-89B3-0185D049788B}"/>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9" name="Freeform 201">
              <a:extLst>
                <a:ext uri="{FF2B5EF4-FFF2-40B4-BE49-F238E27FC236}">
                  <a16:creationId xmlns:a16="http://schemas.microsoft.com/office/drawing/2014/main" id="{3ADEB3B2-2939-4BC3-974B-A12BC0846E27}"/>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0" name="Freeform 202">
              <a:extLst>
                <a:ext uri="{FF2B5EF4-FFF2-40B4-BE49-F238E27FC236}">
                  <a16:creationId xmlns:a16="http://schemas.microsoft.com/office/drawing/2014/main" id="{6C08007F-A1EE-450D-B099-2F82B98DE6B2}"/>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1" name="Freeform 203">
              <a:extLst>
                <a:ext uri="{FF2B5EF4-FFF2-40B4-BE49-F238E27FC236}">
                  <a16:creationId xmlns:a16="http://schemas.microsoft.com/office/drawing/2014/main" id="{96FB02E7-1478-43D6-98F4-C5F63D4F1F95}"/>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2" name="Freeform 204">
              <a:extLst>
                <a:ext uri="{FF2B5EF4-FFF2-40B4-BE49-F238E27FC236}">
                  <a16:creationId xmlns:a16="http://schemas.microsoft.com/office/drawing/2014/main" id="{5F4864D7-848D-4137-A195-CB1BD388E10E}"/>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3" name="Freeform 205">
              <a:extLst>
                <a:ext uri="{FF2B5EF4-FFF2-40B4-BE49-F238E27FC236}">
                  <a16:creationId xmlns:a16="http://schemas.microsoft.com/office/drawing/2014/main" id="{311B0AAF-DFF5-4CEB-9E36-179FD02DE247}"/>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4" name="Freeform 206">
              <a:extLst>
                <a:ext uri="{FF2B5EF4-FFF2-40B4-BE49-F238E27FC236}">
                  <a16:creationId xmlns:a16="http://schemas.microsoft.com/office/drawing/2014/main" id="{6AD91676-A022-44B3-914E-09563FE59F8A}"/>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5" name="Freeform 207">
              <a:extLst>
                <a:ext uri="{FF2B5EF4-FFF2-40B4-BE49-F238E27FC236}">
                  <a16:creationId xmlns:a16="http://schemas.microsoft.com/office/drawing/2014/main" id="{F35D7A78-9510-40F0-8482-29D286FDF275}"/>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6" name="Freeform 208">
              <a:extLst>
                <a:ext uri="{FF2B5EF4-FFF2-40B4-BE49-F238E27FC236}">
                  <a16:creationId xmlns:a16="http://schemas.microsoft.com/office/drawing/2014/main" id="{364C0E1A-D16C-4077-A7E5-82C4B88D1C81}"/>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7" name="Freeform 209">
              <a:extLst>
                <a:ext uri="{FF2B5EF4-FFF2-40B4-BE49-F238E27FC236}">
                  <a16:creationId xmlns:a16="http://schemas.microsoft.com/office/drawing/2014/main" id="{5B5C2822-5F38-44D5-8C38-A6784A574A1A}"/>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8" name="Freeform 210">
              <a:extLst>
                <a:ext uri="{FF2B5EF4-FFF2-40B4-BE49-F238E27FC236}">
                  <a16:creationId xmlns:a16="http://schemas.microsoft.com/office/drawing/2014/main" id="{5B63C883-6F29-443A-9479-A55DDE23ED3E}"/>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9" name="Freeform 211">
              <a:extLst>
                <a:ext uri="{FF2B5EF4-FFF2-40B4-BE49-F238E27FC236}">
                  <a16:creationId xmlns:a16="http://schemas.microsoft.com/office/drawing/2014/main" id="{71970896-E99E-4C24-99C3-5F74940D9EB1}"/>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0" name="Freeform 212">
              <a:extLst>
                <a:ext uri="{FF2B5EF4-FFF2-40B4-BE49-F238E27FC236}">
                  <a16:creationId xmlns:a16="http://schemas.microsoft.com/office/drawing/2014/main" id="{3FB4CF8D-8820-425D-B73B-1C62337B883F}"/>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1" name="Freeform 213">
              <a:extLst>
                <a:ext uri="{FF2B5EF4-FFF2-40B4-BE49-F238E27FC236}">
                  <a16:creationId xmlns:a16="http://schemas.microsoft.com/office/drawing/2014/main" id="{96383B92-B999-4A38-ACEE-C8558144A4C4}"/>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2" name="Freeform 214">
              <a:extLst>
                <a:ext uri="{FF2B5EF4-FFF2-40B4-BE49-F238E27FC236}">
                  <a16:creationId xmlns:a16="http://schemas.microsoft.com/office/drawing/2014/main" id="{97E4CE85-1599-49F7-90B5-0220690691FE}"/>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3" name="Freeform 215">
              <a:extLst>
                <a:ext uri="{FF2B5EF4-FFF2-40B4-BE49-F238E27FC236}">
                  <a16:creationId xmlns:a16="http://schemas.microsoft.com/office/drawing/2014/main" id="{944F8C8E-91D3-453A-BCC8-9049EAA52343}"/>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4" name="Freeform 216">
              <a:extLst>
                <a:ext uri="{FF2B5EF4-FFF2-40B4-BE49-F238E27FC236}">
                  <a16:creationId xmlns:a16="http://schemas.microsoft.com/office/drawing/2014/main" id="{E2A4B073-54D3-4FE1-8493-E585E5566199}"/>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5" name="Freeform 217">
              <a:extLst>
                <a:ext uri="{FF2B5EF4-FFF2-40B4-BE49-F238E27FC236}">
                  <a16:creationId xmlns:a16="http://schemas.microsoft.com/office/drawing/2014/main" id="{3CCC32BA-971D-442B-8D88-411712AD4ACE}"/>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6" name="Freeform 218">
              <a:extLst>
                <a:ext uri="{FF2B5EF4-FFF2-40B4-BE49-F238E27FC236}">
                  <a16:creationId xmlns:a16="http://schemas.microsoft.com/office/drawing/2014/main" id="{9AA945BE-AFE9-43E5-974E-B94ED24F0C17}"/>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7" name="Freeform 219">
              <a:extLst>
                <a:ext uri="{FF2B5EF4-FFF2-40B4-BE49-F238E27FC236}">
                  <a16:creationId xmlns:a16="http://schemas.microsoft.com/office/drawing/2014/main" id="{0E90C4F1-75B0-4ED4-9182-3976125410AA}"/>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8" name="Freeform 220">
              <a:extLst>
                <a:ext uri="{FF2B5EF4-FFF2-40B4-BE49-F238E27FC236}">
                  <a16:creationId xmlns:a16="http://schemas.microsoft.com/office/drawing/2014/main" id="{F845888E-1402-4E25-8492-D4E5E9AECFBE}"/>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9" name="Freeform 221">
              <a:extLst>
                <a:ext uri="{FF2B5EF4-FFF2-40B4-BE49-F238E27FC236}">
                  <a16:creationId xmlns:a16="http://schemas.microsoft.com/office/drawing/2014/main" id="{FB5D5DC0-20E7-48BB-A569-2AB37FE2BF5B}"/>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0" name="Freeform 222">
              <a:extLst>
                <a:ext uri="{FF2B5EF4-FFF2-40B4-BE49-F238E27FC236}">
                  <a16:creationId xmlns:a16="http://schemas.microsoft.com/office/drawing/2014/main" id="{E1CAB967-A1E1-4D2E-9EDC-AC91B0C297B3}"/>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1" name="Freeform 223">
              <a:extLst>
                <a:ext uri="{FF2B5EF4-FFF2-40B4-BE49-F238E27FC236}">
                  <a16:creationId xmlns:a16="http://schemas.microsoft.com/office/drawing/2014/main" id="{7B3D27B6-04E4-41DA-A3D4-8993626E10CC}"/>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2" name="Freeform 224">
              <a:extLst>
                <a:ext uri="{FF2B5EF4-FFF2-40B4-BE49-F238E27FC236}">
                  <a16:creationId xmlns:a16="http://schemas.microsoft.com/office/drawing/2014/main" id="{8E2BA1F4-D151-4F83-AA4A-17623B44F04A}"/>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3" name="Freeform 225">
              <a:extLst>
                <a:ext uri="{FF2B5EF4-FFF2-40B4-BE49-F238E27FC236}">
                  <a16:creationId xmlns:a16="http://schemas.microsoft.com/office/drawing/2014/main" id="{1E2D4936-97CC-4B71-8138-90B0229006A6}"/>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4" name="Freeform 226">
              <a:extLst>
                <a:ext uri="{FF2B5EF4-FFF2-40B4-BE49-F238E27FC236}">
                  <a16:creationId xmlns:a16="http://schemas.microsoft.com/office/drawing/2014/main" id="{5F3781B7-32B2-46A5-A843-D19B60B82D4C}"/>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5" name="Freeform 227">
              <a:extLst>
                <a:ext uri="{FF2B5EF4-FFF2-40B4-BE49-F238E27FC236}">
                  <a16:creationId xmlns:a16="http://schemas.microsoft.com/office/drawing/2014/main" id="{B9EFB4E1-165E-4BDA-AC6B-1F899D301F78}"/>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sp>
        <p:nvSpPr>
          <p:cNvPr id="256" name="CaixaDeTexto 255">
            <a:extLst>
              <a:ext uri="{FF2B5EF4-FFF2-40B4-BE49-F238E27FC236}">
                <a16:creationId xmlns:a16="http://schemas.microsoft.com/office/drawing/2014/main" id="{172CEF01-7E05-4059-A387-C822895768FF}"/>
              </a:ext>
            </a:extLst>
          </p:cNvPr>
          <p:cNvSpPr txBox="1"/>
          <p:nvPr/>
        </p:nvSpPr>
        <p:spPr>
          <a:xfrm rot="20671396">
            <a:off x="604707" y="3228110"/>
            <a:ext cx="982311" cy="338554"/>
          </a:xfrm>
          <a:prstGeom prst="rect">
            <a:avLst/>
          </a:prstGeom>
          <a:noFill/>
        </p:spPr>
        <p:txBody>
          <a:bodyPr wrap="square" rtlCol="0">
            <a:spAutoFit/>
          </a:bodyPr>
          <a:lstStyle/>
          <a:p>
            <a:r>
              <a:rPr lang="pt-PT" sz="1600" b="1" dirty="0">
                <a:solidFill>
                  <a:schemeClr val="accent6">
                    <a:lumMod val="50000"/>
                  </a:schemeClr>
                </a:solidFill>
              </a:rPr>
              <a:t>Tiamina </a:t>
            </a:r>
          </a:p>
        </p:txBody>
      </p:sp>
      <p:sp>
        <p:nvSpPr>
          <p:cNvPr id="257" name="CaixaDeTexto 256">
            <a:extLst>
              <a:ext uri="{FF2B5EF4-FFF2-40B4-BE49-F238E27FC236}">
                <a16:creationId xmlns:a16="http://schemas.microsoft.com/office/drawing/2014/main" id="{7E33641F-5EEF-4693-9DFD-A0E678306121}"/>
              </a:ext>
            </a:extLst>
          </p:cNvPr>
          <p:cNvSpPr txBox="1"/>
          <p:nvPr/>
        </p:nvSpPr>
        <p:spPr>
          <a:xfrm>
            <a:off x="6413524" y="1904978"/>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258" name="CaixaDeTexto 257">
            <a:extLst>
              <a:ext uri="{FF2B5EF4-FFF2-40B4-BE49-F238E27FC236}">
                <a16:creationId xmlns:a16="http://schemas.microsoft.com/office/drawing/2014/main" id="{A75A6E85-2511-4D73-8AC3-8852C7DDB8C5}"/>
              </a:ext>
            </a:extLst>
          </p:cNvPr>
          <p:cNvSpPr txBox="1"/>
          <p:nvPr/>
        </p:nvSpPr>
        <p:spPr>
          <a:xfrm>
            <a:off x="6554652" y="3559632"/>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sp>
        <p:nvSpPr>
          <p:cNvPr id="259" name="CaixaDeTexto 258">
            <a:extLst>
              <a:ext uri="{FF2B5EF4-FFF2-40B4-BE49-F238E27FC236}">
                <a16:creationId xmlns:a16="http://schemas.microsoft.com/office/drawing/2014/main" id="{99A10469-AAC7-4C7B-BA4D-7D21BAD81A9B}"/>
              </a:ext>
            </a:extLst>
          </p:cNvPr>
          <p:cNvSpPr txBox="1"/>
          <p:nvPr/>
        </p:nvSpPr>
        <p:spPr>
          <a:xfrm>
            <a:off x="6014582" y="5008404"/>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sp>
        <p:nvSpPr>
          <p:cNvPr id="260" name="Retângulo: Cantos Arredondados 259">
            <a:extLst>
              <a:ext uri="{FF2B5EF4-FFF2-40B4-BE49-F238E27FC236}">
                <a16:creationId xmlns:a16="http://schemas.microsoft.com/office/drawing/2014/main" id="{9B636CA9-6DB9-4349-88DF-074B0D598C45}"/>
              </a:ext>
            </a:extLst>
          </p:cNvPr>
          <p:cNvSpPr/>
          <p:nvPr/>
        </p:nvSpPr>
        <p:spPr>
          <a:xfrm rot="18791680">
            <a:off x="2137963" y="1216405"/>
            <a:ext cx="904864" cy="5271646"/>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261" name="Retângulo: Cantos Arredondados 260">
            <a:extLst>
              <a:ext uri="{FF2B5EF4-FFF2-40B4-BE49-F238E27FC236}">
                <a16:creationId xmlns:a16="http://schemas.microsoft.com/office/drawing/2014/main" id="{5C82A847-C2B7-47BA-AA67-2CE1369F3EDE}"/>
              </a:ext>
            </a:extLst>
          </p:cNvPr>
          <p:cNvSpPr/>
          <p:nvPr/>
        </p:nvSpPr>
        <p:spPr>
          <a:xfrm rot="4761909">
            <a:off x="4464340" y="3485732"/>
            <a:ext cx="980828" cy="3217931"/>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62" name="CaixaDeTexto 261">
            <a:extLst>
              <a:ext uri="{FF2B5EF4-FFF2-40B4-BE49-F238E27FC236}">
                <a16:creationId xmlns:a16="http://schemas.microsoft.com/office/drawing/2014/main" id="{FC31D96B-5AE1-4E46-AD94-D68DE7AAF96F}"/>
              </a:ext>
            </a:extLst>
          </p:cNvPr>
          <p:cNvSpPr txBox="1"/>
          <p:nvPr/>
        </p:nvSpPr>
        <p:spPr>
          <a:xfrm>
            <a:off x="2023742" y="1850046"/>
            <a:ext cx="1524977" cy="307777"/>
          </a:xfrm>
          <a:prstGeom prst="rect">
            <a:avLst/>
          </a:prstGeom>
          <a:noFill/>
        </p:spPr>
        <p:txBody>
          <a:bodyPr wrap="square" rtlCol="0">
            <a:spAutoFit/>
          </a:bodyPr>
          <a:lstStyle/>
          <a:p>
            <a:r>
              <a:rPr lang="pt-PT" sz="1400" b="1" dirty="0">
                <a:solidFill>
                  <a:schemeClr val="accent2">
                    <a:lumMod val="75000"/>
                  </a:schemeClr>
                </a:solidFill>
              </a:rPr>
              <a:t>Ciclo de Cori</a:t>
            </a:r>
          </a:p>
        </p:txBody>
      </p:sp>
    </p:spTree>
    <p:extLst>
      <p:ext uri="{BB962C8B-B14F-4D97-AF65-F5344CB8AC3E}">
        <p14:creationId xmlns:p14="http://schemas.microsoft.com/office/powerpoint/2010/main" val="774765616"/>
      </p:ext>
    </p:extLst>
  </p:cSld>
  <p:clrMapOvr>
    <a:masterClrMapping/>
  </p:clrMapOvr>
  <mc:AlternateContent xmlns:mc="http://schemas.openxmlformats.org/markup-compatibility/2006" xmlns:p14="http://schemas.microsoft.com/office/powerpoint/2010/main">
    <mc:Choice Requires="p14">
      <p:transition spd="slow" p14:dur="2000" advTm="267"/>
    </mc:Choice>
    <mc:Fallback xmlns="">
      <p:transition spd="slow" advTm="267"/>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Retângulo 153">
            <a:extLst>
              <a:ext uri="{FF2B5EF4-FFF2-40B4-BE49-F238E27FC236}">
                <a16:creationId xmlns:a16="http://schemas.microsoft.com/office/drawing/2014/main" id="{02D1A52A-4CD6-4E28-9CA6-CAF8375AC277}"/>
              </a:ext>
            </a:extLst>
          </p:cNvPr>
          <p:cNvSpPr/>
          <p:nvPr/>
        </p:nvSpPr>
        <p:spPr>
          <a:xfrm>
            <a:off x="5105399" y="2463840"/>
            <a:ext cx="3487619" cy="4089360"/>
          </a:xfrm>
          <a:prstGeom prst="rect">
            <a:avLst/>
          </a:prstGeom>
          <a:solidFill>
            <a:srgbClr val="92D050">
              <a:alpha val="14000"/>
            </a:srgbClr>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155" name="Retângulo 154">
            <a:extLst>
              <a:ext uri="{FF2B5EF4-FFF2-40B4-BE49-F238E27FC236}">
                <a16:creationId xmlns:a16="http://schemas.microsoft.com/office/drawing/2014/main" id="{A650B105-3279-44C5-AAFB-AFEBDE929545}"/>
              </a:ext>
            </a:extLst>
          </p:cNvPr>
          <p:cNvSpPr/>
          <p:nvPr/>
        </p:nvSpPr>
        <p:spPr>
          <a:xfrm>
            <a:off x="820613" y="2463840"/>
            <a:ext cx="3487619" cy="4089360"/>
          </a:xfrm>
          <a:prstGeom prst="rect">
            <a:avLst/>
          </a:prstGeom>
          <a:solidFill>
            <a:srgbClr val="FFDD89">
              <a:alpha val="20000"/>
            </a:srgbClr>
          </a:solidFill>
          <a:ln w="57150">
            <a:solidFill>
              <a:srgbClr val="FFD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125" name="Título 1">
            <a:extLst>
              <a:ext uri="{FF2B5EF4-FFF2-40B4-BE49-F238E27FC236}">
                <a16:creationId xmlns:a16="http://schemas.microsoft.com/office/drawing/2014/main" id="{4D70DC55-47B4-4872-B4C3-C0C2D3A0B287}"/>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32" name="Título 1">
            <a:extLst>
              <a:ext uri="{FF2B5EF4-FFF2-40B4-BE49-F238E27FC236}">
                <a16:creationId xmlns:a16="http://schemas.microsoft.com/office/drawing/2014/main" id="{4CE80BD4-B9FD-4926-81A2-676EE2F005CE}"/>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sp>
        <p:nvSpPr>
          <p:cNvPr id="137" name="CaixaDeTexto 136">
            <a:extLst>
              <a:ext uri="{FF2B5EF4-FFF2-40B4-BE49-F238E27FC236}">
                <a16:creationId xmlns:a16="http://schemas.microsoft.com/office/drawing/2014/main" id="{14A1B32D-AB82-4FE2-8AA3-7A693EB1AB28}"/>
              </a:ext>
            </a:extLst>
          </p:cNvPr>
          <p:cNvSpPr txBox="1"/>
          <p:nvPr/>
        </p:nvSpPr>
        <p:spPr>
          <a:xfrm>
            <a:off x="5960643" y="585624"/>
            <a:ext cx="1007317" cy="408623"/>
          </a:xfrm>
          <a:prstGeom prst="roundRect">
            <a:avLst/>
          </a:prstGeom>
          <a:solidFill>
            <a:schemeClr val="accent1">
              <a:lumMod val="40000"/>
              <a:lumOff val="60000"/>
            </a:schemeClr>
          </a:solidFill>
        </p:spPr>
        <p:txBody>
          <a:bodyPr wrap="square" rtlCol="0">
            <a:spAutoFit/>
          </a:bodyPr>
          <a:lstStyle/>
          <a:p>
            <a:pPr algn="ctr"/>
            <a:r>
              <a:rPr lang="pt-PT" dirty="0"/>
              <a:t>Célula</a:t>
            </a:r>
          </a:p>
        </p:txBody>
      </p:sp>
      <p:sp>
        <p:nvSpPr>
          <p:cNvPr id="138" name="CaixaDeTexto 137">
            <a:extLst>
              <a:ext uri="{FF2B5EF4-FFF2-40B4-BE49-F238E27FC236}">
                <a16:creationId xmlns:a16="http://schemas.microsoft.com/office/drawing/2014/main" id="{059266A7-48CD-4FF6-91A7-8F5AB57F6152}"/>
              </a:ext>
            </a:extLst>
          </p:cNvPr>
          <p:cNvSpPr txBox="1"/>
          <p:nvPr/>
        </p:nvSpPr>
        <p:spPr>
          <a:xfrm>
            <a:off x="7742697" y="585624"/>
            <a:ext cx="1046285" cy="408623"/>
          </a:xfrm>
          <a:prstGeom prst="roundRect">
            <a:avLst/>
          </a:prstGeom>
          <a:solidFill>
            <a:schemeClr val="accent1">
              <a:lumMod val="40000"/>
              <a:lumOff val="60000"/>
            </a:schemeClr>
          </a:solidFill>
        </p:spPr>
        <p:txBody>
          <a:bodyPr wrap="square" rtlCol="0">
            <a:spAutoFit/>
          </a:bodyPr>
          <a:lstStyle/>
          <a:p>
            <a:pPr algn="ctr"/>
            <a:r>
              <a:rPr lang="pt-PT" dirty="0"/>
              <a:t>Célula</a:t>
            </a:r>
          </a:p>
        </p:txBody>
      </p:sp>
      <p:pic>
        <p:nvPicPr>
          <p:cNvPr id="139" name="Gráfico 138" descr="Autocarro">
            <a:extLst>
              <a:ext uri="{FF2B5EF4-FFF2-40B4-BE49-F238E27FC236}">
                <a16:creationId xmlns:a16="http://schemas.microsoft.com/office/drawing/2014/main" id="{3CCD3836-A2C9-4A7A-BB80-149B04B641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09497" y="585624"/>
            <a:ext cx="691662" cy="691662"/>
          </a:xfrm>
          <a:prstGeom prst="rect">
            <a:avLst/>
          </a:prstGeom>
        </p:spPr>
      </p:pic>
      <p:sp>
        <p:nvSpPr>
          <p:cNvPr id="140" name="Retângulo 139">
            <a:extLst>
              <a:ext uri="{FF2B5EF4-FFF2-40B4-BE49-F238E27FC236}">
                <a16:creationId xmlns:a16="http://schemas.microsoft.com/office/drawing/2014/main" id="{A5AEDEAE-0BEA-4EF7-8BD2-F568B1853F2F}"/>
              </a:ext>
            </a:extLst>
          </p:cNvPr>
          <p:cNvSpPr/>
          <p:nvPr/>
        </p:nvSpPr>
        <p:spPr>
          <a:xfrm rot="16200000">
            <a:off x="4384297" y="-1894570"/>
            <a:ext cx="645038" cy="7772403"/>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41" name="CaixaDeTexto 140">
            <a:extLst>
              <a:ext uri="{FF2B5EF4-FFF2-40B4-BE49-F238E27FC236}">
                <a16:creationId xmlns:a16="http://schemas.microsoft.com/office/drawing/2014/main" id="{A0629EC8-9816-41B0-BCE0-2F1639FAF43E}"/>
              </a:ext>
            </a:extLst>
          </p:cNvPr>
          <p:cNvSpPr txBox="1"/>
          <p:nvPr/>
        </p:nvSpPr>
        <p:spPr>
          <a:xfrm>
            <a:off x="767876" y="1634482"/>
            <a:ext cx="1372088" cy="307777"/>
          </a:xfrm>
          <a:prstGeom prst="rect">
            <a:avLst/>
          </a:prstGeom>
          <a:noFill/>
        </p:spPr>
        <p:txBody>
          <a:bodyPr wrap="square" rtlCol="0">
            <a:spAutoFit/>
          </a:bodyPr>
          <a:lstStyle/>
          <a:p>
            <a:r>
              <a:rPr lang="pt-PT" sz="1400" b="1" dirty="0">
                <a:solidFill>
                  <a:srgbClr val="C00000"/>
                </a:solidFill>
              </a:rPr>
              <a:t>Sangue</a:t>
            </a:r>
          </a:p>
        </p:txBody>
      </p:sp>
      <p:pic>
        <p:nvPicPr>
          <p:cNvPr id="3074" name="Picture 2">
            <a:extLst>
              <a:ext uri="{FF2B5EF4-FFF2-40B4-BE49-F238E27FC236}">
                <a16:creationId xmlns:a16="http://schemas.microsoft.com/office/drawing/2014/main" id="{5C4488AD-CF19-4D2F-9515-6ED0838175F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2586" y="5603268"/>
            <a:ext cx="1100432" cy="94993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AF731182-FC31-4D82-BC0A-68BDE53DE86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6200000">
            <a:off x="1235917" y="5287772"/>
            <a:ext cx="838617" cy="1749263"/>
          </a:xfrm>
          <a:prstGeom prst="rect">
            <a:avLst/>
          </a:prstGeom>
          <a:noFill/>
          <a:extLst>
            <a:ext uri="{909E8E84-426E-40DD-AFC4-6F175D3DCCD1}">
              <a14:hiddenFill xmlns:a14="http://schemas.microsoft.com/office/drawing/2010/main">
                <a:solidFill>
                  <a:srgbClr val="FFFFFF"/>
                </a:solidFill>
              </a14:hiddenFill>
            </a:ext>
          </a:extLst>
        </p:spPr>
      </p:pic>
      <p:sp>
        <p:nvSpPr>
          <p:cNvPr id="142" name="CaixaDeTexto 141">
            <a:extLst>
              <a:ext uri="{FF2B5EF4-FFF2-40B4-BE49-F238E27FC236}">
                <a16:creationId xmlns:a16="http://schemas.microsoft.com/office/drawing/2014/main" id="{5C62B591-8D3D-4ABA-8CE9-6F9E2842AF0A}"/>
              </a:ext>
            </a:extLst>
          </p:cNvPr>
          <p:cNvSpPr txBox="1"/>
          <p:nvPr/>
        </p:nvSpPr>
        <p:spPr>
          <a:xfrm>
            <a:off x="1783159" y="1737775"/>
            <a:ext cx="819084" cy="276999"/>
          </a:xfrm>
          <a:prstGeom prst="rect">
            <a:avLst/>
          </a:prstGeom>
          <a:noFill/>
        </p:spPr>
        <p:txBody>
          <a:bodyPr wrap="square" rtlCol="0">
            <a:spAutoFit/>
          </a:bodyPr>
          <a:lstStyle/>
          <a:p>
            <a:pPr algn="ctr"/>
            <a:r>
              <a:rPr lang="pt-PT" sz="1200" b="1" dirty="0">
                <a:solidFill>
                  <a:schemeClr val="tx1">
                    <a:lumMod val="95000"/>
                    <a:lumOff val="5000"/>
                  </a:schemeClr>
                </a:solidFill>
              </a:rPr>
              <a:t>Glucose</a:t>
            </a:r>
          </a:p>
        </p:txBody>
      </p:sp>
      <p:sp>
        <p:nvSpPr>
          <p:cNvPr id="143" name="CaixaDeTexto 142">
            <a:extLst>
              <a:ext uri="{FF2B5EF4-FFF2-40B4-BE49-F238E27FC236}">
                <a16:creationId xmlns:a16="http://schemas.microsoft.com/office/drawing/2014/main" id="{426F48AD-69B3-4ABB-B272-946B1C30D754}"/>
              </a:ext>
            </a:extLst>
          </p:cNvPr>
          <p:cNvSpPr txBox="1"/>
          <p:nvPr/>
        </p:nvSpPr>
        <p:spPr>
          <a:xfrm>
            <a:off x="1087856" y="1830395"/>
            <a:ext cx="819084" cy="276999"/>
          </a:xfrm>
          <a:prstGeom prst="rect">
            <a:avLst/>
          </a:prstGeom>
          <a:noFill/>
        </p:spPr>
        <p:txBody>
          <a:bodyPr wrap="square" rtlCol="0">
            <a:spAutoFit/>
          </a:bodyPr>
          <a:lstStyle/>
          <a:p>
            <a:pPr algn="ctr"/>
            <a:r>
              <a:rPr lang="pt-PT" sz="1200" b="1" dirty="0">
                <a:solidFill>
                  <a:schemeClr val="tx1">
                    <a:lumMod val="95000"/>
                    <a:lumOff val="5000"/>
                  </a:schemeClr>
                </a:solidFill>
              </a:rPr>
              <a:t>O</a:t>
            </a:r>
            <a:r>
              <a:rPr lang="pt-PT" sz="1200" b="1" baseline="-25000" dirty="0">
                <a:solidFill>
                  <a:schemeClr val="tx1">
                    <a:lumMod val="95000"/>
                    <a:lumOff val="5000"/>
                  </a:schemeClr>
                </a:solidFill>
              </a:rPr>
              <a:t>2</a:t>
            </a:r>
          </a:p>
        </p:txBody>
      </p:sp>
      <p:sp>
        <p:nvSpPr>
          <p:cNvPr id="144" name="CaixaDeTexto 143">
            <a:extLst>
              <a:ext uri="{FF2B5EF4-FFF2-40B4-BE49-F238E27FC236}">
                <a16:creationId xmlns:a16="http://schemas.microsoft.com/office/drawing/2014/main" id="{E18B805C-5159-4C37-8666-2A60497C9158}"/>
              </a:ext>
            </a:extLst>
          </p:cNvPr>
          <p:cNvSpPr txBox="1"/>
          <p:nvPr/>
        </p:nvSpPr>
        <p:spPr>
          <a:xfrm>
            <a:off x="6505800" y="1800659"/>
            <a:ext cx="819084" cy="276999"/>
          </a:xfrm>
          <a:prstGeom prst="rect">
            <a:avLst/>
          </a:prstGeom>
          <a:noFill/>
        </p:spPr>
        <p:txBody>
          <a:bodyPr wrap="square" rtlCol="0">
            <a:spAutoFit/>
          </a:bodyPr>
          <a:lstStyle/>
          <a:p>
            <a:pPr algn="ctr"/>
            <a:r>
              <a:rPr lang="pt-PT" sz="1200" b="1" dirty="0">
                <a:solidFill>
                  <a:schemeClr val="tx1">
                    <a:lumMod val="95000"/>
                    <a:lumOff val="5000"/>
                  </a:schemeClr>
                </a:solidFill>
              </a:rPr>
              <a:t>Glucose</a:t>
            </a:r>
          </a:p>
        </p:txBody>
      </p:sp>
      <p:sp>
        <p:nvSpPr>
          <p:cNvPr id="146" name="CaixaDeTexto 145">
            <a:extLst>
              <a:ext uri="{FF2B5EF4-FFF2-40B4-BE49-F238E27FC236}">
                <a16:creationId xmlns:a16="http://schemas.microsoft.com/office/drawing/2014/main" id="{5036352E-4501-478B-A813-1BEA5AC477A3}"/>
              </a:ext>
            </a:extLst>
          </p:cNvPr>
          <p:cNvSpPr txBox="1"/>
          <p:nvPr/>
        </p:nvSpPr>
        <p:spPr>
          <a:xfrm>
            <a:off x="7469367" y="1946805"/>
            <a:ext cx="819084" cy="276999"/>
          </a:xfrm>
          <a:prstGeom prst="rect">
            <a:avLst/>
          </a:prstGeom>
          <a:noFill/>
        </p:spPr>
        <p:txBody>
          <a:bodyPr wrap="square" rtlCol="0">
            <a:spAutoFit/>
          </a:bodyPr>
          <a:lstStyle/>
          <a:p>
            <a:pPr algn="ctr"/>
            <a:r>
              <a:rPr lang="pt-PT" sz="1200" b="1" dirty="0">
                <a:solidFill>
                  <a:schemeClr val="tx1">
                    <a:lumMod val="95000"/>
                    <a:lumOff val="5000"/>
                  </a:schemeClr>
                </a:solidFill>
              </a:rPr>
              <a:t>O</a:t>
            </a:r>
            <a:r>
              <a:rPr lang="pt-PT" sz="1200" b="1" baseline="-25000" dirty="0">
                <a:solidFill>
                  <a:schemeClr val="tx1">
                    <a:lumMod val="95000"/>
                    <a:lumOff val="5000"/>
                  </a:schemeClr>
                </a:solidFill>
              </a:rPr>
              <a:t>2</a:t>
            </a:r>
          </a:p>
        </p:txBody>
      </p:sp>
      <p:sp>
        <p:nvSpPr>
          <p:cNvPr id="158" name="CaixaDeTexto 157">
            <a:extLst>
              <a:ext uri="{FF2B5EF4-FFF2-40B4-BE49-F238E27FC236}">
                <a16:creationId xmlns:a16="http://schemas.microsoft.com/office/drawing/2014/main" id="{FAF92321-661D-42DF-BF59-7AA75C86EDE3}"/>
              </a:ext>
            </a:extLst>
          </p:cNvPr>
          <p:cNvSpPr txBox="1"/>
          <p:nvPr/>
        </p:nvSpPr>
        <p:spPr>
          <a:xfrm>
            <a:off x="4304980" y="4729705"/>
            <a:ext cx="901723" cy="276999"/>
          </a:xfrm>
          <a:prstGeom prst="rect">
            <a:avLst/>
          </a:prstGeom>
          <a:noFill/>
        </p:spPr>
        <p:txBody>
          <a:bodyPr wrap="square" rtlCol="0">
            <a:spAutoFit/>
          </a:bodyPr>
          <a:lstStyle/>
          <a:p>
            <a:r>
              <a:rPr lang="pt-PT" sz="1200" b="1" dirty="0">
                <a:solidFill>
                  <a:schemeClr val="accent2">
                    <a:lumMod val="75000"/>
                  </a:schemeClr>
                </a:solidFill>
              </a:rPr>
              <a:t>Lactato</a:t>
            </a:r>
          </a:p>
        </p:txBody>
      </p:sp>
      <p:pic>
        <p:nvPicPr>
          <p:cNvPr id="160" name="Imagem 159" descr="Uma imagem com dispositivo, espelho, desenho&#10;&#10;Descrição gerada automaticamente">
            <a:extLst>
              <a:ext uri="{FF2B5EF4-FFF2-40B4-BE49-F238E27FC236}">
                <a16:creationId xmlns:a16="http://schemas.microsoft.com/office/drawing/2014/main" id="{974191B7-3FEE-468B-9881-F82FC3F80F10}"/>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70904" y="4875385"/>
            <a:ext cx="1396926" cy="810157"/>
          </a:xfrm>
          <a:prstGeom prst="rect">
            <a:avLst/>
          </a:prstGeom>
        </p:spPr>
      </p:pic>
      <p:cxnSp>
        <p:nvCxnSpPr>
          <p:cNvPr id="5" name="Conexão reta unidirecional 4">
            <a:extLst>
              <a:ext uri="{FF2B5EF4-FFF2-40B4-BE49-F238E27FC236}">
                <a16:creationId xmlns:a16="http://schemas.microsoft.com/office/drawing/2014/main" id="{CF66C7E6-F2A8-439A-B209-A9F06FE3E6D0}"/>
              </a:ext>
            </a:extLst>
          </p:cNvPr>
          <p:cNvCxnSpPr>
            <a:cxnSpLocks/>
          </p:cNvCxnSpPr>
          <p:nvPr/>
        </p:nvCxnSpPr>
        <p:spPr>
          <a:xfrm>
            <a:off x="1483009" y="2095596"/>
            <a:ext cx="0" cy="2856524"/>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63" name="Conexão reta unidirecional 162">
            <a:extLst>
              <a:ext uri="{FF2B5EF4-FFF2-40B4-BE49-F238E27FC236}">
                <a16:creationId xmlns:a16="http://schemas.microsoft.com/office/drawing/2014/main" id="{7CAD3960-C566-4C3F-8C3D-7D89EA929CBD}"/>
              </a:ext>
            </a:extLst>
          </p:cNvPr>
          <p:cNvCxnSpPr>
            <a:cxnSpLocks/>
          </p:cNvCxnSpPr>
          <p:nvPr/>
        </p:nvCxnSpPr>
        <p:spPr>
          <a:xfrm>
            <a:off x="7919116" y="2299408"/>
            <a:ext cx="7139" cy="2722237"/>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pic>
        <p:nvPicPr>
          <p:cNvPr id="196" name="Picture 8" descr="Resultado de imagem para lactato">
            <a:extLst>
              <a:ext uri="{FF2B5EF4-FFF2-40B4-BE49-F238E27FC236}">
                <a16:creationId xmlns:a16="http://schemas.microsoft.com/office/drawing/2014/main" id="{DC209376-1F5B-49BD-BEAE-AF737CB5BB2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372572" y="4591135"/>
            <a:ext cx="648805" cy="547067"/>
          </a:xfrm>
          <a:prstGeom prst="rect">
            <a:avLst/>
          </a:prstGeom>
          <a:noFill/>
          <a:extLst>
            <a:ext uri="{909E8E84-426E-40DD-AFC4-6F175D3DCCD1}">
              <a14:hiddenFill xmlns:a14="http://schemas.microsoft.com/office/drawing/2010/main">
                <a:solidFill>
                  <a:srgbClr val="FFFFFF"/>
                </a:solidFill>
              </a14:hiddenFill>
            </a:ext>
          </a:extLst>
        </p:spPr>
      </p:pic>
      <p:sp>
        <p:nvSpPr>
          <p:cNvPr id="197" name="CaixaDeTexto 196">
            <a:extLst>
              <a:ext uri="{FF2B5EF4-FFF2-40B4-BE49-F238E27FC236}">
                <a16:creationId xmlns:a16="http://schemas.microsoft.com/office/drawing/2014/main" id="{8D251483-19A8-41DF-A228-53778809A337}"/>
              </a:ext>
            </a:extLst>
          </p:cNvPr>
          <p:cNvSpPr txBox="1"/>
          <p:nvPr/>
        </p:nvSpPr>
        <p:spPr>
          <a:xfrm>
            <a:off x="5082782" y="4146989"/>
            <a:ext cx="718920" cy="276999"/>
          </a:xfrm>
          <a:prstGeom prst="rect">
            <a:avLst/>
          </a:prstGeom>
          <a:noFill/>
        </p:spPr>
        <p:txBody>
          <a:bodyPr wrap="square" rtlCol="0">
            <a:spAutoFit/>
          </a:bodyPr>
          <a:lstStyle/>
          <a:p>
            <a:r>
              <a:rPr lang="pt-PT" sz="1200" dirty="0"/>
              <a:t>NAD+</a:t>
            </a:r>
          </a:p>
        </p:txBody>
      </p:sp>
      <p:sp>
        <p:nvSpPr>
          <p:cNvPr id="198" name="CaixaDeTexto 197">
            <a:extLst>
              <a:ext uri="{FF2B5EF4-FFF2-40B4-BE49-F238E27FC236}">
                <a16:creationId xmlns:a16="http://schemas.microsoft.com/office/drawing/2014/main" id="{C6899E50-A967-43AD-A732-73E6DADA442B}"/>
              </a:ext>
            </a:extLst>
          </p:cNvPr>
          <p:cNvSpPr txBox="1"/>
          <p:nvPr/>
        </p:nvSpPr>
        <p:spPr>
          <a:xfrm>
            <a:off x="5461680" y="3608709"/>
            <a:ext cx="888803" cy="276999"/>
          </a:xfrm>
          <a:prstGeom prst="rect">
            <a:avLst/>
          </a:prstGeom>
          <a:noFill/>
        </p:spPr>
        <p:txBody>
          <a:bodyPr wrap="square" rtlCol="0">
            <a:spAutoFit/>
          </a:bodyPr>
          <a:lstStyle/>
          <a:p>
            <a:r>
              <a:rPr lang="pt-PT" sz="1200" dirty="0"/>
              <a:t>NADH</a:t>
            </a:r>
          </a:p>
        </p:txBody>
      </p:sp>
      <p:cxnSp>
        <p:nvCxnSpPr>
          <p:cNvPr id="199" name="Conexão reta unidirecional 198">
            <a:extLst>
              <a:ext uri="{FF2B5EF4-FFF2-40B4-BE49-F238E27FC236}">
                <a16:creationId xmlns:a16="http://schemas.microsoft.com/office/drawing/2014/main" id="{8121FBD7-0797-470A-AE37-A719F231B03B}"/>
              </a:ext>
            </a:extLst>
          </p:cNvPr>
          <p:cNvCxnSpPr>
            <a:cxnSpLocks/>
          </p:cNvCxnSpPr>
          <p:nvPr/>
        </p:nvCxnSpPr>
        <p:spPr>
          <a:xfrm flipV="1">
            <a:off x="5879939" y="3981331"/>
            <a:ext cx="562543" cy="59183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Conexão reta unidirecional 199">
            <a:extLst>
              <a:ext uri="{FF2B5EF4-FFF2-40B4-BE49-F238E27FC236}">
                <a16:creationId xmlns:a16="http://schemas.microsoft.com/office/drawing/2014/main" id="{2D05326A-44B2-4A1B-B028-40C37F24AFF9}"/>
              </a:ext>
            </a:extLst>
          </p:cNvPr>
          <p:cNvCxnSpPr>
            <a:cxnSpLocks/>
          </p:cNvCxnSpPr>
          <p:nvPr/>
        </p:nvCxnSpPr>
        <p:spPr>
          <a:xfrm flipH="1">
            <a:off x="5996401" y="4000103"/>
            <a:ext cx="598481" cy="637786"/>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1" name="CaixaDeTexto 200">
            <a:extLst>
              <a:ext uri="{FF2B5EF4-FFF2-40B4-BE49-F238E27FC236}">
                <a16:creationId xmlns:a16="http://schemas.microsoft.com/office/drawing/2014/main" id="{F0D095CB-F851-4A2E-9373-7D77011A3F24}"/>
              </a:ext>
            </a:extLst>
          </p:cNvPr>
          <p:cNvSpPr txBox="1"/>
          <p:nvPr/>
        </p:nvSpPr>
        <p:spPr>
          <a:xfrm>
            <a:off x="5366143" y="5156229"/>
            <a:ext cx="1060540" cy="338554"/>
          </a:xfrm>
          <a:prstGeom prst="rect">
            <a:avLst/>
          </a:prstGeom>
          <a:noFill/>
        </p:spPr>
        <p:txBody>
          <a:bodyPr wrap="square" rtlCol="0">
            <a:spAutoFit/>
          </a:bodyPr>
          <a:lstStyle/>
          <a:p>
            <a:r>
              <a:rPr lang="pt-PT" sz="1600" b="1" dirty="0">
                <a:solidFill>
                  <a:schemeClr val="accent2">
                    <a:lumMod val="75000"/>
                  </a:schemeClr>
                </a:solidFill>
              </a:rPr>
              <a:t>Lactato</a:t>
            </a:r>
          </a:p>
        </p:txBody>
      </p:sp>
      <p:sp>
        <p:nvSpPr>
          <p:cNvPr id="202" name="CaixaDeTexto 201">
            <a:extLst>
              <a:ext uri="{FF2B5EF4-FFF2-40B4-BE49-F238E27FC236}">
                <a16:creationId xmlns:a16="http://schemas.microsoft.com/office/drawing/2014/main" id="{2903D152-3ABE-4396-AC04-1CF97D4778A5}"/>
              </a:ext>
            </a:extLst>
          </p:cNvPr>
          <p:cNvSpPr txBox="1"/>
          <p:nvPr/>
        </p:nvSpPr>
        <p:spPr>
          <a:xfrm>
            <a:off x="5854575" y="4139401"/>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203" name="Conexão: Curva 202">
            <a:extLst>
              <a:ext uri="{FF2B5EF4-FFF2-40B4-BE49-F238E27FC236}">
                <a16:creationId xmlns:a16="http://schemas.microsoft.com/office/drawing/2014/main" id="{F53F18D3-A15D-4510-B82B-379F606F86DB}"/>
              </a:ext>
            </a:extLst>
          </p:cNvPr>
          <p:cNvCxnSpPr>
            <a:cxnSpLocks/>
            <a:stCxn id="198" idx="2"/>
          </p:cNvCxnSpPr>
          <p:nvPr/>
        </p:nvCxnSpPr>
        <p:spPr>
          <a:xfrm rot="5400000">
            <a:off x="5558002" y="3853232"/>
            <a:ext cx="315605" cy="380556"/>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4" name="CaixaDeTexto 203">
            <a:extLst>
              <a:ext uri="{FF2B5EF4-FFF2-40B4-BE49-F238E27FC236}">
                <a16:creationId xmlns:a16="http://schemas.microsoft.com/office/drawing/2014/main" id="{B3FDE586-9BC4-4953-A459-51C3E7B043D7}"/>
              </a:ext>
            </a:extLst>
          </p:cNvPr>
          <p:cNvSpPr txBox="1"/>
          <p:nvPr/>
        </p:nvSpPr>
        <p:spPr>
          <a:xfrm>
            <a:off x="6642077" y="3883223"/>
            <a:ext cx="1068097" cy="338554"/>
          </a:xfrm>
          <a:prstGeom prst="rect">
            <a:avLst/>
          </a:prstGeom>
          <a:noFill/>
        </p:spPr>
        <p:txBody>
          <a:bodyPr wrap="square" rtlCol="0">
            <a:spAutoFit/>
          </a:bodyPr>
          <a:lstStyle/>
          <a:p>
            <a:r>
              <a:rPr lang="pt-PT" sz="1600" b="1" dirty="0">
                <a:solidFill>
                  <a:schemeClr val="accent1">
                    <a:lumMod val="50000"/>
                  </a:schemeClr>
                </a:solidFill>
              </a:rPr>
              <a:t>Piruvato</a:t>
            </a:r>
          </a:p>
        </p:txBody>
      </p:sp>
      <p:pic>
        <p:nvPicPr>
          <p:cNvPr id="205" name="Picture 4" descr="Resultado de imagem para pyruvate">
            <a:extLst>
              <a:ext uri="{FF2B5EF4-FFF2-40B4-BE49-F238E27FC236}">
                <a16:creationId xmlns:a16="http://schemas.microsoft.com/office/drawing/2014/main" id="{ABB13670-8992-4757-AC3E-80308F12C64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26683" y="3260525"/>
            <a:ext cx="876942" cy="806040"/>
          </a:xfrm>
          <a:prstGeom prst="rect">
            <a:avLst/>
          </a:prstGeom>
          <a:noFill/>
          <a:extLst>
            <a:ext uri="{909E8E84-426E-40DD-AFC4-6F175D3DCCD1}">
              <a14:hiddenFill xmlns:a14="http://schemas.microsoft.com/office/drawing/2010/main">
                <a:solidFill>
                  <a:srgbClr val="FFFFFF"/>
                </a:solidFill>
              </a14:hiddenFill>
            </a:ext>
          </a:extLst>
        </p:spPr>
      </p:pic>
      <p:cxnSp>
        <p:nvCxnSpPr>
          <p:cNvPr id="206" name="Conexão reta unidirecional 205">
            <a:extLst>
              <a:ext uri="{FF2B5EF4-FFF2-40B4-BE49-F238E27FC236}">
                <a16:creationId xmlns:a16="http://schemas.microsoft.com/office/drawing/2014/main" id="{D5C5C865-26E4-4CA2-9512-D2A1E0D23354}"/>
              </a:ext>
            </a:extLst>
          </p:cNvPr>
          <p:cNvCxnSpPr>
            <a:cxnSpLocks/>
          </p:cNvCxnSpPr>
          <p:nvPr/>
        </p:nvCxnSpPr>
        <p:spPr>
          <a:xfrm>
            <a:off x="6849208" y="2095596"/>
            <a:ext cx="22962" cy="1179500"/>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07" name="Conexão reta unidirecional 206">
            <a:extLst>
              <a:ext uri="{FF2B5EF4-FFF2-40B4-BE49-F238E27FC236}">
                <a16:creationId xmlns:a16="http://schemas.microsoft.com/office/drawing/2014/main" id="{CDFF4A18-8402-4B4F-9A6D-56506502A5B3}"/>
              </a:ext>
            </a:extLst>
          </p:cNvPr>
          <p:cNvCxnSpPr>
            <a:cxnSpLocks/>
          </p:cNvCxnSpPr>
          <p:nvPr/>
        </p:nvCxnSpPr>
        <p:spPr>
          <a:xfrm>
            <a:off x="7017641" y="4112512"/>
            <a:ext cx="9849" cy="764288"/>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208" name="Agrupar 207">
            <a:extLst>
              <a:ext uri="{FF2B5EF4-FFF2-40B4-BE49-F238E27FC236}">
                <a16:creationId xmlns:a16="http://schemas.microsoft.com/office/drawing/2014/main" id="{353BACC0-2D49-4B56-9B62-1FA465D849B5}"/>
              </a:ext>
            </a:extLst>
          </p:cNvPr>
          <p:cNvGrpSpPr/>
          <p:nvPr/>
        </p:nvGrpSpPr>
        <p:grpSpPr>
          <a:xfrm>
            <a:off x="1701982" y="2775070"/>
            <a:ext cx="2482965" cy="2238605"/>
            <a:chOff x="2000543" y="3139841"/>
            <a:chExt cx="2482965" cy="2238605"/>
          </a:xfrm>
        </p:grpSpPr>
        <p:sp>
          <p:nvSpPr>
            <p:cNvPr id="209" name="CaixaDeTexto 208">
              <a:extLst>
                <a:ext uri="{FF2B5EF4-FFF2-40B4-BE49-F238E27FC236}">
                  <a16:creationId xmlns:a16="http://schemas.microsoft.com/office/drawing/2014/main" id="{F6A70123-EAE1-4328-A08E-7590ABE17464}"/>
                </a:ext>
              </a:extLst>
            </p:cNvPr>
            <p:cNvSpPr txBox="1"/>
            <p:nvPr/>
          </p:nvSpPr>
          <p:spPr>
            <a:xfrm>
              <a:off x="2000543" y="3746464"/>
              <a:ext cx="1047458" cy="338554"/>
            </a:xfrm>
            <a:prstGeom prst="rect">
              <a:avLst/>
            </a:prstGeom>
            <a:noFill/>
          </p:spPr>
          <p:txBody>
            <a:bodyPr wrap="square" rtlCol="0">
              <a:spAutoFit/>
            </a:bodyPr>
            <a:lstStyle/>
            <a:p>
              <a:r>
                <a:rPr lang="pt-PT" sz="1600" b="1" dirty="0">
                  <a:solidFill>
                    <a:schemeClr val="accent1">
                      <a:lumMod val="50000"/>
                    </a:schemeClr>
                  </a:solidFill>
                </a:rPr>
                <a:t>Piruvato</a:t>
              </a:r>
            </a:p>
          </p:txBody>
        </p:sp>
        <p:pic>
          <p:nvPicPr>
            <p:cNvPr id="210" name="Picture 4" descr="Resultado de imagem para pyruvate">
              <a:extLst>
                <a:ext uri="{FF2B5EF4-FFF2-40B4-BE49-F238E27FC236}">
                  <a16:creationId xmlns:a16="http://schemas.microsoft.com/office/drawing/2014/main" id="{19C7C36E-8EFF-40AD-849B-CEE56733E80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49195" y="3139841"/>
              <a:ext cx="759657" cy="698238"/>
            </a:xfrm>
            <a:prstGeom prst="rect">
              <a:avLst/>
            </a:prstGeom>
            <a:noFill/>
            <a:extLst>
              <a:ext uri="{909E8E84-426E-40DD-AFC4-6F175D3DCCD1}">
                <a14:hiddenFill xmlns:a14="http://schemas.microsoft.com/office/drawing/2010/main">
                  <a:solidFill>
                    <a:srgbClr val="FFFFFF"/>
                  </a:solidFill>
                </a14:hiddenFill>
              </a:ext>
            </a:extLst>
          </p:spPr>
        </p:pic>
        <p:pic>
          <p:nvPicPr>
            <p:cNvPr id="211" name="Picture 8" descr="Resultado de imagem para lactato">
              <a:extLst>
                <a:ext uri="{FF2B5EF4-FFF2-40B4-BE49-F238E27FC236}">
                  <a16:creationId xmlns:a16="http://schemas.microsoft.com/office/drawing/2014/main" id="{5F1410F9-F007-4B4F-9575-CFC11432F3B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372893" y="4500837"/>
              <a:ext cx="646365" cy="590837"/>
            </a:xfrm>
            <a:prstGeom prst="rect">
              <a:avLst/>
            </a:prstGeom>
            <a:noFill/>
            <a:extLst>
              <a:ext uri="{909E8E84-426E-40DD-AFC4-6F175D3DCCD1}">
                <a14:hiddenFill xmlns:a14="http://schemas.microsoft.com/office/drawing/2010/main">
                  <a:solidFill>
                    <a:srgbClr val="FFFFFF"/>
                  </a:solidFill>
                </a14:hiddenFill>
              </a:ext>
            </a:extLst>
          </p:spPr>
        </p:pic>
        <p:sp>
          <p:nvSpPr>
            <p:cNvPr id="212" name="CaixaDeTexto 211">
              <a:extLst>
                <a:ext uri="{FF2B5EF4-FFF2-40B4-BE49-F238E27FC236}">
                  <a16:creationId xmlns:a16="http://schemas.microsoft.com/office/drawing/2014/main" id="{AD825628-3369-4D89-9100-B100A8555438}"/>
                </a:ext>
              </a:extLst>
            </p:cNvPr>
            <p:cNvSpPr txBox="1"/>
            <p:nvPr/>
          </p:nvSpPr>
          <p:spPr>
            <a:xfrm>
              <a:off x="2908852" y="3620441"/>
              <a:ext cx="888803" cy="276999"/>
            </a:xfrm>
            <a:prstGeom prst="rect">
              <a:avLst/>
            </a:prstGeom>
            <a:noFill/>
          </p:spPr>
          <p:txBody>
            <a:bodyPr wrap="square" rtlCol="0">
              <a:spAutoFit/>
            </a:bodyPr>
            <a:lstStyle/>
            <a:p>
              <a:r>
                <a:rPr lang="pt-PT" sz="1200" dirty="0"/>
                <a:t>NADH</a:t>
              </a:r>
            </a:p>
          </p:txBody>
        </p:sp>
        <p:cxnSp>
          <p:nvCxnSpPr>
            <p:cNvPr id="213" name="Conexão reta unidirecional 212">
              <a:extLst>
                <a:ext uri="{FF2B5EF4-FFF2-40B4-BE49-F238E27FC236}">
                  <a16:creationId xmlns:a16="http://schemas.microsoft.com/office/drawing/2014/main" id="{75EF2B1B-B800-492F-8339-64839E9B8398}"/>
                </a:ext>
              </a:extLst>
            </p:cNvPr>
            <p:cNvCxnSpPr>
              <a:cxnSpLocks/>
            </p:cNvCxnSpPr>
            <p:nvPr/>
          </p:nvCxnSpPr>
          <p:spPr>
            <a:xfrm flipH="1" flipV="1">
              <a:off x="2689029" y="4023319"/>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4" name="Conexão reta unidirecional 213">
              <a:extLst>
                <a:ext uri="{FF2B5EF4-FFF2-40B4-BE49-F238E27FC236}">
                  <a16:creationId xmlns:a16="http://schemas.microsoft.com/office/drawing/2014/main" id="{E2548107-448F-4C29-9D7E-1DF6C6DB6292}"/>
                </a:ext>
              </a:extLst>
            </p:cNvPr>
            <p:cNvCxnSpPr>
              <a:cxnSpLocks/>
            </p:cNvCxnSpPr>
            <p:nvPr/>
          </p:nvCxnSpPr>
          <p:spPr>
            <a:xfrm>
              <a:off x="2819400" y="3985982"/>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5" name="CaixaDeTexto 214">
              <a:extLst>
                <a:ext uri="{FF2B5EF4-FFF2-40B4-BE49-F238E27FC236}">
                  <a16:creationId xmlns:a16="http://schemas.microsoft.com/office/drawing/2014/main" id="{ADB48D5F-6244-4A56-8F97-EBC1E1C4ABC2}"/>
                </a:ext>
              </a:extLst>
            </p:cNvPr>
            <p:cNvSpPr txBox="1"/>
            <p:nvPr/>
          </p:nvSpPr>
          <p:spPr>
            <a:xfrm>
              <a:off x="2590800" y="4138487"/>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216" name="Conexão: Curva 215">
              <a:extLst>
                <a:ext uri="{FF2B5EF4-FFF2-40B4-BE49-F238E27FC236}">
                  <a16:creationId xmlns:a16="http://schemas.microsoft.com/office/drawing/2014/main" id="{BE2518F1-4601-4033-BB02-F3CF708AECB9}"/>
                </a:ext>
              </a:extLst>
            </p:cNvPr>
            <p:cNvCxnSpPr>
              <a:cxnSpLocks/>
            </p:cNvCxnSpPr>
            <p:nvPr/>
          </p:nvCxnSpPr>
          <p:spPr>
            <a:xfrm rot="16200000" flipH="1">
              <a:off x="3283050" y="3900525"/>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7" name="CaixaDeTexto 216">
              <a:extLst>
                <a:ext uri="{FF2B5EF4-FFF2-40B4-BE49-F238E27FC236}">
                  <a16:creationId xmlns:a16="http://schemas.microsoft.com/office/drawing/2014/main" id="{59239C70-F6DB-4A6E-887E-CB0B21D111D3}"/>
                </a:ext>
              </a:extLst>
            </p:cNvPr>
            <p:cNvSpPr txBox="1"/>
            <p:nvPr/>
          </p:nvSpPr>
          <p:spPr>
            <a:xfrm>
              <a:off x="3223572" y="5039892"/>
              <a:ext cx="1107152" cy="338554"/>
            </a:xfrm>
            <a:prstGeom prst="rect">
              <a:avLst/>
            </a:prstGeom>
            <a:noFill/>
          </p:spPr>
          <p:txBody>
            <a:bodyPr wrap="square" rtlCol="0">
              <a:spAutoFit/>
            </a:bodyPr>
            <a:lstStyle/>
            <a:p>
              <a:r>
                <a:rPr lang="pt-PT" sz="1600" b="1" dirty="0">
                  <a:solidFill>
                    <a:schemeClr val="accent2">
                      <a:lumMod val="75000"/>
                    </a:schemeClr>
                  </a:solidFill>
                </a:rPr>
                <a:t>Lactato</a:t>
              </a:r>
            </a:p>
          </p:txBody>
        </p:sp>
        <p:sp>
          <p:nvSpPr>
            <p:cNvPr id="218" name="CaixaDeTexto 217">
              <a:extLst>
                <a:ext uri="{FF2B5EF4-FFF2-40B4-BE49-F238E27FC236}">
                  <a16:creationId xmlns:a16="http://schemas.microsoft.com/office/drawing/2014/main" id="{6F40D41A-3211-4CFE-993E-0B7419BE062A}"/>
                </a:ext>
              </a:extLst>
            </p:cNvPr>
            <p:cNvSpPr txBox="1"/>
            <p:nvPr/>
          </p:nvSpPr>
          <p:spPr>
            <a:xfrm>
              <a:off x="3594705" y="4154373"/>
              <a:ext cx="888803" cy="276999"/>
            </a:xfrm>
            <a:prstGeom prst="rect">
              <a:avLst/>
            </a:prstGeom>
            <a:noFill/>
          </p:spPr>
          <p:txBody>
            <a:bodyPr wrap="square" rtlCol="0">
              <a:spAutoFit/>
            </a:bodyPr>
            <a:lstStyle/>
            <a:p>
              <a:r>
                <a:rPr lang="pt-PT" sz="1200" dirty="0"/>
                <a:t>NAD+</a:t>
              </a:r>
            </a:p>
          </p:txBody>
        </p:sp>
      </p:grpSp>
      <p:cxnSp>
        <p:nvCxnSpPr>
          <p:cNvPr id="219" name="Conexão reta unidirecional 218">
            <a:extLst>
              <a:ext uri="{FF2B5EF4-FFF2-40B4-BE49-F238E27FC236}">
                <a16:creationId xmlns:a16="http://schemas.microsoft.com/office/drawing/2014/main" id="{26B54C01-A5F7-4C9E-B4E3-F5A640C66C51}"/>
              </a:ext>
            </a:extLst>
          </p:cNvPr>
          <p:cNvCxnSpPr>
            <a:cxnSpLocks/>
          </p:cNvCxnSpPr>
          <p:nvPr/>
        </p:nvCxnSpPr>
        <p:spPr>
          <a:xfrm>
            <a:off x="2141236" y="1946805"/>
            <a:ext cx="22962" cy="1179500"/>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20" name="Conexão reta unidirecional 219">
            <a:extLst>
              <a:ext uri="{FF2B5EF4-FFF2-40B4-BE49-F238E27FC236}">
                <a16:creationId xmlns:a16="http://schemas.microsoft.com/office/drawing/2014/main" id="{396DF171-45C9-4A1D-AB2B-C75AFC6C0ADB}"/>
              </a:ext>
            </a:extLst>
          </p:cNvPr>
          <p:cNvCxnSpPr>
            <a:cxnSpLocks/>
          </p:cNvCxnSpPr>
          <p:nvPr/>
        </p:nvCxnSpPr>
        <p:spPr>
          <a:xfrm>
            <a:off x="2139964" y="3710295"/>
            <a:ext cx="8157" cy="1210176"/>
          </a:xfrm>
          <a:prstGeom prst="straightConnector1">
            <a:avLst/>
          </a:prstGeom>
          <a:ln w="19050">
            <a:prstDash val="lgDash"/>
            <a:tailEnd type="triangle"/>
          </a:ln>
        </p:spPr>
        <p:style>
          <a:lnRef idx="1">
            <a:schemeClr val="accent1"/>
          </a:lnRef>
          <a:fillRef idx="0">
            <a:schemeClr val="accent1"/>
          </a:fillRef>
          <a:effectRef idx="0">
            <a:schemeClr val="accent1"/>
          </a:effectRef>
          <a:fontRef idx="minor">
            <a:schemeClr val="tx1"/>
          </a:fontRef>
        </p:style>
      </p:cxnSp>
      <p:pic>
        <p:nvPicPr>
          <p:cNvPr id="90" name="Imagem 89" descr="Uma imagem com dispositivo, espelho&#10;&#10;Descrição gerada automaticamente">
            <a:extLst>
              <a:ext uri="{FF2B5EF4-FFF2-40B4-BE49-F238E27FC236}">
                <a16:creationId xmlns:a16="http://schemas.microsoft.com/office/drawing/2014/main" id="{A90BDAF6-E86D-4922-B944-5DD0101570B0}"/>
              </a:ext>
            </a:extLst>
          </p:cNvPr>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24269" y="4936333"/>
            <a:ext cx="1405588" cy="810000"/>
          </a:xfrm>
          <a:prstGeom prst="rect">
            <a:avLst/>
          </a:prstGeom>
        </p:spPr>
      </p:pic>
      <p:cxnSp>
        <p:nvCxnSpPr>
          <p:cNvPr id="94" name="Conexão reta unidirecional 93">
            <a:extLst>
              <a:ext uri="{FF2B5EF4-FFF2-40B4-BE49-F238E27FC236}">
                <a16:creationId xmlns:a16="http://schemas.microsoft.com/office/drawing/2014/main" id="{19BD6CB2-72EE-426D-9A5B-076DE85A1F84}"/>
              </a:ext>
            </a:extLst>
          </p:cNvPr>
          <p:cNvCxnSpPr>
            <a:cxnSpLocks/>
            <a:endCxn id="201" idx="1"/>
          </p:cNvCxnSpPr>
          <p:nvPr/>
        </p:nvCxnSpPr>
        <p:spPr>
          <a:xfrm>
            <a:off x="3925166" y="4876800"/>
            <a:ext cx="1440977" cy="448706"/>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Conexão reta unidirecional 226">
            <a:extLst>
              <a:ext uri="{FF2B5EF4-FFF2-40B4-BE49-F238E27FC236}">
                <a16:creationId xmlns:a16="http://schemas.microsoft.com/office/drawing/2014/main" id="{29215ECB-003C-44B8-80A6-9509505732C5}"/>
              </a:ext>
            </a:extLst>
          </p:cNvPr>
          <p:cNvCxnSpPr>
            <a:cxnSpLocks/>
          </p:cNvCxnSpPr>
          <p:nvPr/>
        </p:nvCxnSpPr>
        <p:spPr>
          <a:xfrm flipH="1" flipV="1">
            <a:off x="3755708" y="4907712"/>
            <a:ext cx="1610190" cy="464143"/>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0" name="Retângulo 239">
            <a:extLst>
              <a:ext uri="{FF2B5EF4-FFF2-40B4-BE49-F238E27FC236}">
                <a16:creationId xmlns:a16="http://schemas.microsoft.com/office/drawing/2014/main" id="{D6BC54A2-3204-41B4-9F27-907D792C260B}"/>
              </a:ext>
            </a:extLst>
          </p:cNvPr>
          <p:cNvSpPr/>
          <p:nvPr/>
        </p:nvSpPr>
        <p:spPr>
          <a:xfrm>
            <a:off x="-52460" y="6705600"/>
            <a:ext cx="9195097" cy="184666"/>
          </a:xfrm>
          <a:prstGeom prst="rect">
            <a:avLst/>
          </a:prstGeom>
        </p:spPr>
        <p:txBody>
          <a:bodyPr wrap="square">
            <a:spAutoFit/>
          </a:bodyPr>
          <a:lstStyle/>
          <a:p>
            <a:r>
              <a:rPr lang="pt-PT" sz="600" dirty="0">
                <a:solidFill>
                  <a:srgbClr val="333333"/>
                </a:solidFill>
              </a:rPr>
              <a:t>Adaptado de: </a:t>
            </a:r>
            <a:r>
              <a:rPr lang="pt-PT" sz="600" dirty="0" err="1">
                <a:solidFill>
                  <a:srgbClr val="333333"/>
                </a:solidFill>
              </a:rPr>
              <a:t>Genc</a:t>
            </a:r>
            <a:r>
              <a:rPr lang="pt-PT" sz="600" dirty="0">
                <a:solidFill>
                  <a:srgbClr val="333333"/>
                </a:solidFill>
              </a:rPr>
              <a:t>, S., </a:t>
            </a:r>
            <a:r>
              <a:rPr lang="pt-PT" sz="600" dirty="0" err="1">
                <a:solidFill>
                  <a:srgbClr val="333333"/>
                </a:solidFill>
              </a:rPr>
              <a:t>Kurnaz</a:t>
            </a:r>
            <a:r>
              <a:rPr lang="pt-PT" sz="600" dirty="0">
                <a:solidFill>
                  <a:srgbClr val="333333"/>
                </a:solidFill>
              </a:rPr>
              <a:t>, I.A. &amp; </a:t>
            </a:r>
            <a:r>
              <a:rPr lang="pt-PT" sz="600" dirty="0" err="1">
                <a:solidFill>
                  <a:srgbClr val="333333"/>
                </a:solidFill>
              </a:rPr>
              <a:t>Ozilgen</a:t>
            </a:r>
            <a:r>
              <a:rPr lang="pt-PT" sz="600" dirty="0">
                <a:solidFill>
                  <a:srgbClr val="333333"/>
                </a:solidFill>
              </a:rPr>
              <a:t>, M. </a:t>
            </a:r>
            <a:r>
              <a:rPr lang="pt-PT" sz="600" dirty="0" err="1">
                <a:solidFill>
                  <a:srgbClr val="333333"/>
                </a:solidFill>
              </a:rPr>
              <a:t>Astrocyte</a:t>
            </a:r>
            <a:r>
              <a:rPr lang="pt-PT" sz="600" dirty="0">
                <a:solidFill>
                  <a:srgbClr val="333333"/>
                </a:solidFill>
              </a:rPr>
              <a:t> - </a:t>
            </a:r>
            <a:r>
              <a:rPr lang="pt-PT" sz="600" dirty="0" err="1">
                <a:solidFill>
                  <a:srgbClr val="333333"/>
                </a:solidFill>
              </a:rPr>
              <a:t>neuron</a:t>
            </a:r>
            <a:r>
              <a:rPr lang="pt-PT" sz="600" dirty="0">
                <a:solidFill>
                  <a:srgbClr val="333333"/>
                </a:solidFill>
              </a:rPr>
              <a:t> </a:t>
            </a:r>
            <a:r>
              <a:rPr lang="pt-PT" sz="600" dirty="0" err="1">
                <a:solidFill>
                  <a:srgbClr val="333333"/>
                </a:solidFill>
              </a:rPr>
              <a:t>lactate</a:t>
            </a:r>
            <a:r>
              <a:rPr lang="pt-PT" sz="600" dirty="0">
                <a:solidFill>
                  <a:srgbClr val="333333"/>
                </a:solidFill>
              </a:rPr>
              <a:t> </a:t>
            </a:r>
            <a:r>
              <a:rPr lang="pt-PT" sz="600" dirty="0" err="1">
                <a:solidFill>
                  <a:srgbClr val="333333"/>
                </a:solidFill>
              </a:rPr>
              <a:t>shuttle</a:t>
            </a:r>
            <a:r>
              <a:rPr lang="pt-PT" sz="600" dirty="0">
                <a:solidFill>
                  <a:srgbClr val="333333"/>
                </a:solidFill>
              </a:rPr>
              <a:t> </a:t>
            </a:r>
            <a:r>
              <a:rPr lang="pt-PT" sz="600" dirty="0" err="1">
                <a:solidFill>
                  <a:srgbClr val="333333"/>
                </a:solidFill>
              </a:rPr>
              <a:t>may</a:t>
            </a:r>
            <a:r>
              <a:rPr lang="pt-PT" sz="600" dirty="0">
                <a:solidFill>
                  <a:srgbClr val="333333"/>
                </a:solidFill>
              </a:rPr>
              <a:t> </a:t>
            </a:r>
            <a:r>
              <a:rPr lang="pt-PT" sz="600" dirty="0" err="1">
                <a:solidFill>
                  <a:srgbClr val="333333"/>
                </a:solidFill>
              </a:rPr>
              <a:t>boost</a:t>
            </a:r>
            <a:r>
              <a:rPr lang="pt-PT" sz="600" dirty="0">
                <a:solidFill>
                  <a:srgbClr val="333333"/>
                </a:solidFill>
              </a:rPr>
              <a:t> more ATP </a:t>
            </a:r>
            <a:r>
              <a:rPr lang="pt-PT" sz="600" dirty="0" err="1">
                <a:solidFill>
                  <a:srgbClr val="333333"/>
                </a:solidFill>
              </a:rPr>
              <a:t>supply</a:t>
            </a:r>
            <a:r>
              <a:rPr lang="pt-PT" sz="600" dirty="0">
                <a:solidFill>
                  <a:srgbClr val="333333"/>
                </a:solidFill>
              </a:rPr>
              <a:t> to </a:t>
            </a:r>
            <a:r>
              <a:rPr lang="pt-PT" sz="600" dirty="0" err="1">
                <a:solidFill>
                  <a:srgbClr val="333333"/>
                </a:solidFill>
              </a:rPr>
              <a:t>the</a:t>
            </a:r>
            <a:r>
              <a:rPr lang="pt-PT" sz="600" dirty="0">
                <a:solidFill>
                  <a:srgbClr val="333333"/>
                </a:solidFill>
              </a:rPr>
              <a:t> </a:t>
            </a:r>
            <a:r>
              <a:rPr lang="pt-PT" sz="600" dirty="0" err="1">
                <a:solidFill>
                  <a:srgbClr val="333333"/>
                </a:solidFill>
              </a:rPr>
              <a:t>neuron</a:t>
            </a:r>
            <a:r>
              <a:rPr lang="pt-PT" sz="600" dirty="0">
                <a:solidFill>
                  <a:srgbClr val="333333"/>
                </a:solidFill>
              </a:rPr>
              <a:t> </a:t>
            </a:r>
            <a:r>
              <a:rPr lang="pt-PT" sz="600" dirty="0" err="1">
                <a:solidFill>
                  <a:srgbClr val="333333"/>
                </a:solidFill>
              </a:rPr>
              <a:t>under</a:t>
            </a:r>
            <a:r>
              <a:rPr lang="pt-PT" sz="600" dirty="0">
                <a:solidFill>
                  <a:srgbClr val="333333"/>
                </a:solidFill>
              </a:rPr>
              <a:t> </a:t>
            </a:r>
            <a:r>
              <a:rPr lang="pt-PT" sz="600" dirty="0" err="1">
                <a:solidFill>
                  <a:srgbClr val="333333"/>
                </a:solidFill>
              </a:rPr>
              <a:t>hypoxic</a:t>
            </a:r>
            <a:r>
              <a:rPr lang="pt-PT" sz="600" dirty="0">
                <a:solidFill>
                  <a:srgbClr val="333333"/>
                </a:solidFill>
              </a:rPr>
              <a:t> </a:t>
            </a:r>
            <a:r>
              <a:rPr lang="pt-PT" sz="600" dirty="0" err="1">
                <a:solidFill>
                  <a:srgbClr val="333333"/>
                </a:solidFill>
              </a:rPr>
              <a:t>conditions</a:t>
            </a:r>
            <a:r>
              <a:rPr lang="pt-PT" sz="600" dirty="0">
                <a:solidFill>
                  <a:srgbClr val="333333"/>
                </a:solidFill>
              </a:rPr>
              <a:t> - </a:t>
            </a:r>
            <a:r>
              <a:rPr lang="pt-PT" sz="600" i="1" dirty="0">
                <a:solidFill>
                  <a:srgbClr val="333333"/>
                </a:solidFill>
              </a:rPr>
              <a:t>in </a:t>
            </a:r>
            <a:r>
              <a:rPr lang="pt-PT" sz="600" i="1" dirty="0" err="1">
                <a:solidFill>
                  <a:srgbClr val="333333"/>
                </a:solidFill>
              </a:rPr>
              <a:t>silico</a:t>
            </a:r>
            <a:r>
              <a:rPr lang="pt-PT" sz="600" dirty="0">
                <a:solidFill>
                  <a:srgbClr val="333333"/>
                </a:solidFill>
              </a:rPr>
              <a:t> </a:t>
            </a:r>
            <a:r>
              <a:rPr lang="pt-PT" sz="600" dirty="0" err="1">
                <a:solidFill>
                  <a:srgbClr val="333333"/>
                </a:solidFill>
              </a:rPr>
              <a:t>study</a:t>
            </a:r>
            <a:r>
              <a:rPr lang="pt-PT" sz="600" dirty="0">
                <a:solidFill>
                  <a:srgbClr val="333333"/>
                </a:solidFill>
              </a:rPr>
              <a:t> </a:t>
            </a:r>
            <a:r>
              <a:rPr lang="pt-PT" sz="600" dirty="0" err="1">
                <a:solidFill>
                  <a:srgbClr val="333333"/>
                </a:solidFill>
              </a:rPr>
              <a:t>supported</a:t>
            </a:r>
            <a:r>
              <a:rPr lang="pt-PT" sz="600" dirty="0">
                <a:solidFill>
                  <a:srgbClr val="333333"/>
                </a:solidFill>
              </a:rPr>
              <a:t> </a:t>
            </a:r>
            <a:r>
              <a:rPr lang="pt-PT" sz="600" dirty="0" err="1">
                <a:solidFill>
                  <a:srgbClr val="333333"/>
                </a:solidFill>
              </a:rPr>
              <a:t>by</a:t>
            </a:r>
            <a:r>
              <a:rPr lang="pt-PT" sz="600" dirty="0">
                <a:solidFill>
                  <a:srgbClr val="333333"/>
                </a:solidFill>
              </a:rPr>
              <a:t> </a:t>
            </a:r>
            <a:r>
              <a:rPr lang="pt-PT" sz="600" i="1" dirty="0">
                <a:solidFill>
                  <a:srgbClr val="333333"/>
                </a:solidFill>
              </a:rPr>
              <a:t>in vitro</a:t>
            </a:r>
            <a:r>
              <a:rPr lang="pt-PT" sz="600" dirty="0">
                <a:solidFill>
                  <a:srgbClr val="333333"/>
                </a:solidFill>
              </a:rPr>
              <a:t> </a:t>
            </a:r>
            <a:r>
              <a:rPr lang="pt-PT" sz="600" dirty="0" err="1">
                <a:solidFill>
                  <a:srgbClr val="333333"/>
                </a:solidFill>
              </a:rPr>
              <a:t>expression</a:t>
            </a:r>
            <a:r>
              <a:rPr lang="pt-PT" sz="600" dirty="0">
                <a:solidFill>
                  <a:srgbClr val="333333"/>
                </a:solidFill>
              </a:rPr>
              <a:t> data. </a:t>
            </a:r>
            <a:r>
              <a:rPr lang="pt-PT" sz="600" i="1" dirty="0">
                <a:solidFill>
                  <a:srgbClr val="333333"/>
                </a:solidFill>
              </a:rPr>
              <a:t>BMC </a:t>
            </a:r>
            <a:r>
              <a:rPr lang="pt-PT" sz="600" i="1" dirty="0" err="1">
                <a:solidFill>
                  <a:srgbClr val="333333"/>
                </a:solidFill>
              </a:rPr>
              <a:t>Syst</a:t>
            </a:r>
            <a:r>
              <a:rPr lang="pt-PT" sz="600" i="1" dirty="0">
                <a:solidFill>
                  <a:srgbClr val="333333"/>
                </a:solidFill>
              </a:rPr>
              <a:t> </a:t>
            </a:r>
            <a:r>
              <a:rPr lang="pt-PT" sz="600" i="1" dirty="0" err="1">
                <a:solidFill>
                  <a:srgbClr val="333333"/>
                </a:solidFill>
              </a:rPr>
              <a:t>Biol</a:t>
            </a:r>
            <a:r>
              <a:rPr lang="pt-PT" sz="600" dirty="0">
                <a:solidFill>
                  <a:srgbClr val="333333"/>
                </a:solidFill>
              </a:rPr>
              <a:t> </a:t>
            </a:r>
            <a:r>
              <a:rPr lang="pt-PT" sz="600" b="1" dirty="0">
                <a:solidFill>
                  <a:srgbClr val="333333"/>
                </a:solidFill>
              </a:rPr>
              <a:t>5, </a:t>
            </a:r>
            <a:r>
              <a:rPr lang="pt-PT" sz="600" dirty="0">
                <a:solidFill>
                  <a:srgbClr val="333333"/>
                </a:solidFill>
              </a:rPr>
              <a:t>162 (2011) doi:10.1186/1752-0509-5-162</a:t>
            </a:r>
            <a:endParaRPr lang="pt-PT" sz="600" dirty="0"/>
          </a:p>
        </p:txBody>
      </p:sp>
    </p:spTree>
    <p:extLst>
      <p:ext uri="{BB962C8B-B14F-4D97-AF65-F5344CB8AC3E}">
        <p14:creationId xmlns:p14="http://schemas.microsoft.com/office/powerpoint/2010/main" val="2328017896"/>
      </p:ext>
    </p:extLst>
  </p:cSld>
  <p:clrMapOvr>
    <a:masterClrMapping/>
  </p:clrMapOvr>
  <mc:AlternateContent xmlns:mc="http://schemas.openxmlformats.org/markup-compatibility/2006" xmlns:p14="http://schemas.microsoft.com/office/powerpoint/2010/main">
    <mc:Choice Requires="p14">
      <p:transition spd="slow" p14:dur="2000" advTm="289"/>
    </mc:Choice>
    <mc:Fallback xmlns="">
      <p:transition spd="slow" advTm="28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Cantos Arredondados 3">
            <a:extLst>
              <a:ext uri="{FF2B5EF4-FFF2-40B4-BE49-F238E27FC236}">
                <a16:creationId xmlns:a16="http://schemas.microsoft.com/office/drawing/2014/main" id="{B1024682-7828-4F2A-A1C9-51AEB2F5347C}"/>
              </a:ext>
            </a:extLst>
          </p:cNvPr>
          <p:cNvSpPr/>
          <p:nvPr/>
        </p:nvSpPr>
        <p:spPr>
          <a:xfrm>
            <a:off x="220331" y="1524000"/>
            <a:ext cx="8390269" cy="5029200"/>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5" name="Título 1">
            <a:extLst>
              <a:ext uri="{FF2B5EF4-FFF2-40B4-BE49-F238E27FC236}">
                <a16:creationId xmlns:a16="http://schemas.microsoft.com/office/drawing/2014/main" id="{4D70DC55-47B4-4872-B4C3-C0C2D3A0B287}"/>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32" name="Título 1">
            <a:extLst>
              <a:ext uri="{FF2B5EF4-FFF2-40B4-BE49-F238E27FC236}">
                <a16:creationId xmlns:a16="http://schemas.microsoft.com/office/drawing/2014/main" id="{4CE80BD4-B9FD-4926-81A2-676EE2F005CE}"/>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sp>
        <p:nvSpPr>
          <p:cNvPr id="134" name="CaixaDeTexto 133">
            <a:extLst>
              <a:ext uri="{FF2B5EF4-FFF2-40B4-BE49-F238E27FC236}">
                <a16:creationId xmlns:a16="http://schemas.microsoft.com/office/drawing/2014/main" id="{A5997D05-42C1-488E-8291-A9B317FD1EEE}"/>
              </a:ext>
            </a:extLst>
          </p:cNvPr>
          <p:cNvSpPr txBox="1"/>
          <p:nvPr/>
        </p:nvSpPr>
        <p:spPr>
          <a:xfrm>
            <a:off x="5280849" y="533400"/>
            <a:ext cx="1456305" cy="408623"/>
          </a:xfrm>
          <a:prstGeom prst="roundRect">
            <a:avLst/>
          </a:prstGeom>
          <a:solidFill>
            <a:schemeClr val="accent1">
              <a:lumMod val="40000"/>
              <a:lumOff val="60000"/>
            </a:schemeClr>
          </a:solidFill>
        </p:spPr>
        <p:txBody>
          <a:bodyPr wrap="square" rtlCol="0">
            <a:spAutoFit/>
          </a:bodyPr>
          <a:lstStyle/>
          <a:p>
            <a:pPr algn="ctr"/>
            <a:r>
              <a:rPr lang="pt-PT" dirty="0"/>
              <a:t>Citoplasma</a:t>
            </a:r>
          </a:p>
        </p:txBody>
      </p:sp>
      <p:sp>
        <p:nvSpPr>
          <p:cNvPr id="135" name="CaixaDeTexto 134">
            <a:extLst>
              <a:ext uri="{FF2B5EF4-FFF2-40B4-BE49-F238E27FC236}">
                <a16:creationId xmlns:a16="http://schemas.microsoft.com/office/drawing/2014/main" id="{8B3A9F3A-5A3D-4746-A426-00DF075307C4}"/>
              </a:ext>
            </a:extLst>
          </p:cNvPr>
          <p:cNvSpPr txBox="1"/>
          <p:nvPr/>
        </p:nvSpPr>
        <p:spPr>
          <a:xfrm>
            <a:off x="7391400" y="533400"/>
            <a:ext cx="1456305" cy="408623"/>
          </a:xfrm>
          <a:prstGeom prst="roundRect">
            <a:avLst/>
          </a:prstGeom>
          <a:solidFill>
            <a:schemeClr val="accent1">
              <a:lumMod val="40000"/>
              <a:lumOff val="60000"/>
            </a:schemeClr>
          </a:solidFill>
        </p:spPr>
        <p:txBody>
          <a:bodyPr wrap="square" rtlCol="0">
            <a:spAutoFit/>
          </a:bodyPr>
          <a:lstStyle/>
          <a:p>
            <a:pPr algn="ctr"/>
            <a:r>
              <a:rPr lang="pt-PT" dirty="0"/>
              <a:t>Mitocôndria</a:t>
            </a:r>
          </a:p>
        </p:txBody>
      </p:sp>
      <p:pic>
        <p:nvPicPr>
          <p:cNvPr id="136" name="Gráfico 135" descr="Carro">
            <a:extLst>
              <a:ext uri="{FF2B5EF4-FFF2-40B4-BE49-F238E27FC236}">
                <a16:creationId xmlns:a16="http://schemas.microsoft.com/office/drawing/2014/main" id="{E2E3C863-C4CB-4907-B79A-8DE056465ED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751949" y="484823"/>
            <a:ext cx="639451" cy="639451"/>
          </a:xfrm>
          <a:prstGeom prst="rect">
            <a:avLst/>
          </a:prstGeom>
        </p:spPr>
      </p:pic>
      <p:sp>
        <p:nvSpPr>
          <p:cNvPr id="7" name="Retângulo 6">
            <a:extLst>
              <a:ext uri="{FF2B5EF4-FFF2-40B4-BE49-F238E27FC236}">
                <a16:creationId xmlns:a16="http://schemas.microsoft.com/office/drawing/2014/main" id="{C4DDBD05-B1EA-4D39-B22A-67ADA7F3C7CA}"/>
              </a:ext>
            </a:extLst>
          </p:cNvPr>
          <p:cNvSpPr/>
          <p:nvPr/>
        </p:nvSpPr>
        <p:spPr>
          <a:xfrm>
            <a:off x="-38100" y="6664952"/>
            <a:ext cx="7772400" cy="184666"/>
          </a:xfrm>
          <a:prstGeom prst="rect">
            <a:avLst/>
          </a:prstGeom>
        </p:spPr>
        <p:txBody>
          <a:bodyPr wrap="square">
            <a:spAutoFit/>
          </a:bodyPr>
          <a:lstStyle/>
          <a:p>
            <a:r>
              <a:rPr lang="pt-PT" sz="600" dirty="0" err="1"/>
              <a:t>Kane</a:t>
            </a:r>
            <a:r>
              <a:rPr lang="pt-PT" sz="600" dirty="0"/>
              <a:t> DA. </a:t>
            </a:r>
            <a:r>
              <a:rPr lang="pt-PT" sz="600" dirty="0" err="1"/>
              <a:t>Lactate</a:t>
            </a:r>
            <a:r>
              <a:rPr lang="pt-PT" sz="600" dirty="0"/>
              <a:t> </a:t>
            </a:r>
            <a:r>
              <a:rPr lang="pt-PT" sz="600" dirty="0" err="1"/>
              <a:t>oxidation</a:t>
            </a:r>
            <a:r>
              <a:rPr lang="pt-PT" sz="600" dirty="0"/>
              <a:t> </a:t>
            </a:r>
            <a:r>
              <a:rPr lang="pt-PT" sz="600" dirty="0" err="1"/>
              <a:t>at</a:t>
            </a:r>
            <a:r>
              <a:rPr lang="pt-PT" sz="600" dirty="0"/>
              <a:t> </a:t>
            </a:r>
            <a:r>
              <a:rPr lang="pt-PT" sz="600" dirty="0" err="1"/>
              <a:t>the</a:t>
            </a:r>
            <a:r>
              <a:rPr lang="pt-PT" sz="600" dirty="0"/>
              <a:t> </a:t>
            </a:r>
            <a:r>
              <a:rPr lang="pt-PT" sz="600" dirty="0" err="1"/>
              <a:t>mitochondria</a:t>
            </a:r>
            <a:r>
              <a:rPr lang="pt-PT" sz="600" dirty="0"/>
              <a:t>: a </a:t>
            </a:r>
            <a:r>
              <a:rPr lang="pt-PT" sz="600" dirty="0" err="1"/>
              <a:t>lactate-malate-aspartate</a:t>
            </a:r>
            <a:r>
              <a:rPr lang="pt-PT" sz="600" dirty="0"/>
              <a:t> </a:t>
            </a:r>
            <a:r>
              <a:rPr lang="pt-PT" sz="600" dirty="0" err="1"/>
              <a:t>shuttle</a:t>
            </a:r>
            <a:r>
              <a:rPr lang="pt-PT" sz="600" dirty="0"/>
              <a:t> </a:t>
            </a:r>
            <a:r>
              <a:rPr lang="pt-PT" sz="600" dirty="0" err="1"/>
              <a:t>at</a:t>
            </a:r>
            <a:r>
              <a:rPr lang="pt-PT" sz="600" dirty="0"/>
              <a:t> </a:t>
            </a:r>
            <a:r>
              <a:rPr lang="pt-PT" sz="600" dirty="0" err="1"/>
              <a:t>work</a:t>
            </a:r>
            <a:r>
              <a:rPr lang="pt-PT" sz="600" dirty="0"/>
              <a:t>. </a:t>
            </a:r>
            <a:r>
              <a:rPr lang="pt-PT" sz="600" i="1" dirty="0" err="1"/>
              <a:t>Front</a:t>
            </a:r>
            <a:r>
              <a:rPr lang="pt-PT" sz="600" i="1" dirty="0"/>
              <a:t> </a:t>
            </a:r>
            <a:r>
              <a:rPr lang="pt-PT" sz="600" i="1" dirty="0" err="1"/>
              <a:t>Neurosci</a:t>
            </a:r>
            <a:r>
              <a:rPr lang="pt-PT" sz="600" dirty="0"/>
              <a:t>. 2014;8:366. </a:t>
            </a:r>
            <a:r>
              <a:rPr lang="pt-PT" sz="600" dirty="0" err="1"/>
              <a:t>Published</a:t>
            </a:r>
            <a:r>
              <a:rPr lang="pt-PT" sz="600" dirty="0"/>
              <a:t> 2014 </a:t>
            </a:r>
            <a:r>
              <a:rPr lang="pt-PT" sz="600" dirty="0" err="1"/>
              <a:t>Nov</a:t>
            </a:r>
            <a:r>
              <a:rPr lang="pt-PT" sz="600" dirty="0"/>
              <a:t> 25. doi:10.3389/fnins.2014.00366</a:t>
            </a:r>
            <a:endParaRPr lang="en-US" sz="600" b="0" i="0" dirty="0">
              <a:solidFill>
                <a:srgbClr val="000000"/>
              </a:solidFill>
              <a:effectLst/>
              <a:latin typeface="Archivo Narrow"/>
            </a:endParaRPr>
          </a:p>
        </p:txBody>
      </p:sp>
      <p:sp>
        <p:nvSpPr>
          <p:cNvPr id="11" name="Freeform 4">
            <a:extLst>
              <a:ext uri="{FF2B5EF4-FFF2-40B4-BE49-F238E27FC236}">
                <a16:creationId xmlns:a16="http://schemas.microsoft.com/office/drawing/2014/main" id="{875FCA46-D091-42F4-A74F-3271CAAF7835}"/>
              </a:ext>
            </a:extLst>
          </p:cNvPr>
          <p:cNvSpPr>
            <a:spLocks/>
          </p:cNvSpPr>
          <p:nvPr/>
        </p:nvSpPr>
        <p:spPr bwMode="auto">
          <a:xfrm>
            <a:off x="-228600" y="3153955"/>
            <a:ext cx="8534400" cy="3502108"/>
          </a:xfrm>
          <a:custGeom>
            <a:avLst/>
            <a:gdLst>
              <a:gd name="T0" fmla="*/ 2624 w 753"/>
              <a:gd name="T1" fmla="*/ 414 h 420"/>
              <a:gd name="T2" fmla="*/ 5373 w 753"/>
              <a:gd name="T3" fmla="*/ 191 h 420"/>
              <a:gd name="T4" fmla="*/ 8847 w 753"/>
              <a:gd name="T5" fmla="*/ 3301 h 420"/>
              <a:gd name="T6" fmla="*/ 5483 w 753"/>
              <a:gd name="T7" fmla="*/ 5991 h 420"/>
              <a:gd name="T8" fmla="*/ 1139 w 753"/>
              <a:gd name="T9" fmla="*/ 4662 h 420"/>
              <a:gd name="T10" fmla="*/ 2624 w 753"/>
              <a:gd name="T11" fmla="*/ 414 h 4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3" h="420">
                <a:moveTo>
                  <a:pt x="217" y="28"/>
                </a:moveTo>
                <a:cubicBezTo>
                  <a:pt x="282" y="17"/>
                  <a:pt x="349" y="20"/>
                  <a:pt x="444" y="13"/>
                </a:cubicBezTo>
                <a:cubicBezTo>
                  <a:pt x="627" y="0"/>
                  <a:pt x="753" y="106"/>
                  <a:pt x="731" y="224"/>
                </a:cubicBezTo>
                <a:cubicBezTo>
                  <a:pt x="711" y="335"/>
                  <a:pt x="618" y="392"/>
                  <a:pt x="453" y="406"/>
                </a:cubicBezTo>
                <a:cubicBezTo>
                  <a:pt x="289" y="420"/>
                  <a:pt x="187" y="397"/>
                  <a:pt x="94" y="316"/>
                </a:cubicBezTo>
                <a:cubicBezTo>
                  <a:pt x="0" y="236"/>
                  <a:pt x="47" y="54"/>
                  <a:pt x="217" y="28"/>
                </a:cubicBezTo>
                <a:close/>
              </a:path>
            </a:pathLst>
          </a:custGeom>
          <a:solidFill>
            <a:srgbClr val="CEDF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 name="Freeform 5">
            <a:extLst>
              <a:ext uri="{FF2B5EF4-FFF2-40B4-BE49-F238E27FC236}">
                <a16:creationId xmlns:a16="http://schemas.microsoft.com/office/drawing/2014/main" id="{6E13C6D3-2288-4767-97A4-488F0D6D8744}"/>
              </a:ext>
            </a:extLst>
          </p:cNvPr>
          <p:cNvSpPr>
            <a:spLocks/>
          </p:cNvSpPr>
          <p:nvPr/>
        </p:nvSpPr>
        <p:spPr bwMode="auto">
          <a:xfrm>
            <a:off x="220331" y="3780680"/>
            <a:ext cx="3268624" cy="2116846"/>
          </a:xfrm>
          <a:custGeom>
            <a:avLst/>
            <a:gdLst>
              <a:gd name="T0" fmla="*/ 2208 w 282"/>
              <a:gd name="T1" fmla="*/ 132 h 294"/>
              <a:gd name="T2" fmla="*/ 871 w 282"/>
              <a:gd name="T3" fmla="*/ 852 h 294"/>
              <a:gd name="T4" fmla="*/ 195 w 282"/>
              <a:gd name="T5" fmla="*/ 2099 h 294"/>
              <a:gd name="T6" fmla="*/ 719 w 282"/>
              <a:gd name="T7" fmla="*/ 4318 h 294"/>
              <a:gd name="T8" fmla="*/ 719 w 282"/>
              <a:gd name="T9" fmla="*/ 4318 h 294"/>
              <a:gd name="T10" fmla="*/ 269 w 282"/>
              <a:gd name="T11" fmla="*/ 2116 h 294"/>
              <a:gd name="T12" fmla="*/ 924 w 282"/>
              <a:gd name="T13" fmla="*/ 882 h 294"/>
              <a:gd name="T14" fmla="*/ 2234 w 282"/>
              <a:gd name="T15" fmla="*/ 162 h 294"/>
              <a:gd name="T16" fmla="*/ 3422 w 282"/>
              <a:gd name="T17" fmla="*/ 0 h 294"/>
              <a:gd name="T18" fmla="*/ 3422 w 282"/>
              <a:gd name="T19" fmla="*/ 0 h 294"/>
              <a:gd name="T20" fmla="*/ 2208 w 282"/>
              <a:gd name="T21" fmla="*/ 132 h 2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2" h="294">
                <a:moveTo>
                  <a:pt x="182" y="9"/>
                </a:moveTo>
                <a:cubicBezTo>
                  <a:pt x="139" y="16"/>
                  <a:pt x="101" y="33"/>
                  <a:pt x="72" y="58"/>
                </a:cubicBezTo>
                <a:cubicBezTo>
                  <a:pt x="45" y="81"/>
                  <a:pt x="26" y="111"/>
                  <a:pt x="16" y="143"/>
                </a:cubicBezTo>
                <a:cubicBezTo>
                  <a:pt x="0" y="201"/>
                  <a:pt x="17" y="258"/>
                  <a:pt x="59" y="294"/>
                </a:cubicBezTo>
                <a:cubicBezTo>
                  <a:pt x="59" y="294"/>
                  <a:pt x="59" y="294"/>
                  <a:pt x="59" y="294"/>
                </a:cubicBezTo>
                <a:cubicBezTo>
                  <a:pt x="18" y="259"/>
                  <a:pt x="5" y="200"/>
                  <a:pt x="22" y="144"/>
                </a:cubicBezTo>
                <a:cubicBezTo>
                  <a:pt x="31" y="112"/>
                  <a:pt x="49" y="83"/>
                  <a:pt x="76" y="60"/>
                </a:cubicBezTo>
                <a:cubicBezTo>
                  <a:pt x="105" y="36"/>
                  <a:pt x="142" y="17"/>
                  <a:pt x="184" y="11"/>
                </a:cubicBezTo>
                <a:cubicBezTo>
                  <a:pt x="215" y="5"/>
                  <a:pt x="245" y="1"/>
                  <a:pt x="282" y="0"/>
                </a:cubicBezTo>
                <a:cubicBezTo>
                  <a:pt x="282" y="0"/>
                  <a:pt x="282" y="0"/>
                  <a:pt x="282" y="0"/>
                </a:cubicBezTo>
                <a:cubicBezTo>
                  <a:pt x="244" y="2"/>
                  <a:pt x="213" y="4"/>
                  <a:pt x="18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 name="Freeform 6">
            <a:extLst>
              <a:ext uri="{FF2B5EF4-FFF2-40B4-BE49-F238E27FC236}">
                <a16:creationId xmlns:a16="http://schemas.microsoft.com/office/drawing/2014/main" id="{CDD34119-E3C1-4387-96E8-4581092B4F23}"/>
              </a:ext>
            </a:extLst>
          </p:cNvPr>
          <p:cNvSpPr>
            <a:spLocks/>
          </p:cNvSpPr>
          <p:nvPr/>
        </p:nvSpPr>
        <p:spPr bwMode="auto">
          <a:xfrm>
            <a:off x="396877" y="3807141"/>
            <a:ext cx="7732716" cy="2690159"/>
          </a:xfrm>
          <a:custGeom>
            <a:avLst/>
            <a:gdLst>
              <a:gd name="T0" fmla="*/ 1623 w 668"/>
              <a:gd name="T1" fmla="*/ 3483 h 373"/>
              <a:gd name="T2" fmla="*/ 1159 w 668"/>
              <a:gd name="T3" fmla="*/ 4398 h 373"/>
              <a:gd name="T4" fmla="*/ 952 w 668"/>
              <a:gd name="T5" fmla="*/ 4460 h 373"/>
              <a:gd name="T6" fmla="*/ 627 w 668"/>
              <a:gd name="T7" fmla="*/ 4146 h 373"/>
              <a:gd name="T8" fmla="*/ 179 w 668"/>
              <a:gd name="T9" fmla="*/ 2095 h 373"/>
              <a:gd name="T10" fmla="*/ 796 w 668"/>
              <a:gd name="T11" fmla="*/ 932 h 373"/>
              <a:gd name="T12" fmla="*/ 2033 w 668"/>
              <a:gd name="T13" fmla="*/ 265 h 373"/>
              <a:gd name="T14" fmla="*/ 2033 w 668"/>
              <a:gd name="T15" fmla="*/ 265 h 373"/>
              <a:gd name="T16" fmla="*/ 3396 w 668"/>
              <a:gd name="T17" fmla="*/ 120 h 373"/>
              <a:gd name="T18" fmla="*/ 3686 w 668"/>
              <a:gd name="T19" fmla="*/ 427 h 373"/>
              <a:gd name="T20" fmla="*/ 3592 w 668"/>
              <a:gd name="T21" fmla="*/ 2468 h 373"/>
              <a:gd name="T22" fmla="*/ 3640 w 668"/>
              <a:gd name="T23" fmla="*/ 2551 h 373"/>
              <a:gd name="T24" fmla="*/ 3713 w 668"/>
              <a:gd name="T25" fmla="*/ 2497 h 373"/>
              <a:gd name="T26" fmla="*/ 3844 w 668"/>
              <a:gd name="T27" fmla="*/ 397 h 373"/>
              <a:gd name="T28" fmla="*/ 4051 w 668"/>
              <a:gd name="T29" fmla="*/ 91 h 373"/>
              <a:gd name="T30" fmla="*/ 4714 w 668"/>
              <a:gd name="T31" fmla="*/ 42 h 373"/>
              <a:gd name="T32" fmla="*/ 6405 w 668"/>
              <a:gd name="T33" fmla="*/ 294 h 373"/>
              <a:gd name="T34" fmla="*/ 6561 w 668"/>
              <a:gd name="T35" fmla="*/ 650 h 373"/>
              <a:gd name="T36" fmla="*/ 6552 w 668"/>
              <a:gd name="T37" fmla="*/ 1830 h 373"/>
              <a:gd name="T38" fmla="*/ 6609 w 668"/>
              <a:gd name="T39" fmla="*/ 1889 h 373"/>
              <a:gd name="T40" fmla="*/ 6658 w 668"/>
              <a:gd name="T41" fmla="*/ 1818 h 373"/>
              <a:gd name="T42" fmla="*/ 6694 w 668"/>
              <a:gd name="T43" fmla="*/ 721 h 373"/>
              <a:gd name="T44" fmla="*/ 6869 w 668"/>
              <a:gd name="T45" fmla="*/ 547 h 373"/>
              <a:gd name="T46" fmla="*/ 7553 w 668"/>
              <a:gd name="T47" fmla="*/ 1180 h 373"/>
              <a:gd name="T48" fmla="*/ 7989 w 668"/>
              <a:gd name="T49" fmla="*/ 2907 h 373"/>
              <a:gd name="T50" fmla="*/ 7036 w 668"/>
              <a:gd name="T51" fmla="*/ 4634 h 373"/>
              <a:gd name="T52" fmla="*/ 5788 w 668"/>
              <a:gd name="T53" fmla="*/ 5223 h 373"/>
              <a:gd name="T54" fmla="*/ 5597 w 668"/>
              <a:gd name="T55" fmla="*/ 5048 h 373"/>
              <a:gd name="T56" fmla="*/ 5425 w 668"/>
              <a:gd name="T57" fmla="*/ 4001 h 373"/>
              <a:gd name="T58" fmla="*/ 5368 w 668"/>
              <a:gd name="T59" fmla="*/ 3913 h 373"/>
              <a:gd name="T60" fmla="*/ 5320 w 668"/>
              <a:gd name="T61" fmla="*/ 4001 h 373"/>
              <a:gd name="T62" fmla="*/ 5441 w 668"/>
              <a:gd name="T63" fmla="*/ 5019 h 373"/>
              <a:gd name="T64" fmla="*/ 5292 w 668"/>
              <a:gd name="T65" fmla="*/ 5331 h 373"/>
              <a:gd name="T66" fmla="*/ 4799 w 668"/>
              <a:gd name="T67" fmla="*/ 5404 h 373"/>
              <a:gd name="T68" fmla="*/ 2391 w 668"/>
              <a:gd name="T69" fmla="*/ 5272 h 373"/>
              <a:gd name="T70" fmla="*/ 1317 w 668"/>
              <a:gd name="T71" fmla="*/ 4754 h 373"/>
              <a:gd name="T72" fmla="*/ 1269 w 668"/>
              <a:gd name="T73" fmla="*/ 4519 h 373"/>
              <a:gd name="T74" fmla="*/ 1802 w 668"/>
              <a:gd name="T75" fmla="*/ 3263 h 373"/>
              <a:gd name="T76" fmla="*/ 1765 w 668"/>
              <a:gd name="T77" fmla="*/ 3172 h 373"/>
              <a:gd name="T78" fmla="*/ 1707 w 668"/>
              <a:gd name="T79" fmla="*/ 3231 h 373"/>
              <a:gd name="T80" fmla="*/ 1623 w 668"/>
              <a:gd name="T81" fmla="*/ 3483 h 3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68" h="373">
                <a:moveTo>
                  <a:pt x="134" y="236"/>
                </a:moveTo>
                <a:cubicBezTo>
                  <a:pt x="124" y="255"/>
                  <a:pt x="108" y="279"/>
                  <a:pt x="96" y="298"/>
                </a:cubicBezTo>
                <a:cubicBezTo>
                  <a:pt x="90" y="305"/>
                  <a:pt x="85" y="307"/>
                  <a:pt x="79" y="302"/>
                </a:cubicBezTo>
                <a:cubicBezTo>
                  <a:pt x="70" y="295"/>
                  <a:pt x="61" y="288"/>
                  <a:pt x="52" y="281"/>
                </a:cubicBezTo>
                <a:cubicBezTo>
                  <a:pt x="14" y="248"/>
                  <a:pt x="0" y="195"/>
                  <a:pt x="15" y="142"/>
                </a:cubicBezTo>
                <a:cubicBezTo>
                  <a:pt x="24" y="112"/>
                  <a:pt x="42" y="85"/>
                  <a:pt x="66" y="63"/>
                </a:cubicBezTo>
                <a:cubicBezTo>
                  <a:pt x="93" y="39"/>
                  <a:pt x="128" y="24"/>
                  <a:pt x="168" y="18"/>
                </a:cubicBezTo>
                <a:cubicBezTo>
                  <a:pt x="168" y="18"/>
                  <a:pt x="168" y="18"/>
                  <a:pt x="168" y="18"/>
                </a:cubicBezTo>
                <a:cubicBezTo>
                  <a:pt x="203" y="12"/>
                  <a:pt x="240" y="10"/>
                  <a:pt x="281" y="8"/>
                </a:cubicBezTo>
                <a:cubicBezTo>
                  <a:pt x="300" y="8"/>
                  <a:pt x="305" y="19"/>
                  <a:pt x="305" y="29"/>
                </a:cubicBezTo>
                <a:cubicBezTo>
                  <a:pt x="307" y="68"/>
                  <a:pt x="303" y="139"/>
                  <a:pt x="297" y="167"/>
                </a:cubicBezTo>
                <a:cubicBezTo>
                  <a:pt x="297" y="170"/>
                  <a:pt x="298" y="173"/>
                  <a:pt x="301" y="173"/>
                </a:cubicBezTo>
                <a:cubicBezTo>
                  <a:pt x="304" y="174"/>
                  <a:pt x="307" y="172"/>
                  <a:pt x="307" y="169"/>
                </a:cubicBezTo>
                <a:cubicBezTo>
                  <a:pt x="312" y="143"/>
                  <a:pt x="320" y="69"/>
                  <a:pt x="318" y="27"/>
                </a:cubicBezTo>
                <a:cubicBezTo>
                  <a:pt x="317" y="10"/>
                  <a:pt x="328" y="7"/>
                  <a:pt x="335" y="6"/>
                </a:cubicBezTo>
                <a:cubicBezTo>
                  <a:pt x="352" y="6"/>
                  <a:pt x="371" y="5"/>
                  <a:pt x="390" y="3"/>
                </a:cubicBezTo>
                <a:cubicBezTo>
                  <a:pt x="441" y="0"/>
                  <a:pt x="489" y="6"/>
                  <a:pt x="530" y="20"/>
                </a:cubicBezTo>
                <a:cubicBezTo>
                  <a:pt x="544" y="25"/>
                  <a:pt x="543" y="36"/>
                  <a:pt x="543" y="44"/>
                </a:cubicBezTo>
                <a:cubicBezTo>
                  <a:pt x="541" y="71"/>
                  <a:pt x="540" y="111"/>
                  <a:pt x="542" y="124"/>
                </a:cubicBezTo>
                <a:cubicBezTo>
                  <a:pt x="542" y="127"/>
                  <a:pt x="545" y="129"/>
                  <a:pt x="547" y="128"/>
                </a:cubicBezTo>
                <a:cubicBezTo>
                  <a:pt x="550" y="128"/>
                  <a:pt x="551" y="126"/>
                  <a:pt x="551" y="123"/>
                </a:cubicBezTo>
                <a:cubicBezTo>
                  <a:pt x="550" y="111"/>
                  <a:pt x="552" y="75"/>
                  <a:pt x="554" y="49"/>
                </a:cubicBezTo>
                <a:cubicBezTo>
                  <a:pt x="554" y="41"/>
                  <a:pt x="558" y="32"/>
                  <a:pt x="568" y="37"/>
                </a:cubicBezTo>
                <a:cubicBezTo>
                  <a:pt x="591" y="48"/>
                  <a:pt x="610" y="63"/>
                  <a:pt x="625" y="80"/>
                </a:cubicBezTo>
                <a:cubicBezTo>
                  <a:pt x="655" y="114"/>
                  <a:pt x="668" y="156"/>
                  <a:pt x="661" y="197"/>
                </a:cubicBezTo>
                <a:cubicBezTo>
                  <a:pt x="651" y="248"/>
                  <a:pt x="626" y="286"/>
                  <a:pt x="582" y="314"/>
                </a:cubicBezTo>
                <a:cubicBezTo>
                  <a:pt x="555" y="331"/>
                  <a:pt x="521" y="345"/>
                  <a:pt x="479" y="354"/>
                </a:cubicBezTo>
                <a:cubicBezTo>
                  <a:pt x="470" y="356"/>
                  <a:pt x="464" y="348"/>
                  <a:pt x="463" y="342"/>
                </a:cubicBezTo>
                <a:cubicBezTo>
                  <a:pt x="457" y="318"/>
                  <a:pt x="450" y="279"/>
                  <a:pt x="449" y="271"/>
                </a:cubicBezTo>
                <a:cubicBezTo>
                  <a:pt x="449" y="268"/>
                  <a:pt x="447" y="265"/>
                  <a:pt x="444" y="265"/>
                </a:cubicBezTo>
                <a:cubicBezTo>
                  <a:pt x="441" y="265"/>
                  <a:pt x="440" y="268"/>
                  <a:pt x="440" y="271"/>
                </a:cubicBezTo>
                <a:cubicBezTo>
                  <a:pt x="440" y="277"/>
                  <a:pt x="445" y="313"/>
                  <a:pt x="450" y="340"/>
                </a:cubicBezTo>
                <a:cubicBezTo>
                  <a:pt x="452" y="348"/>
                  <a:pt x="454" y="357"/>
                  <a:pt x="438" y="361"/>
                </a:cubicBezTo>
                <a:cubicBezTo>
                  <a:pt x="425" y="363"/>
                  <a:pt x="411" y="365"/>
                  <a:pt x="397" y="366"/>
                </a:cubicBezTo>
                <a:cubicBezTo>
                  <a:pt x="315" y="373"/>
                  <a:pt x="252" y="370"/>
                  <a:pt x="198" y="357"/>
                </a:cubicBezTo>
                <a:cubicBezTo>
                  <a:pt x="166" y="349"/>
                  <a:pt x="137" y="338"/>
                  <a:pt x="109" y="322"/>
                </a:cubicBezTo>
                <a:cubicBezTo>
                  <a:pt x="106" y="320"/>
                  <a:pt x="100" y="314"/>
                  <a:pt x="105" y="306"/>
                </a:cubicBezTo>
                <a:cubicBezTo>
                  <a:pt x="111" y="298"/>
                  <a:pt x="144" y="241"/>
                  <a:pt x="149" y="221"/>
                </a:cubicBezTo>
                <a:cubicBezTo>
                  <a:pt x="150" y="218"/>
                  <a:pt x="149" y="216"/>
                  <a:pt x="146" y="215"/>
                </a:cubicBezTo>
                <a:cubicBezTo>
                  <a:pt x="144" y="215"/>
                  <a:pt x="142" y="215"/>
                  <a:pt x="141" y="219"/>
                </a:cubicBezTo>
                <a:cubicBezTo>
                  <a:pt x="139" y="223"/>
                  <a:pt x="138" y="228"/>
                  <a:pt x="134" y="236"/>
                </a:cubicBezTo>
                <a:close/>
              </a:path>
            </a:pathLst>
          </a:custGeom>
          <a:solidFill>
            <a:srgbClr val="FC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 name="Freeform 7">
            <a:extLst>
              <a:ext uri="{FF2B5EF4-FFF2-40B4-BE49-F238E27FC236}">
                <a16:creationId xmlns:a16="http://schemas.microsoft.com/office/drawing/2014/main" id="{A07F5B04-FF21-4819-BF89-5AA24AF255DB}"/>
              </a:ext>
            </a:extLst>
          </p:cNvPr>
          <p:cNvSpPr>
            <a:spLocks noEditPoints="1"/>
          </p:cNvSpPr>
          <p:nvPr/>
        </p:nvSpPr>
        <p:spPr bwMode="auto">
          <a:xfrm>
            <a:off x="396877" y="3777700"/>
            <a:ext cx="8035367" cy="2322691"/>
          </a:xfrm>
          <a:custGeom>
            <a:avLst/>
            <a:gdLst>
              <a:gd name="T0" fmla="*/ 7561 w 694"/>
              <a:gd name="T1" fmla="*/ 1180 h 318"/>
              <a:gd name="T2" fmla="*/ 6870 w 694"/>
              <a:gd name="T3" fmla="*/ 547 h 318"/>
              <a:gd name="T4" fmla="*/ 6703 w 694"/>
              <a:gd name="T5" fmla="*/ 721 h 318"/>
              <a:gd name="T6" fmla="*/ 6666 w 694"/>
              <a:gd name="T7" fmla="*/ 1697 h 318"/>
              <a:gd name="T8" fmla="*/ 7040 w 694"/>
              <a:gd name="T9" fmla="*/ 1271 h 318"/>
              <a:gd name="T10" fmla="*/ 7086 w 694"/>
              <a:gd name="T11" fmla="*/ 4560 h 318"/>
              <a:gd name="T12" fmla="*/ 6967 w 694"/>
              <a:gd name="T13" fmla="*/ 4692 h 318"/>
              <a:gd name="T14" fmla="*/ 7040 w 694"/>
              <a:gd name="T15" fmla="*/ 4633 h 318"/>
              <a:gd name="T16" fmla="*/ 7993 w 694"/>
              <a:gd name="T17" fmla="*/ 2907 h 318"/>
              <a:gd name="T18" fmla="*/ 7561 w 694"/>
              <a:gd name="T19" fmla="*/ 1180 h 318"/>
              <a:gd name="T20" fmla="*/ 3689 w 694"/>
              <a:gd name="T21" fmla="*/ 427 h 318"/>
              <a:gd name="T22" fmla="*/ 3399 w 694"/>
              <a:gd name="T23" fmla="*/ 120 h 318"/>
              <a:gd name="T24" fmla="*/ 2034 w 694"/>
              <a:gd name="T25" fmla="*/ 265 h 318"/>
              <a:gd name="T26" fmla="*/ 2034 w 694"/>
              <a:gd name="T27" fmla="*/ 265 h 318"/>
              <a:gd name="T28" fmla="*/ 797 w 694"/>
              <a:gd name="T29" fmla="*/ 932 h 318"/>
              <a:gd name="T30" fmla="*/ 179 w 694"/>
              <a:gd name="T31" fmla="*/ 2095 h 318"/>
              <a:gd name="T32" fmla="*/ 627 w 694"/>
              <a:gd name="T33" fmla="*/ 4145 h 318"/>
              <a:gd name="T34" fmla="*/ 953 w 694"/>
              <a:gd name="T35" fmla="*/ 4459 h 318"/>
              <a:gd name="T36" fmla="*/ 1159 w 694"/>
              <a:gd name="T37" fmla="*/ 4398 h 318"/>
              <a:gd name="T38" fmla="*/ 1623 w 694"/>
              <a:gd name="T39" fmla="*/ 3483 h 318"/>
              <a:gd name="T40" fmla="*/ 1708 w 694"/>
              <a:gd name="T41" fmla="*/ 3230 h 318"/>
              <a:gd name="T42" fmla="*/ 1765 w 694"/>
              <a:gd name="T43" fmla="*/ 3172 h 318"/>
              <a:gd name="T44" fmla="*/ 1839 w 694"/>
              <a:gd name="T45" fmla="*/ 2762 h 318"/>
              <a:gd name="T46" fmla="*/ 797 w 694"/>
              <a:gd name="T47" fmla="*/ 2642 h 318"/>
              <a:gd name="T48" fmla="*/ 2429 w 694"/>
              <a:gd name="T49" fmla="*/ 1239 h 318"/>
              <a:gd name="T50" fmla="*/ 3640 w 694"/>
              <a:gd name="T51" fmla="*/ 2063 h 318"/>
              <a:gd name="T52" fmla="*/ 3689 w 694"/>
              <a:gd name="T53" fmla="*/ 427 h 318"/>
              <a:gd name="T54" fmla="*/ 6553 w 694"/>
              <a:gd name="T55" fmla="*/ 1830 h 318"/>
              <a:gd name="T56" fmla="*/ 6565 w 694"/>
              <a:gd name="T57" fmla="*/ 650 h 318"/>
              <a:gd name="T58" fmla="*/ 6411 w 694"/>
              <a:gd name="T59" fmla="*/ 294 h 318"/>
              <a:gd name="T60" fmla="*/ 4715 w 694"/>
              <a:gd name="T61" fmla="*/ 42 h 318"/>
              <a:gd name="T62" fmla="*/ 4051 w 694"/>
              <a:gd name="T63" fmla="*/ 91 h 318"/>
              <a:gd name="T64" fmla="*/ 3847 w 694"/>
              <a:gd name="T65" fmla="*/ 397 h 318"/>
              <a:gd name="T66" fmla="*/ 3714 w 694"/>
              <a:gd name="T67" fmla="*/ 2497 h 318"/>
              <a:gd name="T68" fmla="*/ 3677 w 694"/>
              <a:gd name="T69" fmla="*/ 2551 h 318"/>
              <a:gd name="T70" fmla="*/ 4026 w 694"/>
              <a:gd name="T71" fmla="*/ 2978 h 318"/>
              <a:gd name="T72" fmla="*/ 4609 w 694"/>
              <a:gd name="T73" fmla="*/ 957 h 318"/>
              <a:gd name="T74" fmla="*/ 6060 w 694"/>
              <a:gd name="T75" fmla="*/ 824 h 318"/>
              <a:gd name="T76" fmla="*/ 6255 w 694"/>
              <a:gd name="T77" fmla="*/ 2112 h 318"/>
              <a:gd name="T78" fmla="*/ 6602 w 694"/>
              <a:gd name="T79" fmla="*/ 1889 h 318"/>
              <a:gd name="T80" fmla="*/ 6553 w 694"/>
              <a:gd name="T81" fmla="*/ 1830 h 318"/>
              <a:gd name="T82" fmla="*/ 1839 w 694"/>
              <a:gd name="T83" fmla="*/ 2762 h 318"/>
              <a:gd name="T84" fmla="*/ 1859 w 694"/>
              <a:gd name="T85" fmla="*/ 2732 h 318"/>
              <a:gd name="T86" fmla="*/ 1839 w 694"/>
              <a:gd name="T87" fmla="*/ 2762 h 3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94" h="318">
                <a:moveTo>
                  <a:pt x="625" y="80"/>
                </a:moveTo>
                <a:cubicBezTo>
                  <a:pt x="610" y="63"/>
                  <a:pt x="591" y="48"/>
                  <a:pt x="568" y="37"/>
                </a:cubicBezTo>
                <a:cubicBezTo>
                  <a:pt x="558" y="32"/>
                  <a:pt x="554" y="41"/>
                  <a:pt x="554" y="49"/>
                </a:cubicBezTo>
                <a:cubicBezTo>
                  <a:pt x="552" y="71"/>
                  <a:pt x="550" y="99"/>
                  <a:pt x="551" y="115"/>
                </a:cubicBezTo>
                <a:cubicBezTo>
                  <a:pt x="555" y="103"/>
                  <a:pt x="565" y="85"/>
                  <a:pt x="582" y="86"/>
                </a:cubicBezTo>
                <a:cubicBezTo>
                  <a:pt x="609" y="87"/>
                  <a:pt x="694" y="213"/>
                  <a:pt x="586" y="309"/>
                </a:cubicBezTo>
                <a:cubicBezTo>
                  <a:pt x="582" y="312"/>
                  <a:pt x="579" y="315"/>
                  <a:pt x="576" y="318"/>
                </a:cubicBezTo>
                <a:cubicBezTo>
                  <a:pt x="578" y="317"/>
                  <a:pt x="580" y="315"/>
                  <a:pt x="582" y="314"/>
                </a:cubicBezTo>
                <a:cubicBezTo>
                  <a:pt x="626" y="286"/>
                  <a:pt x="651" y="248"/>
                  <a:pt x="661" y="197"/>
                </a:cubicBezTo>
                <a:cubicBezTo>
                  <a:pt x="668" y="156"/>
                  <a:pt x="655" y="114"/>
                  <a:pt x="625" y="80"/>
                </a:cubicBezTo>
                <a:close/>
                <a:moveTo>
                  <a:pt x="305" y="29"/>
                </a:moveTo>
                <a:cubicBezTo>
                  <a:pt x="305" y="19"/>
                  <a:pt x="300" y="8"/>
                  <a:pt x="281" y="8"/>
                </a:cubicBezTo>
                <a:cubicBezTo>
                  <a:pt x="240" y="10"/>
                  <a:pt x="203" y="12"/>
                  <a:pt x="168" y="18"/>
                </a:cubicBezTo>
                <a:cubicBezTo>
                  <a:pt x="168" y="18"/>
                  <a:pt x="168" y="18"/>
                  <a:pt x="168" y="18"/>
                </a:cubicBezTo>
                <a:cubicBezTo>
                  <a:pt x="128" y="24"/>
                  <a:pt x="93" y="39"/>
                  <a:pt x="66" y="63"/>
                </a:cubicBezTo>
                <a:cubicBezTo>
                  <a:pt x="42" y="85"/>
                  <a:pt x="24" y="112"/>
                  <a:pt x="15" y="142"/>
                </a:cubicBezTo>
                <a:cubicBezTo>
                  <a:pt x="0" y="195"/>
                  <a:pt x="14" y="248"/>
                  <a:pt x="52" y="281"/>
                </a:cubicBezTo>
                <a:cubicBezTo>
                  <a:pt x="61" y="288"/>
                  <a:pt x="70" y="295"/>
                  <a:pt x="79" y="302"/>
                </a:cubicBezTo>
                <a:cubicBezTo>
                  <a:pt x="85" y="307"/>
                  <a:pt x="90" y="305"/>
                  <a:pt x="96" y="298"/>
                </a:cubicBezTo>
                <a:cubicBezTo>
                  <a:pt x="108" y="279"/>
                  <a:pt x="124" y="255"/>
                  <a:pt x="134" y="236"/>
                </a:cubicBezTo>
                <a:cubicBezTo>
                  <a:pt x="138" y="228"/>
                  <a:pt x="139" y="223"/>
                  <a:pt x="141" y="219"/>
                </a:cubicBezTo>
                <a:cubicBezTo>
                  <a:pt x="142" y="215"/>
                  <a:pt x="144" y="215"/>
                  <a:pt x="146" y="215"/>
                </a:cubicBezTo>
                <a:cubicBezTo>
                  <a:pt x="145" y="202"/>
                  <a:pt x="145" y="195"/>
                  <a:pt x="152" y="187"/>
                </a:cubicBezTo>
                <a:cubicBezTo>
                  <a:pt x="133" y="199"/>
                  <a:pt x="70" y="218"/>
                  <a:pt x="66" y="179"/>
                </a:cubicBezTo>
                <a:cubicBezTo>
                  <a:pt x="62" y="138"/>
                  <a:pt x="121" y="92"/>
                  <a:pt x="201" y="84"/>
                </a:cubicBezTo>
                <a:cubicBezTo>
                  <a:pt x="273" y="78"/>
                  <a:pt x="295" y="101"/>
                  <a:pt x="301" y="140"/>
                </a:cubicBezTo>
                <a:cubicBezTo>
                  <a:pt x="304" y="107"/>
                  <a:pt x="306" y="59"/>
                  <a:pt x="305" y="29"/>
                </a:cubicBezTo>
                <a:close/>
                <a:moveTo>
                  <a:pt x="542" y="124"/>
                </a:moveTo>
                <a:cubicBezTo>
                  <a:pt x="540" y="111"/>
                  <a:pt x="541" y="71"/>
                  <a:pt x="543" y="44"/>
                </a:cubicBezTo>
                <a:cubicBezTo>
                  <a:pt x="543" y="36"/>
                  <a:pt x="544" y="25"/>
                  <a:pt x="530" y="20"/>
                </a:cubicBezTo>
                <a:cubicBezTo>
                  <a:pt x="489" y="6"/>
                  <a:pt x="441" y="0"/>
                  <a:pt x="390" y="3"/>
                </a:cubicBezTo>
                <a:cubicBezTo>
                  <a:pt x="371" y="5"/>
                  <a:pt x="352" y="6"/>
                  <a:pt x="335" y="6"/>
                </a:cubicBezTo>
                <a:cubicBezTo>
                  <a:pt x="328" y="7"/>
                  <a:pt x="317" y="10"/>
                  <a:pt x="318" y="27"/>
                </a:cubicBezTo>
                <a:cubicBezTo>
                  <a:pt x="320" y="69"/>
                  <a:pt x="312" y="143"/>
                  <a:pt x="307" y="169"/>
                </a:cubicBezTo>
                <a:cubicBezTo>
                  <a:pt x="307" y="171"/>
                  <a:pt x="306" y="172"/>
                  <a:pt x="304" y="173"/>
                </a:cubicBezTo>
                <a:cubicBezTo>
                  <a:pt x="312" y="172"/>
                  <a:pt x="331" y="174"/>
                  <a:pt x="333" y="202"/>
                </a:cubicBezTo>
                <a:cubicBezTo>
                  <a:pt x="333" y="151"/>
                  <a:pt x="345" y="95"/>
                  <a:pt x="381" y="65"/>
                </a:cubicBezTo>
                <a:cubicBezTo>
                  <a:pt x="420" y="35"/>
                  <a:pt x="467" y="42"/>
                  <a:pt x="501" y="56"/>
                </a:cubicBezTo>
                <a:cubicBezTo>
                  <a:pt x="536" y="70"/>
                  <a:pt x="533" y="111"/>
                  <a:pt x="517" y="143"/>
                </a:cubicBezTo>
                <a:cubicBezTo>
                  <a:pt x="526" y="130"/>
                  <a:pt x="542" y="128"/>
                  <a:pt x="546" y="128"/>
                </a:cubicBezTo>
                <a:cubicBezTo>
                  <a:pt x="544" y="128"/>
                  <a:pt x="542" y="126"/>
                  <a:pt x="542" y="124"/>
                </a:cubicBezTo>
                <a:close/>
                <a:moveTo>
                  <a:pt x="152" y="187"/>
                </a:moveTo>
                <a:cubicBezTo>
                  <a:pt x="153" y="186"/>
                  <a:pt x="154" y="186"/>
                  <a:pt x="154" y="185"/>
                </a:cubicBezTo>
                <a:cubicBezTo>
                  <a:pt x="154" y="186"/>
                  <a:pt x="153" y="186"/>
                  <a:pt x="152" y="187"/>
                </a:cubicBezTo>
                <a:close/>
              </a:path>
            </a:pathLst>
          </a:custGeom>
          <a:solidFill>
            <a:srgbClr val="FBDC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 name="Freeform 8">
            <a:extLst>
              <a:ext uri="{FF2B5EF4-FFF2-40B4-BE49-F238E27FC236}">
                <a16:creationId xmlns:a16="http://schemas.microsoft.com/office/drawing/2014/main" id="{04CE55DF-39A1-4584-8827-C34EAC227C4F}"/>
              </a:ext>
            </a:extLst>
          </p:cNvPr>
          <p:cNvSpPr>
            <a:spLocks noEditPoints="1"/>
          </p:cNvSpPr>
          <p:nvPr/>
        </p:nvSpPr>
        <p:spPr bwMode="auto">
          <a:xfrm>
            <a:off x="1551993" y="5400656"/>
            <a:ext cx="5281248" cy="1096644"/>
          </a:xfrm>
          <a:custGeom>
            <a:avLst/>
            <a:gdLst>
              <a:gd name="T0" fmla="*/ 4165 w 456"/>
              <a:gd name="T1" fmla="*/ 1271 h 152"/>
              <a:gd name="T2" fmla="*/ 4165 w 456"/>
              <a:gd name="T3" fmla="*/ 1283 h 152"/>
              <a:gd name="T4" fmla="*/ 3205 w 456"/>
              <a:gd name="T5" fmla="*/ 1980 h 152"/>
              <a:gd name="T6" fmla="*/ 521 w 456"/>
              <a:gd name="T7" fmla="*/ 253 h 152"/>
              <a:gd name="T8" fmla="*/ 57 w 456"/>
              <a:gd name="T9" fmla="*/ 1259 h 152"/>
              <a:gd name="T10" fmla="*/ 110 w 456"/>
              <a:gd name="T11" fmla="*/ 1494 h 152"/>
              <a:gd name="T12" fmla="*/ 1187 w 456"/>
              <a:gd name="T13" fmla="*/ 2012 h 152"/>
              <a:gd name="T14" fmla="*/ 3596 w 456"/>
              <a:gd name="T15" fmla="*/ 2145 h 152"/>
              <a:gd name="T16" fmla="*/ 4092 w 456"/>
              <a:gd name="T17" fmla="*/ 2071 h 152"/>
              <a:gd name="T18" fmla="*/ 4239 w 456"/>
              <a:gd name="T19" fmla="*/ 1759 h 152"/>
              <a:gd name="T20" fmla="*/ 4165 w 456"/>
              <a:gd name="T21" fmla="*/ 1271 h 152"/>
              <a:gd name="T22" fmla="*/ 4686 w 456"/>
              <a:gd name="T23" fmla="*/ 1445 h 152"/>
              <a:gd name="T24" fmla="*/ 4503 w 456"/>
              <a:gd name="T25" fmla="*/ 0 h 152"/>
              <a:gd name="T26" fmla="*/ 4165 w 456"/>
              <a:gd name="T27" fmla="*/ 650 h 152"/>
              <a:gd name="T28" fmla="*/ 4222 w 456"/>
              <a:gd name="T29" fmla="*/ 741 h 152"/>
              <a:gd name="T30" fmla="*/ 4392 w 456"/>
              <a:gd name="T31" fmla="*/ 1789 h 152"/>
              <a:gd name="T32" fmla="*/ 4588 w 456"/>
              <a:gd name="T33" fmla="*/ 1963 h 152"/>
              <a:gd name="T34" fmla="*/ 5520 w 456"/>
              <a:gd name="T35" fmla="*/ 1583 h 152"/>
              <a:gd name="T36" fmla="*/ 4686 w 456"/>
              <a:gd name="T37" fmla="*/ 1445 h 1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6" h="152">
                <a:moveTo>
                  <a:pt x="344" y="86"/>
                </a:moveTo>
                <a:cubicBezTo>
                  <a:pt x="344" y="86"/>
                  <a:pt x="344" y="87"/>
                  <a:pt x="344" y="87"/>
                </a:cubicBezTo>
                <a:cubicBezTo>
                  <a:pt x="344" y="103"/>
                  <a:pt x="327" y="132"/>
                  <a:pt x="265" y="134"/>
                </a:cubicBezTo>
                <a:cubicBezTo>
                  <a:pt x="204" y="136"/>
                  <a:pt x="57" y="129"/>
                  <a:pt x="43" y="17"/>
                </a:cubicBezTo>
                <a:cubicBezTo>
                  <a:pt x="31" y="42"/>
                  <a:pt x="10" y="78"/>
                  <a:pt x="5" y="85"/>
                </a:cubicBezTo>
                <a:cubicBezTo>
                  <a:pt x="0" y="93"/>
                  <a:pt x="6" y="99"/>
                  <a:pt x="9" y="101"/>
                </a:cubicBezTo>
                <a:cubicBezTo>
                  <a:pt x="37" y="117"/>
                  <a:pt x="66" y="128"/>
                  <a:pt x="98" y="136"/>
                </a:cubicBezTo>
                <a:cubicBezTo>
                  <a:pt x="152" y="149"/>
                  <a:pt x="215" y="152"/>
                  <a:pt x="297" y="145"/>
                </a:cubicBezTo>
                <a:cubicBezTo>
                  <a:pt x="311" y="144"/>
                  <a:pt x="325" y="142"/>
                  <a:pt x="338" y="140"/>
                </a:cubicBezTo>
                <a:cubicBezTo>
                  <a:pt x="354" y="136"/>
                  <a:pt x="352" y="127"/>
                  <a:pt x="350" y="119"/>
                </a:cubicBezTo>
                <a:cubicBezTo>
                  <a:pt x="348" y="109"/>
                  <a:pt x="346" y="97"/>
                  <a:pt x="344" y="86"/>
                </a:cubicBezTo>
                <a:close/>
                <a:moveTo>
                  <a:pt x="387" y="98"/>
                </a:moveTo>
                <a:cubicBezTo>
                  <a:pt x="372" y="75"/>
                  <a:pt x="384" y="33"/>
                  <a:pt x="372" y="0"/>
                </a:cubicBezTo>
                <a:cubicBezTo>
                  <a:pt x="375" y="14"/>
                  <a:pt x="362" y="38"/>
                  <a:pt x="344" y="44"/>
                </a:cubicBezTo>
                <a:cubicBezTo>
                  <a:pt x="347" y="44"/>
                  <a:pt x="349" y="47"/>
                  <a:pt x="349" y="50"/>
                </a:cubicBezTo>
                <a:cubicBezTo>
                  <a:pt x="350" y="58"/>
                  <a:pt x="357" y="97"/>
                  <a:pt x="363" y="121"/>
                </a:cubicBezTo>
                <a:cubicBezTo>
                  <a:pt x="364" y="127"/>
                  <a:pt x="370" y="135"/>
                  <a:pt x="379" y="133"/>
                </a:cubicBezTo>
                <a:cubicBezTo>
                  <a:pt x="408" y="126"/>
                  <a:pt x="434" y="118"/>
                  <a:pt x="456" y="107"/>
                </a:cubicBezTo>
                <a:cubicBezTo>
                  <a:pt x="436" y="112"/>
                  <a:pt x="400" y="118"/>
                  <a:pt x="387" y="98"/>
                </a:cubicBezTo>
                <a:close/>
              </a:path>
            </a:pathLst>
          </a:custGeom>
          <a:solidFill>
            <a:srgbClr val="FBDC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 name="Freeform 9">
            <a:extLst>
              <a:ext uri="{FF2B5EF4-FFF2-40B4-BE49-F238E27FC236}">
                <a16:creationId xmlns:a16="http://schemas.microsoft.com/office/drawing/2014/main" id="{F23A3C24-73BD-417C-9600-E407D6AC7D2B}"/>
              </a:ext>
            </a:extLst>
          </p:cNvPr>
          <p:cNvSpPr>
            <a:spLocks noEditPoints="1"/>
          </p:cNvSpPr>
          <p:nvPr/>
        </p:nvSpPr>
        <p:spPr bwMode="auto">
          <a:xfrm>
            <a:off x="396877" y="3807141"/>
            <a:ext cx="6300171" cy="2213868"/>
          </a:xfrm>
          <a:custGeom>
            <a:avLst/>
            <a:gdLst>
              <a:gd name="T0" fmla="*/ 6415 w 544"/>
              <a:gd name="T1" fmla="*/ 294 h 307"/>
              <a:gd name="T2" fmla="*/ 4718 w 544"/>
              <a:gd name="T3" fmla="*/ 42 h 307"/>
              <a:gd name="T4" fmla="*/ 4055 w 544"/>
              <a:gd name="T5" fmla="*/ 91 h 307"/>
              <a:gd name="T6" fmla="*/ 3848 w 544"/>
              <a:gd name="T7" fmla="*/ 397 h 307"/>
              <a:gd name="T8" fmla="*/ 3738 w 544"/>
              <a:gd name="T9" fmla="*/ 2377 h 307"/>
              <a:gd name="T10" fmla="*/ 4165 w 544"/>
              <a:gd name="T11" fmla="*/ 589 h 307"/>
              <a:gd name="T12" fmla="*/ 6077 w 544"/>
              <a:gd name="T13" fmla="*/ 356 h 307"/>
              <a:gd name="T14" fmla="*/ 6557 w 544"/>
              <a:gd name="T15" fmla="*/ 873 h 307"/>
              <a:gd name="T16" fmla="*/ 6573 w 544"/>
              <a:gd name="T17" fmla="*/ 650 h 307"/>
              <a:gd name="T18" fmla="*/ 6415 w 544"/>
              <a:gd name="T19" fmla="*/ 294 h 307"/>
              <a:gd name="T20" fmla="*/ 3400 w 544"/>
              <a:gd name="T21" fmla="*/ 120 h 307"/>
              <a:gd name="T22" fmla="*/ 2034 w 544"/>
              <a:gd name="T23" fmla="*/ 265 h 307"/>
              <a:gd name="T24" fmla="*/ 2034 w 544"/>
              <a:gd name="T25" fmla="*/ 265 h 307"/>
              <a:gd name="T26" fmla="*/ 801 w 544"/>
              <a:gd name="T27" fmla="*/ 932 h 307"/>
              <a:gd name="T28" fmla="*/ 179 w 544"/>
              <a:gd name="T29" fmla="*/ 2095 h 307"/>
              <a:gd name="T30" fmla="*/ 627 w 544"/>
              <a:gd name="T31" fmla="*/ 4145 h 307"/>
              <a:gd name="T32" fmla="*/ 955 w 544"/>
              <a:gd name="T33" fmla="*/ 4459 h 307"/>
              <a:gd name="T34" fmla="*/ 1159 w 544"/>
              <a:gd name="T35" fmla="*/ 4398 h 307"/>
              <a:gd name="T36" fmla="*/ 1570 w 544"/>
              <a:gd name="T37" fmla="*/ 3586 h 307"/>
              <a:gd name="T38" fmla="*/ 1233 w 544"/>
              <a:gd name="T39" fmla="*/ 3922 h 307"/>
              <a:gd name="T40" fmla="*/ 422 w 544"/>
              <a:gd name="T41" fmla="*/ 3056 h 307"/>
              <a:gd name="T42" fmla="*/ 1196 w 544"/>
              <a:gd name="T43" fmla="*/ 1168 h 307"/>
              <a:gd name="T44" fmla="*/ 3352 w 544"/>
              <a:gd name="T45" fmla="*/ 608 h 307"/>
              <a:gd name="T46" fmla="*/ 3680 w 544"/>
              <a:gd name="T47" fmla="*/ 1491 h 307"/>
              <a:gd name="T48" fmla="*/ 3690 w 544"/>
              <a:gd name="T49" fmla="*/ 427 h 307"/>
              <a:gd name="T50" fmla="*/ 3400 w 544"/>
              <a:gd name="T51" fmla="*/ 120 h 30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44" h="307">
                <a:moveTo>
                  <a:pt x="530" y="20"/>
                </a:moveTo>
                <a:cubicBezTo>
                  <a:pt x="489" y="6"/>
                  <a:pt x="441" y="0"/>
                  <a:pt x="390" y="3"/>
                </a:cubicBezTo>
                <a:cubicBezTo>
                  <a:pt x="371" y="5"/>
                  <a:pt x="352" y="6"/>
                  <a:pt x="335" y="6"/>
                </a:cubicBezTo>
                <a:cubicBezTo>
                  <a:pt x="328" y="7"/>
                  <a:pt x="317" y="10"/>
                  <a:pt x="318" y="27"/>
                </a:cubicBezTo>
                <a:cubicBezTo>
                  <a:pt x="320" y="65"/>
                  <a:pt x="314" y="130"/>
                  <a:pt x="309" y="161"/>
                </a:cubicBezTo>
                <a:cubicBezTo>
                  <a:pt x="323" y="133"/>
                  <a:pt x="324" y="72"/>
                  <a:pt x="344" y="40"/>
                </a:cubicBezTo>
                <a:cubicBezTo>
                  <a:pt x="364" y="9"/>
                  <a:pt x="466" y="19"/>
                  <a:pt x="502" y="24"/>
                </a:cubicBezTo>
                <a:cubicBezTo>
                  <a:pt x="535" y="29"/>
                  <a:pt x="540" y="46"/>
                  <a:pt x="542" y="59"/>
                </a:cubicBezTo>
                <a:cubicBezTo>
                  <a:pt x="542" y="54"/>
                  <a:pt x="542" y="49"/>
                  <a:pt x="543" y="44"/>
                </a:cubicBezTo>
                <a:cubicBezTo>
                  <a:pt x="543" y="36"/>
                  <a:pt x="544" y="25"/>
                  <a:pt x="530" y="20"/>
                </a:cubicBezTo>
                <a:close/>
                <a:moveTo>
                  <a:pt x="281" y="8"/>
                </a:moveTo>
                <a:cubicBezTo>
                  <a:pt x="240" y="10"/>
                  <a:pt x="203" y="12"/>
                  <a:pt x="168" y="18"/>
                </a:cubicBezTo>
                <a:cubicBezTo>
                  <a:pt x="168" y="18"/>
                  <a:pt x="168" y="18"/>
                  <a:pt x="168" y="18"/>
                </a:cubicBezTo>
                <a:cubicBezTo>
                  <a:pt x="128" y="24"/>
                  <a:pt x="93" y="39"/>
                  <a:pt x="66" y="63"/>
                </a:cubicBezTo>
                <a:cubicBezTo>
                  <a:pt x="42" y="85"/>
                  <a:pt x="24" y="112"/>
                  <a:pt x="15" y="142"/>
                </a:cubicBezTo>
                <a:cubicBezTo>
                  <a:pt x="0" y="195"/>
                  <a:pt x="14" y="248"/>
                  <a:pt x="52" y="281"/>
                </a:cubicBezTo>
                <a:cubicBezTo>
                  <a:pt x="61" y="288"/>
                  <a:pt x="70" y="295"/>
                  <a:pt x="79" y="302"/>
                </a:cubicBezTo>
                <a:cubicBezTo>
                  <a:pt x="85" y="307"/>
                  <a:pt x="90" y="305"/>
                  <a:pt x="96" y="298"/>
                </a:cubicBezTo>
                <a:cubicBezTo>
                  <a:pt x="106" y="281"/>
                  <a:pt x="120" y="261"/>
                  <a:pt x="130" y="243"/>
                </a:cubicBezTo>
                <a:cubicBezTo>
                  <a:pt x="124" y="248"/>
                  <a:pt x="112" y="257"/>
                  <a:pt x="102" y="266"/>
                </a:cubicBezTo>
                <a:cubicBezTo>
                  <a:pt x="87" y="279"/>
                  <a:pt x="39" y="236"/>
                  <a:pt x="35" y="207"/>
                </a:cubicBezTo>
                <a:cubicBezTo>
                  <a:pt x="31" y="178"/>
                  <a:pt x="35" y="123"/>
                  <a:pt x="99" y="79"/>
                </a:cubicBezTo>
                <a:cubicBezTo>
                  <a:pt x="163" y="36"/>
                  <a:pt x="250" y="35"/>
                  <a:pt x="277" y="41"/>
                </a:cubicBezTo>
                <a:cubicBezTo>
                  <a:pt x="301" y="46"/>
                  <a:pt x="304" y="74"/>
                  <a:pt x="304" y="101"/>
                </a:cubicBezTo>
                <a:cubicBezTo>
                  <a:pt x="305" y="75"/>
                  <a:pt x="306" y="49"/>
                  <a:pt x="305" y="29"/>
                </a:cubicBezTo>
                <a:cubicBezTo>
                  <a:pt x="305" y="19"/>
                  <a:pt x="300" y="8"/>
                  <a:pt x="281" y="8"/>
                </a:cubicBezTo>
                <a:close/>
              </a:path>
            </a:pathLst>
          </a:custGeom>
          <a:solidFill>
            <a:srgbClr val="F8CED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 name="Freeform 10">
            <a:extLst>
              <a:ext uri="{FF2B5EF4-FFF2-40B4-BE49-F238E27FC236}">
                <a16:creationId xmlns:a16="http://schemas.microsoft.com/office/drawing/2014/main" id="{BFDAB2A2-D09D-4D53-AC35-018DD9D48F16}"/>
              </a:ext>
            </a:extLst>
          </p:cNvPr>
          <p:cNvSpPr>
            <a:spLocks/>
          </p:cNvSpPr>
          <p:nvPr/>
        </p:nvSpPr>
        <p:spPr bwMode="auto">
          <a:xfrm>
            <a:off x="6777755" y="4039406"/>
            <a:ext cx="1296352" cy="999622"/>
          </a:xfrm>
          <a:custGeom>
            <a:avLst/>
            <a:gdLst>
              <a:gd name="T0" fmla="*/ 1354 w 112"/>
              <a:gd name="T1" fmla="*/ 2035 h 139"/>
              <a:gd name="T2" fmla="*/ 895 w 112"/>
              <a:gd name="T3" fmla="*/ 700 h 139"/>
              <a:gd name="T4" fmla="*/ 204 w 112"/>
              <a:gd name="T5" fmla="*/ 71 h 139"/>
              <a:gd name="T6" fmla="*/ 37 w 112"/>
              <a:gd name="T7" fmla="*/ 252 h 139"/>
              <a:gd name="T8" fmla="*/ 0 w 112"/>
              <a:gd name="T9" fmla="*/ 729 h 139"/>
              <a:gd name="T10" fmla="*/ 447 w 112"/>
              <a:gd name="T11" fmla="*/ 484 h 139"/>
              <a:gd name="T12" fmla="*/ 1354 w 112"/>
              <a:gd name="T13" fmla="*/ 2035 h 1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 h="139">
                <a:moveTo>
                  <a:pt x="112" y="139"/>
                </a:moveTo>
                <a:cubicBezTo>
                  <a:pt x="111" y="107"/>
                  <a:pt x="98" y="75"/>
                  <a:pt x="74" y="48"/>
                </a:cubicBezTo>
                <a:cubicBezTo>
                  <a:pt x="59" y="31"/>
                  <a:pt x="40" y="16"/>
                  <a:pt x="17" y="5"/>
                </a:cubicBezTo>
                <a:cubicBezTo>
                  <a:pt x="7" y="0"/>
                  <a:pt x="3" y="9"/>
                  <a:pt x="3" y="17"/>
                </a:cubicBezTo>
                <a:cubicBezTo>
                  <a:pt x="2" y="27"/>
                  <a:pt x="1" y="39"/>
                  <a:pt x="0" y="50"/>
                </a:cubicBezTo>
                <a:cubicBezTo>
                  <a:pt x="6" y="27"/>
                  <a:pt x="21" y="25"/>
                  <a:pt x="37" y="33"/>
                </a:cubicBezTo>
                <a:cubicBezTo>
                  <a:pt x="52" y="40"/>
                  <a:pt x="102" y="73"/>
                  <a:pt x="112" y="139"/>
                </a:cubicBezTo>
                <a:close/>
              </a:path>
            </a:pathLst>
          </a:custGeom>
          <a:solidFill>
            <a:srgbClr val="F8CED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 name="Freeform 11">
            <a:extLst>
              <a:ext uri="{FF2B5EF4-FFF2-40B4-BE49-F238E27FC236}">
                <a16:creationId xmlns:a16="http://schemas.microsoft.com/office/drawing/2014/main" id="{51E37A21-E92B-40F2-A2D4-C9E7CB773644}"/>
              </a:ext>
            </a:extLst>
          </p:cNvPr>
          <p:cNvSpPr>
            <a:spLocks/>
          </p:cNvSpPr>
          <p:nvPr/>
        </p:nvSpPr>
        <p:spPr bwMode="auto">
          <a:xfrm>
            <a:off x="5632728" y="5868126"/>
            <a:ext cx="822200" cy="505691"/>
          </a:xfrm>
          <a:custGeom>
            <a:avLst/>
            <a:gdLst>
              <a:gd name="T0" fmla="*/ 475 w 71"/>
              <a:gd name="T1" fmla="*/ 862 h 70"/>
              <a:gd name="T2" fmla="*/ 0 w 71"/>
              <a:gd name="T3" fmla="*/ 0 h 70"/>
              <a:gd name="T4" fmla="*/ 11 w 71"/>
              <a:gd name="T5" fmla="*/ 91 h 70"/>
              <a:gd name="T6" fmla="*/ 131 w 71"/>
              <a:gd name="T7" fmla="*/ 833 h 70"/>
              <a:gd name="T8" fmla="*/ 326 w 71"/>
              <a:gd name="T9" fmla="*/ 1007 h 70"/>
              <a:gd name="T10" fmla="*/ 859 w 71"/>
              <a:gd name="T11" fmla="*/ 833 h 70"/>
              <a:gd name="T12" fmla="*/ 475 w 71"/>
              <a:gd name="T13" fmla="*/ 862 h 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70">
                <a:moveTo>
                  <a:pt x="39" y="58"/>
                </a:moveTo>
                <a:cubicBezTo>
                  <a:pt x="13" y="59"/>
                  <a:pt x="5" y="17"/>
                  <a:pt x="0" y="0"/>
                </a:cubicBezTo>
                <a:cubicBezTo>
                  <a:pt x="1" y="6"/>
                  <a:pt x="1" y="6"/>
                  <a:pt x="1" y="6"/>
                </a:cubicBezTo>
                <a:cubicBezTo>
                  <a:pt x="3" y="21"/>
                  <a:pt x="7" y="41"/>
                  <a:pt x="11" y="56"/>
                </a:cubicBezTo>
                <a:cubicBezTo>
                  <a:pt x="12" y="62"/>
                  <a:pt x="18" y="70"/>
                  <a:pt x="27" y="68"/>
                </a:cubicBezTo>
                <a:cubicBezTo>
                  <a:pt x="43" y="64"/>
                  <a:pt x="57" y="60"/>
                  <a:pt x="71" y="56"/>
                </a:cubicBezTo>
                <a:cubicBezTo>
                  <a:pt x="68" y="56"/>
                  <a:pt x="59" y="57"/>
                  <a:pt x="39" y="58"/>
                </a:cubicBezTo>
                <a:close/>
              </a:path>
            </a:pathLst>
          </a:custGeom>
          <a:solidFill>
            <a:srgbClr val="F8CED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 name="Freeform 12">
            <a:extLst>
              <a:ext uri="{FF2B5EF4-FFF2-40B4-BE49-F238E27FC236}">
                <a16:creationId xmlns:a16="http://schemas.microsoft.com/office/drawing/2014/main" id="{32668ABE-D1FB-4D36-8319-29597D617BE9}"/>
              </a:ext>
            </a:extLst>
          </p:cNvPr>
          <p:cNvSpPr>
            <a:spLocks/>
          </p:cNvSpPr>
          <p:nvPr/>
        </p:nvSpPr>
        <p:spPr bwMode="auto">
          <a:xfrm>
            <a:off x="1551993" y="5609400"/>
            <a:ext cx="1276176" cy="793817"/>
          </a:xfrm>
          <a:custGeom>
            <a:avLst/>
            <a:gdLst>
              <a:gd name="T0" fmla="*/ 366 w 110"/>
              <a:gd name="T1" fmla="*/ 903 h 110"/>
              <a:gd name="T2" fmla="*/ 448 w 110"/>
              <a:gd name="T3" fmla="*/ 0 h 110"/>
              <a:gd name="T4" fmla="*/ 439 w 110"/>
              <a:gd name="T5" fmla="*/ 29 h 110"/>
              <a:gd name="T6" fmla="*/ 64 w 110"/>
              <a:gd name="T7" fmla="*/ 825 h 110"/>
              <a:gd name="T8" fmla="*/ 110 w 110"/>
              <a:gd name="T9" fmla="*/ 1065 h 110"/>
              <a:gd name="T10" fmla="*/ 1191 w 110"/>
              <a:gd name="T11" fmla="*/ 1586 h 110"/>
              <a:gd name="T12" fmla="*/ 1339 w 110"/>
              <a:gd name="T13" fmla="*/ 1627 h 110"/>
              <a:gd name="T14" fmla="*/ 366 w 110"/>
              <a:gd name="T15" fmla="*/ 903 h 1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 h="110">
                <a:moveTo>
                  <a:pt x="30" y="61"/>
                </a:moveTo>
                <a:cubicBezTo>
                  <a:pt x="19" y="47"/>
                  <a:pt x="24" y="23"/>
                  <a:pt x="37" y="0"/>
                </a:cubicBezTo>
                <a:cubicBezTo>
                  <a:pt x="36" y="2"/>
                  <a:pt x="36" y="2"/>
                  <a:pt x="36" y="2"/>
                </a:cubicBezTo>
                <a:cubicBezTo>
                  <a:pt x="24" y="25"/>
                  <a:pt x="9" y="51"/>
                  <a:pt x="5" y="56"/>
                </a:cubicBezTo>
                <a:cubicBezTo>
                  <a:pt x="0" y="64"/>
                  <a:pt x="6" y="70"/>
                  <a:pt x="9" y="72"/>
                </a:cubicBezTo>
                <a:cubicBezTo>
                  <a:pt x="37" y="88"/>
                  <a:pt x="66" y="99"/>
                  <a:pt x="98" y="107"/>
                </a:cubicBezTo>
                <a:cubicBezTo>
                  <a:pt x="102" y="108"/>
                  <a:pt x="106" y="109"/>
                  <a:pt x="110" y="110"/>
                </a:cubicBezTo>
                <a:cubicBezTo>
                  <a:pt x="67" y="95"/>
                  <a:pt x="37" y="71"/>
                  <a:pt x="30" y="61"/>
                </a:cubicBezTo>
                <a:close/>
              </a:path>
            </a:pathLst>
          </a:custGeom>
          <a:solidFill>
            <a:srgbClr val="F8CED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 name="Freeform 13">
            <a:extLst>
              <a:ext uri="{FF2B5EF4-FFF2-40B4-BE49-F238E27FC236}">
                <a16:creationId xmlns:a16="http://schemas.microsoft.com/office/drawing/2014/main" id="{72DD4290-DDAA-49EB-8DDB-ADA0351C46CA}"/>
              </a:ext>
            </a:extLst>
          </p:cNvPr>
          <p:cNvSpPr>
            <a:spLocks/>
          </p:cNvSpPr>
          <p:nvPr/>
        </p:nvSpPr>
        <p:spPr bwMode="auto">
          <a:xfrm>
            <a:off x="6626430" y="5385955"/>
            <a:ext cx="1412368" cy="879079"/>
          </a:xfrm>
          <a:custGeom>
            <a:avLst/>
            <a:gdLst>
              <a:gd name="T0" fmla="*/ 0 w 122"/>
              <a:gd name="T1" fmla="*/ 1796 h 122"/>
              <a:gd name="T2" fmla="*/ 1476 w 122"/>
              <a:gd name="T3" fmla="*/ 0 h 122"/>
              <a:gd name="T4" fmla="*/ 0 w 122"/>
              <a:gd name="T5" fmla="*/ 1796 h 122"/>
              <a:gd name="T6" fmla="*/ 0 60000 65536"/>
              <a:gd name="T7" fmla="*/ 0 60000 65536"/>
              <a:gd name="T8" fmla="*/ 0 60000 65536"/>
            </a:gdLst>
            <a:ahLst/>
            <a:cxnLst>
              <a:cxn ang="T6">
                <a:pos x="T0" y="T1"/>
              </a:cxn>
              <a:cxn ang="T7">
                <a:pos x="T2" y="T3"/>
              </a:cxn>
              <a:cxn ang="T8">
                <a:pos x="T4" y="T5"/>
              </a:cxn>
            </a:cxnLst>
            <a:rect l="0" t="0" r="r" b="b"/>
            <a:pathLst>
              <a:path w="122" h="122">
                <a:moveTo>
                  <a:pt x="0" y="122"/>
                </a:moveTo>
                <a:cubicBezTo>
                  <a:pt x="26" y="111"/>
                  <a:pt x="97" y="81"/>
                  <a:pt x="122" y="0"/>
                </a:cubicBezTo>
                <a:cubicBezTo>
                  <a:pt x="110" y="37"/>
                  <a:pt x="95" y="93"/>
                  <a:pt x="0"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 name="Freeform 14">
            <a:extLst>
              <a:ext uri="{FF2B5EF4-FFF2-40B4-BE49-F238E27FC236}">
                <a16:creationId xmlns:a16="http://schemas.microsoft.com/office/drawing/2014/main" id="{0D822B47-B58F-400E-8452-DAD0889ECD80}"/>
              </a:ext>
            </a:extLst>
          </p:cNvPr>
          <p:cNvSpPr>
            <a:spLocks/>
          </p:cNvSpPr>
          <p:nvPr/>
        </p:nvSpPr>
        <p:spPr bwMode="auto">
          <a:xfrm>
            <a:off x="5501580" y="5724063"/>
            <a:ext cx="80707" cy="382208"/>
          </a:xfrm>
          <a:custGeom>
            <a:avLst/>
            <a:gdLst>
              <a:gd name="T0" fmla="*/ 85 w 7"/>
              <a:gd name="T1" fmla="*/ 782 h 53"/>
              <a:gd name="T2" fmla="*/ 11 w 7"/>
              <a:gd name="T3" fmla="*/ 29 h 53"/>
              <a:gd name="T4" fmla="*/ 73 w 7"/>
              <a:gd name="T5" fmla="*/ 29 h 53"/>
              <a:gd name="T6" fmla="*/ 37 w 7"/>
              <a:gd name="T7" fmla="*/ 191 h 53"/>
              <a:gd name="T8" fmla="*/ 85 w 7"/>
              <a:gd name="T9" fmla="*/ 782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3">
                <a:moveTo>
                  <a:pt x="7" y="53"/>
                </a:moveTo>
                <a:cubicBezTo>
                  <a:pt x="0" y="10"/>
                  <a:pt x="0" y="4"/>
                  <a:pt x="1" y="2"/>
                </a:cubicBezTo>
                <a:cubicBezTo>
                  <a:pt x="3" y="0"/>
                  <a:pt x="4" y="1"/>
                  <a:pt x="6" y="2"/>
                </a:cubicBezTo>
                <a:cubicBezTo>
                  <a:pt x="3" y="2"/>
                  <a:pt x="2" y="8"/>
                  <a:pt x="3" y="13"/>
                </a:cubicBezTo>
                <a:cubicBezTo>
                  <a:pt x="4" y="19"/>
                  <a:pt x="7" y="53"/>
                  <a:pt x="7"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 name="Freeform 15">
            <a:extLst>
              <a:ext uri="{FF2B5EF4-FFF2-40B4-BE49-F238E27FC236}">
                <a16:creationId xmlns:a16="http://schemas.microsoft.com/office/drawing/2014/main" id="{7D6662EA-D8F3-4F77-8130-D721D2C50451}"/>
              </a:ext>
            </a:extLst>
          </p:cNvPr>
          <p:cNvSpPr>
            <a:spLocks/>
          </p:cNvSpPr>
          <p:nvPr/>
        </p:nvSpPr>
        <p:spPr bwMode="auto">
          <a:xfrm>
            <a:off x="1763848" y="5371255"/>
            <a:ext cx="332915" cy="367508"/>
          </a:xfrm>
          <a:custGeom>
            <a:avLst/>
            <a:gdLst>
              <a:gd name="T0" fmla="*/ 341 w 29"/>
              <a:gd name="T1" fmla="*/ 12 h 51"/>
              <a:gd name="T2" fmla="*/ 284 w 29"/>
              <a:gd name="T3" fmla="*/ 91 h 51"/>
              <a:gd name="T4" fmla="*/ 0 w 29"/>
              <a:gd name="T5" fmla="*/ 750 h 51"/>
              <a:gd name="T6" fmla="*/ 269 w 29"/>
              <a:gd name="T7" fmla="*/ 162 h 51"/>
              <a:gd name="T8" fmla="*/ 341 w 29"/>
              <a:gd name="T9" fmla="*/ 12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51">
                <a:moveTo>
                  <a:pt x="29" y="1"/>
                </a:moveTo>
                <a:cubicBezTo>
                  <a:pt x="26" y="0"/>
                  <a:pt x="25" y="1"/>
                  <a:pt x="24" y="6"/>
                </a:cubicBezTo>
                <a:cubicBezTo>
                  <a:pt x="22" y="10"/>
                  <a:pt x="11" y="35"/>
                  <a:pt x="0" y="51"/>
                </a:cubicBezTo>
                <a:cubicBezTo>
                  <a:pt x="6" y="43"/>
                  <a:pt x="20" y="20"/>
                  <a:pt x="23" y="11"/>
                </a:cubicBezTo>
                <a:cubicBezTo>
                  <a:pt x="27" y="2"/>
                  <a:pt x="27" y="1"/>
                  <a:pt x="2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 name="Freeform 16">
            <a:extLst>
              <a:ext uri="{FF2B5EF4-FFF2-40B4-BE49-F238E27FC236}">
                <a16:creationId xmlns:a16="http://schemas.microsoft.com/office/drawing/2014/main" id="{018E12B1-335D-4AA5-B9F0-EA93AA124C53}"/>
              </a:ext>
            </a:extLst>
          </p:cNvPr>
          <p:cNvSpPr>
            <a:spLocks/>
          </p:cNvSpPr>
          <p:nvPr/>
        </p:nvSpPr>
        <p:spPr bwMode="auto">
          <a:xfrm>
            <a:off x="3847091" y="3886523"/>
            <a:ext cx="161414" cy="1111344"/>
          </a:xfrm>
          <a:custGeom>
            <a:avLst/>
            <a:gdLst>
              <a:gd name="T0" fmla="*/ 0 w 14"/>
              <a:gd name="T1" fmla="*/ 0 h 154"/>
              <a:gd name="T2" fmla="*/ 121 w 14"/>
              <a:gd name="T3" fmla="*/ 560 h 154"/>
              <a:gd name="T4" fmla="*/ 25 w 14"/>
              <a:gd name="T5" fmla="*/ 2278 h 154"/>
              <a:gd name="T6" fmla="*/ 167 w 14"/>
              <a:gd name="T7" fmla="*/ 427 h 154"/>
              <a:gd name="T8" fmla="*/ 0 w 14"/>
              <a:gd name="T9" fmla="*/ 0 h 1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54">
                <a:moveTo>
                  <a:pt x="0" y="0"/>
                </a:moveTo>
                <a:cubicBezTo>
                  <a:pt x="5" y="2"/>
                  <a:pt x="11" y="7"/>
                  <a:pt x="10" y="38"/>
                </a:cubicBezTo>
                <a:cubicBezTo>
                  <a:pt x="10" y="68"/>
                  <a:pt x="6" y="126"/>
                  <a:pt x="2" y="154"/>
                </a:cubicBezTo>
                <a:cubicBezTo>
                  <a:pt x="6" y="132"/>
                  <a:pt x="14" y="56"/>
                  <a:pt x="14" y="29"/>
                </a:cubicBezTo>
                <a:cubicBezTo>
                  <a:pt x="13" y="1"/>
                  <a:pt x="5"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 name="Freeform 17">
            <a:extLst>
              <a:ext uri="{FF2B5EF4-FFF2-40B4-BE49-F238E27FC236}">
                <a16:creationId xmlns:a16="http://schemas.microsoft.com/office/drawing/2014/main" id="{6005A119-906C-487B-B3A8-EDBBE7E71E83}"/>
              </a:ext>
            </a:extLst>
          </p:cNvPr>
          <p:cNvSpPr>
            <a:spLocks/>
          </p:cNvSpPr>
          <p:nvPr/>
        </p:nvSpPr>
        <p:spPr bwMode="auto">
          <a:xfrm>
            <a:off x="6671828" y="4189349"/>
            <a:ext cx="60530" cy="535092"/>
          </a:xfrm>
          <a:custGeom>
            <a:avLst/>
            <a:gdLst>
              <a:gd name="T0" fmla="*/ 41 w 5"/>
              <a:gd name="T1" fmla="*/ 0 h 74"/>
              <a:gd name="T2" fmla="*/ 29 w 5"/>
              <a:gd name="T3" fmla="*/ 969 h 74"/>
              <a:gd name="T4" fmla="*/ 70 w 5"/>
              <a:gd name="T5" fmla="*/ 1090 h 74"/>
              <a:gd name="T6" fmla="*/ 41 w 5"/>
              <a:gd name="T7" fmla="*/ 878 h 74"/>
              <a:gd name="T8" fmla="*/ 41 w 5"/>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74">
                <a:moveTo>
                  <a:pt x="3" y="0"/>
                </a:moveTo>
                <a:cubicBezTo>
                  <a:pt x="2" y="6"/>
                  <a:pt x="0" y="47"/>
                  <a:pt x="2" y="65"/>
                </a:cubicBezTo>
                <a:cubicBezTo>
                  <a:pt x="3" y="72"/>
                  <a:pt x="3" y="74"/>
                  <a:pt x="5" y="73"/>
                </a:cubicBezTo>
                <a:cubicBezTo>
                  <a:pt x="4" y="72"/>
                  <a:pt x="4" y="64"/>
                  <a:pt x="3" y="59"/>
                </a:cubicBezTo>
                <a:cubicBezTo>
                  <a:pt x="3" y="54"/>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6" name="Freeform 19">
            <a:extLst>
              <a:ext uri="{FF2B5EF4-FFF2-40B4-BE49-F238E27FC236}">
                <a16:creationId xmlns:a16="http://schemas.microsoft.com/office/drawing/2014/main" id="{F17652AB-7714-4E47-8C6F-1B4746F6D1E7}"/>
              </a:ext>
            </a:extLst>
          </p:cNvPr>
          <p:cNvSpPr>
            <a:spLocks/>
          </p:cNvSpPr>
          <p:nvPr/>
        </p:nvSpPr>
        <p:spPr bwMode="auto">
          <a:xfrm>
            <a:off x="396877" y="3761230"/>
            <a:ext cx="7732716" cy="2791970"/>
          </a:xfrm>
          <a:custGeom>
            <a:avLst/>
            <a:gdLst>
              <a:gd name="T0" fmla="*/ 1623 w 668"/>
              <a:gd name="T1" fmla="*/ 3483 h 373"/>
              <a:gd name="T2" fmla="*/ 1159 w 668"/>
              <a:gd name="T3" fmla="*/ 4398 h 373"/>
              <a:gd name="T4" fmla="*/ 952 w 668"/>
              <a:gd name="T5" fmla="*/ 4460 h 373"/>
              <a:gd name="T6" fmla="*/ 627 w 668"/>
              <a:gd name="T7" fmla="*/ 4146 h 373"/>
              <a:gd name="T8" fmla="*/ 179 w 668"/>
              <a:gd name="T9" fmla="*/ 2095 h 373"/>
              <a:gd name="T10" fmla="*/ 796 w 668"/>
              <a:gd name="T11" fmla="*/ 932 h 373"/>
              <a:gd name="T12" fmla="*/ 2033 w 668"/>
              <a:gd name="T13" fmla="*/ 265 h 373"/>
              <a:gd name="T14" fmla="*/ 2033 w 668"/>
              <a:gd name="T15" fmla="*/ 265 h 373"/>
              <a:gd name="T16" fmla="*/ 3396 w 668"/>
              <a:gd name="T17" fmla="*/ 120 h 373"/>
              <a:gd name="T18" fmla="*/ 3686 w 668"/>
              <a:gd name="T19" fmla="*/ 427 h 373"/>
              <a:gd name="T20" fmla="*/ 3592 w 668"/>
              <a:gd name="T21" fmla="*/ 2468 h 373"/>
              <a:gd name="T22" fmla="*/ 3640 w 668"/>
              <a:gd name="T23" fmla="*/ 2551 h 373"/>
              <a:gd name="T24" fmla="*/ 3713 w 668"/>
              <a:gd name="T25" fmla="*/ 2497 h 373"/>
              <a:gd name="T26" fmla="*/ 3844 w 668"/>
              <a:gd name="T27" fmla="*/ 397 h 373"/>
              <a:gd name="T28" fmla="*/ 4051 w 668"/>
              <a:gd name="T29" fmla="*/ 91 h 373"/>
              <a:gd name="T30" fmla="*/ 4714 w 668"/>
              <a:gd name="T31" fmla="*/ 42 h 373"/>
              <a:gd name="T32" fmla="*/ 6405 w 668"/>
              <a:gd name="T33" fmla="*/ 294 h 373"/>
              <a:gd name="T34" fmla="*/ 6561 w 668"/>
              <a:gd name="T35" fmla="*/ 650 h 373"/>
              <a:gd name="T36" fmla="*/ 6552 w 668"/>
              <a:gd name="T37" fmla="*/ 1830 h 373"/>
              <a:gd name="T38" fmla="*/ 6609 w 668"/>
              <a:gd name="T39" fmla="*/ 1889 h 373"/>
              <a:gd name="T40" fmla="*/ 6658 w 668"/>
              <a:gd name="T41" fmla="*/ 1818 h 373"/>
              <a:gd name="T42" fmla="*/ 6694 w 668"/>
              <a:gd name="T43" fmla="*/ 721 h 373"/>
              <a:gd name="T44" fmla="*/ 6869 w 668"/>
              <a:gd name="T45" fmla="*/ 547 h 373"/>
              <a:gd name="T46" fmla="*/ 7553 w 668"/>
              <a:gd name="T47" fmla="*/ 1180 h 373"/>
              <a:gd name="T48" fmla="*/ 7989 w 668"/>
              <a:gd name="T49" fmla="*/ 2907 h 373"/>
              <a:gd name="T50" fmla="*/ 7036 w 668"/>
              <a:gd name="T51" fmla="*/ 4634 h 373"/>
              <a:gd name="T52" fmla="*/ 5788 w 668"/>
              <a:gd name="T53" fmla="*/ 5223 h 373"/>
              <a:gd name="T54" fmla="*/ 5597 w 668"/>
              <a:gd name="T55" fmla="*/ 5048 h 373"/>
              <a:gd name="T56" fmla="*/ 5425 w 668"/>
              <a:gd name="T57" fmla="*/ 4001 h 373"/>
              <a:gd name="T58" fmla="*/ 5368 w 668"/>
              <a:gd name="T59" fmla="*/ 3913 h 373"/>
              <a:gd name="T60" fmla="*/ 5320 w 668"/>
              <a:gd name="T61" fmla="*/ 4001 h 373"/>
              <a:gd name="T62" fmla="*/ 5441 w 668"/>
              <a:gd name="T63" fmla="*/ 5019 h 373"/>
              <a:gd name="T64" fmla="*/ 5292 w 668"/>
              <a:gd name="T65" fmla="*/ 5331 h 373"/>
              <a:gd name="T66" fmla="*/ 4799 w 668"/>
              <a:gd name="T67" fmla="*/ 5404 h 373"/>
              <a:gd name="T68" fmla="*/ 2391 w 668"/>
              <a:gd name="T69" fmla="*/ 5272 h 373"/>
              <a:gd name="T70" fmla="*/ 1317 w 668"/>
              <a:gd name="T71" fmla="*/ 4754 h 373"/>
              <a:gd name="T72" fmla="*/ 1269 w 668"/>
              <a:gd name="T73" fmla="*/ 4519 h 373"/>
              <a:gd name="T74" fmla="*/ 1802 w 668"/>
              <a:gd name="T75" fmla="*/ 3263 h 373"/>
              <a:gd name="T76" fmla="*/ 1765 w 668"/>
              <a:gd name="T77" fmla="*/ 3172 h 373"/>
              <a:gd name="T78" fmla="*/ 1707 w 668"/>
              <a:gd name="T79" fmla="*/ 3231 h 373"/>
              <a:gd name="T80" fmla="*/ 1623 w 668"/>
              <a:gd name="T81" fmla="*/ 3483 h 3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68" h="373">
                <a:moveTo>
                  <a:pt x="134" y="236"/>
                </a:moveTo>
                <a:cubicBezTo>
                  <a:pt x="124" y="255"/>
                  <a:pt x="108" y="279"/>
                  <a:pt x="96" y="298"/>
                </a:cubicBezTo>
                <a:cubicBezTo>
                  <a:pt x="90" y="305"/>
                  <a:pt x="85" y="307"/>
                  <a:pt x="79" y="302"/>
                </a:cubicBezTo>
                <a:cubicBezTo>
                  <a:pt x="70" y="295"/>
                  <a:pt x="61" y="288"/>
                  <a:pt x="52" y="281"/>
                </a:cubicBezTo>
                <a:cubicBezTo>
                  <a:pt x="14" y="248"/>
                  <a:pt x="0" y="195"/>
                  <a:pt x="15" y="142"/>
                </a:cubicBezTo>
                <a:cubicBezTo>
                  <a:pt x="24" y="112"/>
                  <a:pt x="42" y="85"/>
                  <a:pt x="66" y="63"/>
                </a:cubicBezTo>
                <a:cubicBezTo>
                  <a:pt x="93" y="39"/>
                  <a:pt x="128" y="24"/>
                  <a:pt x="168" y="18"/>
                </a:cubicBezTo>
                <a:cubicBezTo>
                  <a:pt x="168" y="18"/>
                  <a:pt x="168" y="18"/>
                  <a:pt x="168" y="18"/>
                </a:cubicBezTo>
                <a:cubicBezTo>
                  <a:pt x="203" y="12"/>
                  <a:pt x="240" y="10"/>
                  <a:pt x="281" y="8"/>
                </a:cubicBezTo>
                <a:cubicBezTo>
                  <a:pt x="300" y="8"/>
                  <a:pt x="305" y="19"/>
                  <a:pt x="305" y="29"/>
                </a:cubicBezTo>
                <a:cubicBezTo>
                  <a:pt x="307" y="68"/>
                  <a:pt x="303" y="139"/>
                  <a:pt x="297" y="167"/>
                </a:cubicBezTo>
                <a:cubicBezTo>
                  <a:pt x="297" y="170"/>
                  <a:pt x="298" y="173"/>
                  <a:pt x="301" y="173"/>
                </a:cubicBezTo>
                <a:cubicBezTo>
                  <a:pt x="304" y="174"/>
                  <a:pt x="307" y="172"/>
                  <a:pt x="307" y="169"/>
                </a:cubicBezTo>
                <a:cubicBezTo>
                  <a:pt x="312" y="143"/>
                  <a:pt x="320" y="69"/>
                  <a:pt x="318" y="27"/>
                </a:cubicBezTo>
                <a:cubicBezTo>
                  <a:pt x="317" y="10"/>
                  <a:pt x="328" y="7"/>
                  <a:pt x="335" y="6"/>
                </a:cubicBezTo>
                <a:cubicBezTo>
                  <a:pt x="352" y="6"/>
                  <a:pt x="371" y="5"/>
                  <a:pt x="390" y="3"/>
                </a:cubicBezTo>
                <a:cubicBezTo>
                  <a:pt x="441" y="0"/>
                  <a:pt x="489" y="6"/>
                  <a:pt x="530" y="20"/>
                </a:cubicBezTo>
                <a:cubicBezTo>
                  <a:pt x="544" y="25"/>
                  <a:pt x="543" y="36"/>
                  <a:pt x="543" y="44"/>
                </a:cubicBezTo>
                <a:cubicBezTo>
                  <a:pt x="541" y="71"/>
                  <a:pt x="540" y="111"/>
                  <a:pt x="542" y="124"/>
                </a:cubicBezTo>
                <a:cubicBezTo>
                  <a:pt x="542" y="127"/>
                  <a:pt x="545" y="129"/>
                  <a:pt x="547" y="128"/>
                </a:cubicBezTo>
                <a:cubicBezTo>
                  <a:pt x="550" y="128"/>
                  <a:pt x="551" y="126"/>
                  <a:pt x="551" y="123"/>
                </a:cubicBezTo>
                <a:cubicBezTo>
                  <a:pt x="550" y="111"/>
                  <a:pt x="552" y="75"/>
                  <a:pt x="554" y="49"/>
                </a:cubicBezTo>
                <a:cubicBezTo>
                  <a:pt x="554" y="41"/>
                  <a:pt x="558" y="32"/>
                  <a:pt x="568" y="37"/>
                </a:cubicBezTo>
                <a:cubicBezTo>
                  <a:pt x="591" y="48"/>
                  <a:pt x="610" y="63"/>
                  <a:pt x="625" y="80"/>
                </a:cubicBezTo>
                <a:cubicBezTo>
                  <a:pt x="655" y="114"/>
                  <a:pt x="668" y="156"/>
                  <a:pt x="661" y="197"/>
                </a:cubicBezTo>
                <a:cubicBezTo>
                  <a:pt x="651" y="248"/>
                  <a:pt x="626" y="286"/>
                  <a:pt x="582" y="314"/>
                </a:cubicBezTo>
                <a:cubicBezTo>
                  <a:pt x="555" y="331"/>
                  <a:pt x="521" y="345"/>
                  <a:pt x="479" y="354"/>
                </a:cubicBezTo>
                <a:cubicBezTo>
                  <a:pt x="470" y="356"/>
                  <a:pt x="464" y="348"/>
                  <a:pt x="463" y="342"/>
                </a:cubicBezTo>
                <a:cubicBezTo>
                  <a:pt x="457" y="318"/>
                  <a:pt x="450" y="279"/>
                  <a:pt x="449" y="271"/>
                </a:cubicBezTo>
                <a:cubicBezTo>
                  <a:pt x="449" y="268"/>
                  <a:pt x="447" y="265"/>
                  <a:pt x="444" y="265"/>
                </a:cubicBezTo>
                <a:cubicBezTo>
                  <a:pt x="441" y="265"/>
                  <a:pt x="440" y="268"/>
                  <a:pt x="440" y="271"/>
                </a:cubicBezTo>
                <a:cubicBezTo>
                  <a:pt x="440" y="277"/>
                  <a:pt x="445" y="313"/>
                  <a:pt x="450" y="340"/>
                </a:cubicBezTo>
                <a:cubicBezTo>
                  <a:pt x="452" y="348"/>
                  <a:pt x="454" y="357"/>
                  <a:pt x="438" y="361"/>
                </a:cubicBezTo>
                <a:cubicBezTo>
                  <a:pt x="425" y="363"/>
                  <a:pt x="411" y="365"/>
                  <a:pt x="397" y="366"/>
                </a:cubicBezTo>
                <a:cubicBezTo>
                  <a:pt x="315" y="373"/>
                  <a:pt x="252" y="370"/>
                  <a:pt x="198" y="357"/>
                </a:cubicBezTo>
                <a:cubicBezTo>
                  <a:pt x="166" y="349"/>
                  <a:pt x="137" y="338"/>
                  <a:pt x="109" y="322"/>
                </a:cubicBezTo>
                <a:cubicBezTo>
                  <a:pt x="106" y="320"/>
                  <a:pt x="100" y="314"/>
                  <a:pt x="105" y="306"/>
                </a:cubicBezTo>
                <a:cubicBezTo>
                  <a:pt x="111" y="298"/>
                  <a:pt x="144" y="241"/>
                  <a:pt x="149" y="221"/>
                </a:cubicBezTo>
                <a:cubicBezTo>
                  <a:pt x="150" y="218"/>
                  <a:pt x="149" y="216"/>
                  <a:pt x="146" y="215"/>
                </a:cubicBezTo>
                <a:cubicBezTo>
                  <a:pt x="144" y="215"/>
                  <a:pt x="142" y="215"/>
                  <a:pt x="141" y="219"/>
                </a:cubicBezTo>
                <a:cubicBezTo>
                  <a:pt x="139" y="223"/>
                  <a:pt x="138" y="228"/>
                  <a:pt x="134" y="236"/>
                </a:cubicBezTo>
                <a:close/>
              </a:path>
            </a:pathLst>
          </a:custGeom>
          <a:noFill/>
          <a:ln w="6350" cap="rnd">
            <a:solidFill>
              <a:srgbClr val="58585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7" name="Freeform 20">
            <a:extLst>
              <a:ext uri="{FF2B5EF4-FFF2-40B4-BE49-F238E27FC236}">
                <a16:creationId xmlns:a16="http://schemas.microsoft.com/office/drawing/2014/main" id="{D1B9E83B-EDFF-4C42-A660-795BB3049D72}"/>
              </a:ext>
            </a:extLst>
          </p:cNvPr>
          <p:cNvSpPr>
            <a:spLocks/>
          </p:cNvSpPr>
          <p:nvPr/>
        </p:nvSpPr>
        <p:spPr bwMode="auto">
          <a:xfrm>
            <a:off x="3927798" y="5053728"/>
            <a:ext cx="383357" cy="267546"/>
          </a:xfrm>
          <a:custGeom>
            <a:avLst/>
            <a:gdLst>
              <a:gd name="T0" fmla="*/ 0 w 33"/>
              <a:gd name="T1" fmla="*/ 0 h 37"/>
              <a:gd name="T2" fmla="*/ 329 w 33"/>
              <a:gd name="T3" fmla="*/ 551 h 37"/>
              <a:gd name="T4" fmla="*/ 0 60000 65536"/>
              <a:gd name="T5" fmla="*/ 0 60000 65536"/>
            </a:gdLst>
            <a:ahLst/>
            <a:cxnLst>
              <a:cxn ang="T4">
                <a:pos x="T0" y="T1"/>
              </a:cxn>
              <a:cxn ang="T5">
                <a:pos x="T2" y="T3"/>
              </a:cxn>
            </a:cxnLst>
            <a:rect l="0" t="0" r="r" b="b"/>
            <a:pathLst>
              <a:path w="33" h="37">
                <a:moveTo>
                  <a:pt x="0" y="0"/>
                </a:moveTo>
                <a:cubicBezTo>
                  <a:pt x="16" y="0"/>
                  <a:pt x="33" y="10"/>
                  <a:pt x="27" y="37"/>
                </a:cubicBezTo>
              </a:path>
            </a:pathLst>
          </a:custGeom>
          <a:noFill/>
          <a:ln w="6350" cap="rnd">
            <a:solidFill>
              <a:srgbClr val="58585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8" name="Freeform 21">
            <a:extLst>
              <a:ext uri="{FF2B5EF4-FFF2-40B4-BE49-F238E27FC236}">
                <a16:creationId xmlns:a16="http://schemas.microsoft.com/office/drawing/2014/main" id="{BC7689B5-2516-4A2C-9C83-E2FF3C1757F0}"/>
              </a:ext>
            </a:extLst>
          </p:cNvPr>
          <p:cNvSpPr>
            <a:spLocks/>
          </p:cNvSpPr>
          <p:nvPr/>
        </p:nvSpPr>
        <p:spPr bwMode="auto">
          <a:xfrm>
            <a:off x="5536889" y="5300693"/>
            <a:ext cx="418666" cy="417489"/>
          </a:xfrm>
          <a:custGeom>
            <a:avLst/>
            <a:gdLst>
              <a:gd name="T0" fmla="*/ 0 w 36"/>
              <a:gd name="T1" fmla="*/ 852 h 58"/>
              <a:gd name="T2" fmla="*/ 293 w 36"/>
              <a:gd name="T3" fmla="*/ 0 h 58"/>
              <a:gd name="T4" fmla="*/ 0 60000 65536"/>
              <a:gd name="T5" fmla="*/ 0 60000 65536"/>
            </a:gdLst>
            <a:ahLst/>
            <a:cxnLst>
              <a:cxn ang="T4">
                <a:pos x="T0" y="T1"/>
              </a:cxn>
              <a:cxn ang="T5">
                <a:pos x="T2" y="T3"/>
              </a:cxn>
            </a:cxnLst>
            <a:rect l="0" t="0" r="r" b="b"/>
            <a:pathLst>
              <a:path w="36" h="58">
                <a:moveTo>
                  <a:pt x="0" y="58"/>
                </a:moveTo>
                <a:cubicBezTo>
                  <a:pt x="13" y="54"/>
                  <a:pt x="36" y="34"/>
                  <a:pt x="24" y="0"/>
                </a:cubicBezTo>
              </a:path>
            </a:pathLst>
          </a:custGeom>
          <a:noFill/>
          <a:ln w="6350" cap="rnd">
            <a:solidFill>
              <a:srgbClr val="58585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9" name="Freeform 22">
            <a:extLst>
              <a:ext uri="{FF2B5EF4-FFF2-40B4-BE49-F238E27FC236}">
                <a16:creationId xmlns:a16="http://schemas.microsoft.com/office/drawing/2014/main" id="{6C0B052F-F78B-44FB-8955-A74FF29716E8}"/>
              </a:ext>
            </a:extLst>
          </p:cNvPr>
          <p:cNvSpPr>
            <a:spLocks/>
          </p:cNvSpPr>
          <p:nvPr/>
        </p:nvSpPr>
        <p:spPr bwMode="auto">
          <a:xfrm>
            <a:off x="2051366" y="5133110"/>
            <a:ext cx="161414" cy="246965"/>
          </a:xfrm>
          <a:custGeom>
            <a:avLst/>
            <a:gdLst>
              <a:gd name="T0" fmla="*/ 167 w 14"/>
              <a:gd name="T1" fmla="*/ 0 h 34"/>
              <a:gd name="T2" fmla="*/ 73 w 14"/>
              <a:gd name="T3" fmla="*/ 514 h 34"/>
              <a:gd name="T4" fmla="*/ 0 60000 65536"/>
              <a:gd name="T5" fmla="*/ 0 60000 65536"/>
            </a:gdLst>
            <a:ahLst/>
            <a:cxnLst>
              <a:cxn ang="T4">
                <a:pos x="T0" y="T1"/>
              </a:cxn>
              <a:cxn ang="T5">
                <a:pos x="T2" y="T3"/>
              </a:cxn>
            </a:cxnLst>
            <a:rect l="0" t="0" r="r" b="b"/>
            <a:pathLst>
              <a:path w="14" h="34">
                <a:moveTo>
                  <a:pt x="14" y="0"/>
                </a:moveTo>
                <a:cubicBezTo>
                  <a:pt x="0" y="8"/>
                  <a:pt x="1" y="21"/>
                  <a:pt x="6" y="34"/>
                </a:cubicBezTo>
              </a:path>
            </a:pathLst>
          </a:custGeom>
          <a:noFill/>
          <a:ln w="6350" cap="rnd">
            <a:solidFill>
              <a:srgbClr val="58585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0" name="Freeform 23">
            <a:extLst>
              <a:ext uri="{FF2B5EF4-FFF2-40B4-BE49-F238E27FC236}">
                <a16:creationId xmlns:a16="http://schemas.microsoft.com/office/drawing/2014/main" id="{FFE219EA-DAF7-4F13-B80C-CD9DBA100D53}"/>
              </a:ext>
            </a:extLst>
          </p:cNvPr>
          <p:cNvSpPr>
            <a:spLocks/>
          </p:cNvSpPr>
          <p:nvPr/>
        </p:nvSpPr>
        <p:spPr bwMode="auto">
          <a:xfrm>
            <a:off x="6323780" y="4724441"/>
            <a:ext cx="393445" cy="179344"/>
          </a:xfrm>
          <a:custGeom>
            <a:avLst/>
            <a:gdLst>
              <a:gd name="T0" fmla="*/ 411 w 34"/>
              <a:gd name="T1" fmla="*/ 12 h 25"/>
              <a:gd name="T2" fmla="*/ 0 w 34"/>
              <a:gd name="T3" fmla="*/ 364 h 25"/>
              <a:gd name="T4" fmla="*/ 0 60000 65536"/>
              <a:gd name="T5" fmla="*/ 0 60000 65536"/>
            </a:gdLst>
            <a:ahLst/>
            <a:cxnLst>
              <a:cxn ang="T4">
                <a:pos x="T0" y="T1"/>
              </a:cxn>
              <a:cxn ang="T5">
                <a:pos x="T2" y="T3"/>
              </a:cxn>
            </a:cxnLst>
            <a:rect l="0" t="0" r="r" b="b"/>
            <a:pathLst>
              <a:path w="34" h="25">
                <a:moveTo>
                  <a:pt x="34" y="1"/>
                </a:moveTo>
                <a:cubicBezTo>
                  <a:pt x="24" y="0"/>
                  <a:pt x="5" y="9"/>
                  <a:pt x="0" y="25"/>
                </a:cubicBezTo>
              </a:path>
            </a:pathLst>
          </a:custGeom>
          <a:noFill/>
          <a:ln w="6350" cap="rnd">
            <a:solidFill>
              <a:srgbClr val="58585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1" name="Freeform 24">
            <a:extLst>
              <a:ext uri="{FF2B5EF4-FFF2-40B4-BE49-F238E27FC236}">
                <a16:creationId xmlns:a16="http://schemas.microsoft.com/office/drawing/2014/main" id="{1DF4A179-C915-4D70-A8AD-DF6587F0B480}"/>
              </a:ext>
            </a:extLst>
          </p:cNvPr>
          <p:cNvSpPr>
            <a:spLocks/>
          </p:cNvSpPr>
          <p:nvPr/>
        </p:nvSpPr>
        <p:spPr bwMode="auto">
          <a:xfrm>
            <a:off x="5733612" y="5321274"/>
            <a:ext cx="186634" cy="99962"/>
          </a:xfrm>
          <a:custGeom>
            <a:avLst/>
            <a:gdLst>
              <a:gd name="T0" fmla="*/ 134 w 16"/>
              <a:gd name="T1" fmla="*/ 0 h 14"/>
              <a:gd name="T2" fmla="*/ 65 w 16"/>
              <a:gd name="T3" fmla="*/ 58 h 14"/>
              <a:gd name="T4" fmla="*/ 187 w 16"/>
              <a:gd name="T5" fmla="*/ 41 h 14"/>
              <a:gd name="T6" fmla="*/ 0 w 16"/>
              <a:gd name="T7" fmla="*/ 202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 h="14">
                <a:moveTo>
                  <a:pt x="11" y="0"/>
                </a:moveTo>
                <a:cubicBezTo>
                  <a:pt x="8" y="0"/>
                  <a:pt x="6" y="1"/>
                  <a:pt x="5" y="4"/>
                </a:cubicBezTo>
                <a:cubicBezTo>
                  <a:pt x="8" y="3"/>
                  <a:pt x="11" y="2"/>
                  <a:pt x="15" y="3"/>
                </a:cubicBezTo>
                <a:cubicBezTo>
                  <a:pt x="16" y="9"/>
                  <a:pt x="6" y="14"/>
                  <a:pt x="0" y="14"/>
                </a:cubicBezTo>
              </a:path>
            </a:pathLst>
          </a:custGeom>
          <a:noFill/>
          <a:ln w="9525" cap="rnd">
            <a:solidFill>
              <a:srgbClr val="FCE6E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2" name="Freeform 25">
            <a:extLst>
              <a:ext uri="{FF2B5EF4-FFF2-40B4-BE49-F238E27FC236}">
                <a16:creationId xmlns:a16="http://schemas.microsoft.com/office/drawing/2014/main" id="{10022935-1014-4142-A906-4DCB5A722A64}"/>
              </a:ext>
            </a:extLst>
          </p:cNvPr>
          <p:cNvSpPr>
            <a:spLocks/>
          </p:cNvSpPr>
          <p:nvPr/>
        </p:nvSpPr>
        <p:spPr bwMode="auto">
          <a:xfrm>
            <a:off x="6303603" y="4815583"/>
            <a:ext cx="116016" cy="88202"/>
          </a:xfrm>
          <a:custGeom>
            <a:avLst/>
            <a:gdLst>
              <a:gd name="T0" fmla="*/ 0 w 10"/>
              <a:gd name="T1" fmla="*/ 158 h 12"/>
              <a:gd name="T2" fmla="*/ 64 w 10"/>
              <a:gd name="T3" fmla="*/ 175 h 12"/>
              <a:gd name="T4" fmla="*/ 12 w 10"/>
              <a:gd name="T5" fmla="*/ 83 h 12"/>
              <a:gd name="T6" fmla="*/ 122 w 10"/>
              <a:gd name="T7" fmla="*/ 83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2">
                <a:moveTo>
                  <a:pt x="0" y="10"/>
                </a:moveTo>
                <a:cubicBezTo>
                  <a:pt x="2" y="10"/>
                  <a:pt x="4" y="12"/>
                  <a:pt x="5" y="11"/>
                </a:cubicBezTo>
                <a:cubicBezTo>
                  <a:pt x="7" y="8"/>
                  <a:pt x="1" y="6"/>
                  <a:pt x="1" y="5"/>
                </a:cubicBezTo>
                <a:cubicBezTo>
                  <a:pt x="0" y="0"/>
                  <a:pt x="8" y="3"/>
                  <a:pt x="10" y="5"/>
                </a:cubicBezTo>
              </a:path>
            </a:pathLst>
          </a:custGeom>
          <a:noFill/>
          <a:ln w="9525" cap="rnd">
            <a:solidFill>
              <a:srgbClr val="FCE6E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3" name="Freeform 26">
            <a:extLst>
              <a:ext uri="{FF2B5EF4-FFF2-40B4-BE49-F238E27FC236}">
                <a16:creationId xmlns:a16="http://schemas.microsoft.com/office/drawing/2014/main" id="{405D663F-06DC-498D-986C-13E36FA61114}"/>
              </a:ext>
            </a:extLst>
          </p:cNvPr>
          <p:cNvSpPr>
            <a:spLocks/>
          </p:cNvSpPr>
          <p:nvPr/>
        </p:nvSpPr>
        <p:spPr bwMode="auto">
          <a:xfrm>
            <a:off x="4185051" y="5221312"/>
            <a:ext cx="126104" cy="94082"/>
          </a:xfrm>
          <a:custGeom>
            <a:avLst/>
            <a:gdLst>
              <a:gd name="T0" fmla="*/ 25 w 11"/>
              <a:gd name="T1" fmla="*/ 182 h 13"/>
              <a:gd name="T2" fmla="*/ 93 w 11"/>
              <a:gd name="T3" fmla="*/ 162 h 13"/>
              <a:gd name="T4" fmla="*/ 0 w 11"/>
              <a:gd name="T5" fmla="*/ 133 h 13"/>
              <a:gd name="T6" fmla="*/ 118 w 11"/>
              <a:gd name="T7" fmla="*/ 62 h 13"/>
              <a:gd name="T8" fmla="*/ 0 w 11"/>
              <a:gd name="T9" fmla="*/ 4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3">
                <a:moveTo>
                  <a:pt x="2" y="12"/>
                </a:moveTo>
                <a:cubicBezTo>
                  <a:pt x="4" y="12"/>
                  <a:pt x="8" y="13"/>
                  <a:pt x="8" y="11"/>
                </a:cubicBezTo>
                <a:cubicBezTo>
                  <a:pt x="6" y="10"/>
                  <a:pt x="2" y="11"/>
                  <a:pt x="0" y="9"/>
                </a:cubicBezTo>
                <a:cubicBezTo>
                  <a:pt x="2" y="7"/>
                  <a:pt x="9" y="6"/>
                  <a:pt x="10" y="4"/>
                </a:cubicBezTo>
                <a:cubicBezTo>
                  <a:pt x="11" y="0"/>
                  <a:pt x="2" y="2"/>
                  <a:pt x="0" y="3"/>
                </a:cubicBezTo>
              </a:path>
            </a:pathLst>
          </a:custGeom>
          <a:noFill/>
          <a:ln w="9525" cap="rnd">
            <a:solidFill>
              <a:srgbClr val="FCE6E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4" name="Freeform 27">
            <a:extLst>
              <a:ext uri="{FF2B5EF4-FFF2-40B4-BE49-F238E27FC236}">
                <a16:creationId xmlns:a16="http://schemas.microsoft.com/office/drawing/2014/main" id="{15271ED7-48FA-4AFA-BBAB-4944D4DC02BB}"/>
              </a:ext>
            </a:extLst>
          </p:cNvPr>
          <p:cNvSpPr>
            <a:spLocks/>
          </p:cNvSpPr>
          <p:nvPr/>
        </p:nvSpPr>
        <p:spPr bwMode="auto">
          <a:xfrm>
            <a:off x="2111896" y="5118409"/>
            <a:ext cx="116016" cy="52921"/>
          </a:xfrm>
          <a:custGeom>
            <a:avLst/>
            <a:gdLst>
              <a:gd name="T0" fmla="*/ 74 w 10"/>
              <a:gd name="T1" fmla="*/ 0 h 7"/>
              <a:gd name="T2" fmla="*/ 94 w 10"/>
              <a:gd name="T3" fmla="*/ 100 h 7"/>
              <a:gd name="T4" fmla="*/ 0 w 10"/>
              <a:gd name="T5" fmla="*/ 33 h 7"/>
              <a:gd name="T6" fmla="*/ 0 60000 65536"/>
              <a:gd name="T7" fmla="*/ 0 60000 65536"/>
              <a:gd name="T8" fmla="*/ 0 60000 65536"/>
            </a:gdLst>
            <a:ahLst/>
            <a:cxnLst>
              <a:cxn ang="T6">
                <a:pos x="T0" y="T1"/>
              </a:cxn>
              <a:cxn ang="T7">
                <a:pos x="T2" y="T3"/>
              </a:cxn>
              <a:cxn ang="T8">
                <a:pos x="T4" y="T5"/>
              </a:cxn>
            </a:cxnLst>
            <a:rect l="0" t="0" r="r" b="b"/>
            <a:pathLst>
              <a:path w="10" h="7">
                <a:moveTo>
                  <a:pt x="6" y="0"/>
                </a:moveTo>
                <a:cubicBezTo>
                  <a:pt x="7" y="1"/>
                  <a:pt x="10" y="4"/>
                  <a:pt x="8" y="6"/>
                </a:cubicBezTo>
                <a:cubicBezTo>
                  <a:pt x="6" y="7"/>
                  <a:pt x="0" y="4"/>
                  <a:pt x="0" y="2"/>
                </a:cubicBezTo>
              </a:path>
            </a:pathLst>
          </a:custGeom>
          <a:noFill/>
          <a:ln w="9525" cap="rnd">
            <a:solidFill>
              <a:srgbClr val="FCE6E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nvGrpSpPr>
          <p:cNvPr id="35" name="Group 58">
            <a:extLst>
              <a:ext uri="{FF2B5EF4-FFF2-40B4-BE49-F238E27FC236}">
                <a16:creationId xmlns:a16="http://schemas.microsoft.com/office/drawing/2014/main" id="{FCA2E61A-ABBF-4608-A353-E199498847BC}"/>
              </a:ext>
            </a:extLst>
          </p:cNvPr>
          <p:cNvGrpSpPr>
            <a:grpSpLocks/>
          </p:cNvGrpSpPr>
          <p:nvPr/>
        </p:nvGrpSpPr>
        <p:grpSpPr bwMode="auto">
          <a:xfrm>
            <a:off x="2405843" y="3125975"/>
            <a:ext cx="583968" cy="498154"/>
            <a:chOff x="190" y="1493"/>
            <a:chExt cx="538" cy="939"/>
          </a:xfrm>
        </p:grpSpPr>
        <p:sp>
          <p:nvSpPr>
            <p:cNvPr id="36" name="Freeform 59">
              <a:extLst>
                <a:ext uri="{FF2B5EF4-FFF2-40B4-BE49-F238E27FC236}">
                  <a16:creationId xmlns:a16="http://schemas.microsoft.com/office/drawing/2014/main" id="{B94E182C-57E9-475A-9727-01F3C3C5B70D}"/>
                </a:ext>
              </a:extLst>
            </p:cNvPr>
            <p:cNvSpPr>
              <a:spLocks/>
            </p:cNvSpPr>
            <p:nvPr/>
          </p:nvSpPr>
          <p:spPr bwMode="auto">
            <a:xfrm>
              <a:off x="190" y="1493"/>
              <a:ext cx="538" cy="939"/>
            </a:xfrm>
            <a:custGeom>
              <a:avLst/>
              <a:gdLst>
                <a:gd name="T0" fmla="*/ 1847 w 215"/>
                <a:gd name="T1" fmla="*/ 56 h 352"/>
                <a:gd name="T2" fmla="*/ 470 w 215"/>
                <a:gd name="T3" fmla="*/ 1331 h 352"/>
                <a:gd name="T4" fmla="*/ 676 w 215"/>
                <a:gd name="T5" fmla="*/ 2846 h 352"/>
                <a:gd name="T6" fmla="*/ 208 w 215"/>
                <a:gd name="T7" fmla="*/ 4463 h 352"/>
                <a:gd name="T8" fmla="*/ 1379 w 215"/>
                <a:gd name="T9" fmla="*/ 6456 h 352"/>
                <a:gd name="T10" fmla="*/ 3213 w 215"/>
                <a:gd name="T11" fmla="*/ 5317 h 352"/>
                <a:gd name="T12" fmla="*/ 3180 w 215"/>
                <a:gd name="T13" fmla="*/ 2598 h 352"/>
                <a:gd name="T14" fmla="*/ 1847 w 215"/>
                <a:gd name="T15" fmla="*/ 56 h 3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 h="352">
                  <a:moveTo>
                    <a:pt x="118" y="3"/>
                  </a:moveTo>
                  <a:cubicBezTo>
                    <a:pt x="71" y="0"/>
                    <a:pt x="31" y="45"/>
                    <a:pt x="30" y="70"/>
                  </a:cubicBezTo>
                  <a:cubicBezTo>
                    <a:pt x="29" y="97"/>
                    <a:pt x="44" y="122"/>
                    <a:pt x="43" y="150"/>
                  </a:cubicBezTo>
                  <a:cubicBezTo>
                    <a:pt x="41" y="180"/>
                    <a:pt x="22" y="206"/>
                    <a:pt x="13" y="235"/>
                  </a:cubicBezTo>
                  <a:cubicBezTo>
                    <a:pt x="0" y="276"/>
                    <a:pt x="31" y="327"/>
                    <a:pt x="88" y="340"/>
                  </a:cubicBezTo>
                  <a:cubicBezTo>
                    <a:pt x="139" y="352"/>
                    <a:pt x="197" y="316"/>
                    <a:pt x="205" y="280"/>
                  </a:cubicBezTo>
                  <a:cubicBezTo>
                    <a:pt x="215" y="232"/>
                    <a:pt x="202" y="184"/>
                    <a:pt x="203" y="137"/>
                  </a:cubicBezTo>
                  <a:cubicBezTo>
                    <a:pt x="203" y="110"/>
                    <a:pt x="199" y="5"/>
                    <a:pt x="118" y="3"/>
                  </a:cubicBezTo>
                  <a:close/>
                </a:path>
              </a:pathLst>
            </a:custGeom>
            <a:solidFill>
              <a:srgbClr val="488D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7" name="Freeform 60">
              <a:extLst>
                <a:ext uri="{FF2B5EF4-FFF2-40B4-BE49-F238E27FC236}">
                  <a16:creationId xmlns:a16="http://schemas.microsoft.com/office/drawing/2014/main" id="{CFF8ED43-8B54-4793-8474-7129D17EE13B}"/>
                </a:ext>
              </a:extLst>
            </p:cNvPr>
            <p:cNvSpPr>
              <a:spLocks/>
            </p:cNvSpPr>
            <p:nvPr/>
          </p:nvSpPr>
          <p:spPr bwMode="auto">
            <a:xfrm>
              <a:off x="190" y="1517"/>
              <a:ext cx="290" cy="803"/>
            </a:xfrm>
            <a:custGeom>
              <a:avLst/>
              <a:gdLst>
                <a:gd name="T0" fmla="*/ 1813 w 116"/>
                <a:gd name="T1" fmla="*/ 0 h 301"/>
                <a:gd name="T2" fmla="*/ 625 w 116"/>
                <a:gd name="T3" fmla="*/ 1003 h 301"/>
                <a:gd name="T4" fmla="*/ 750 w 116"/>
                <a:gd name="T5" fmla="*/ 3073 h 301"/>
                <a:gd name="T6" fmla="*/ 675 w 116"/>
                <a:gd name="T7" fmla="*/ 5714 h 301"/>
                <a:gd name="T8" fmla="*/ 958 w 116"/>
                <a:gd name="T9" fmla="*/ 3743 h 301"/>
                <a:gd name="T10" fmla="*/ 1250 w 116"/>
                <a:gd name="T11" fmla="*/ 1481 h 301"/>
                <a:gd name="T12" fmla="*/ 1813 w 116"/>
                <a:gd name="T13" fmla="*/ 0 h 30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6" h="301">
                  <a:moveTo>
                    <a:pt x="116" y="0"/>
                  </a:moveTo>
                  <a:cubicBezTo>
                    <a:pt x="93" y="3"/>
                    <a:pt x="53" y="20"/>
                    <a:pt x="40" y="53"/>
                  </a:cubicBezTo>
                  <a:cubicBezTo>
                    <a:pt x="28" y="86"/>
                    <a:pt x="68" y="98"/>
                    <a:pt x="48" y="162"/>
                  </a:cubicBezTo>
                  <a:cubicBezTo>
                    <a:pt x="29" y="227"/>
                    <a:pt x="0" y="250"/>
                    <a:pt x="43" y="301"/>
                  </a:cubicBezTo>
                  <a:cubicBezTo>
                    <a:pt x="33" y="285"/>
                    <a:pt x="26" y="250"/>
                    <a:pt x="61" y="197"/>
                  </a:cubicBezTo>
                  <a:cubicBezTo>
                    <a:pt x="95" y="144"/>
                    <a:pt x="89" y="106"/>
                    <a:pt x="80" y="78"/>
                  </a:cubicBezTo>
                  <a:cubicBezTo>
                    <a:pt x="72" y="51"/>
                    <a:pt x="77" y="22"/>
                    <a:pt x="116" y="0"/>
                  </a:cubicBezTo>
                  <a:close/>
                </a:path>
              </a:pathLst>
            </a:custGeom>
            <a:solidFill>
              <a:srgbClr val="7EAC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8" name="Freeform 61">
              <a:extLst>
                <a:ext uri="{FF2B5EF4-FFF2-40B4-BE49-F238E27FC236}">
                  <a16:creationId xmlns:a16="http://schemas.microsoft.com/office/drawing/2014/main" id="{A4822909-CF63-401A-A31E-E2273EA7AEDB}"/>
                </a:ext>
              </a:extLst>
            </p:cNvPr>
            <p:cNvSpPr>
              <a:spLocks/>
            </p:cNvSpPr>
            <p:nvPr/>
          </p:nvSpPr>
          <p:spPr bwMode="auto">
            <a:xfrm>
              <a:off x="508" y="1565"/>
              <a:ext cx="205" cy="819"/>
            </a:xfrm>
            <a:custGeom>
              <a:avLst/>
              <a:gdLst>
                <a:gd name="T0" fmla="*/ 563 w 82"/>
                <a:gd name="T1" fmla="*/ 0 h 307"/>
                <a:gd name="T2" fmla="*/ 1033 w 82"/>
                <a:gd name="T3" fmla="*/ 1617 h 307"/>
                <a:gd name="T4" fmla="*/ 1113 w 82"/>
                <a:gd name="T5" fmla="*/ 3588 h 307"/>
                <a:gd name="T6" fmla="*/ 0 w 82"/>
                <a:gd name="T7" fmla="*/ 5829 h 307"/>
                <a:gd name="T8" fmla="*/ 875 w 82"/>
                <a:gd name="T9" fmla="*/ 4199 h 307"/>
                <a:gd name="T10" fmla="*/ 750 w 82"/>
                <a:gd name="T11" fmla="*/ 1857 h 307"/>
                <a:gd name="T12" fmla="*/ 563 w 82"/>
                <a:gd name="T13" fmla="*/ 0 h 3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2" h="307">
                  <a:moveTo>
                    <a:pt x="36" y="0"/>
                  </a:moveTo>
                  <a:cubicBezTo>
                    <a:pt x="48" y="17"/>
                    <a:pt x="62" y="30"/>
                    <a:pt x="66" y="85"/>
                  </a:cubicBezTo>
                  <a:cubicBezTo>
                    <a:pt x="70" y="139"/>
                    <a:pt x="69" y="152"/>
                    <a:pt x="71" y="189"/>
                  </a:cubicBezTo>
                  <a:cubicBezTo>
                    <a:pt x="73" y="225"/>
                    <a:pt x="82" y="284"/>
                    <a:pt x="0" y="307"/>
                  </a:cubicBezTo>
                  <a:cubicBezTo>
                    <a:pt x="21" y="297"/>
                    <a:pt x="59" y="259"/>
                    <a:pt x="56" y="221"/>
                  </a:cubicBezTo>
                  <a:cubicBezTo>
                    <a:pt x="54" y="183"/>
                    <a:pt x="46" y="142"/>
                    <a:pt x="48" y="98"/>
                  </a:cubicBezTo>
                  <a:cubicBezTo>
                    <a:pt x="50" y="54"/>
                    <a:pt x="52" y="21"/>
                    <a:pt x="36" y="0"/>
                  </a:cubicBezTo>
                  <a:close/>
                </a:path>
              </a:pathLst>
            </a:custGeom>
            <a:solidFill>
              <a:srgbClr val="076B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9" name="Freeform 62">
              <a:extLst>
                <a:ext uri="{FF2B5EF4-FFF2-40B4-BE49-F238E27FC236}">
                  <a16:creationId xmlns:a16="http://schemas.microsoft.com/office/drawing/2014/main" id="{FFA6531C-0F35-47EC-8EF6-036ECFEFB452}"/>
                </a:ext>
              </a:extLst>
            </p:cNvPr>
            <p:cNvSpPr>
              <a:spLocks/>
            </p:cNvSpPr>
            <p:nvPr/>
          </p:nvSpPr>
          <p:spPr bwMode="auto">
            <a:xfrm>
              <a:off x="278" y="1541"/>
              <a:ext cx="125" cy="352"/>
            </a:xfrm>
            <a:custGeom>
              <a:avLst/>
              <a:gdLst>
                <a:gd name="T0" fmla="*/ 783 w 50"/>
                <a:gd name="T1" fmla="*/ 0 h 132"/>
                <a:gd name="T2" fmla="*/ 95 w 50"/>
                <a:gd name="T3" fmla="*/ 1331 h 132"/>
                <a:gd name="T4" fmla="*/ 283 w 50"/>
                <a:gd name="T5" fmla="*/ 2504 h 132"/>
                <a:gd name="T6" fmla="*/ 220 w 50"/>
                <a:gd name="T7" fmla="*/ 1309 h 132"/>
                <a:gd name="T8" fmla="*/ 783 w 50"/>
                <a:gd name="T9" fmla="*/ 0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132">
                  <a:moveTo>
                    <a:pt x="50" y="0"/>
                  </a:moveTo>
                  <a:cubicBezTo>
                    <a:pt x="28" y="9"/>
                    <a:pt x="0" y="37"/>
                    <a:pt x="6" y="70"/>
                  </a:cubicBezTo>
                  <a:cubicBezTo>
                    <a:pt x="12" y="103"/>
                    <a:pt x="22" y="115"/>
                    <a:pt x="18" y="132"/>
                  </a:cubicBezTo>
                  <a:cubicBezTo>
                    <a:pt x="21" y="115"/>
                    <a:pt x="18" y="85"/>
                    <a:pt x="14" y="69"/>
                  </a:cubicBezTo>
                  <a:cubicBezTo>
                    <a:pt x="11" y="52"/>
                    <a:pt x="22" y="2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0" name="Freeform 63">
              <a:extLst>
                <a:ext uri="{FF2B5EF4-FFF2-40B4-BE49-F238E27FC236}">
                  <a16:creationId xmlns:a16="http://schemas.microsoft.com/office/drawing/2014/main" id="{FF897CA2-0C15-470E-A38E-A3BFD0E3BE95}"/>
                </a:ext>
              </a:extLst>
            </p:cNvPr>
            <p:cNvSpPr>
              <a:spLocks/>
            </p:cNvSpPr>
            <p:nvPr/>
          </p:nvSpPr>
          <p:spPr bwMode="auto">
            <a:xfrm>
              <a:off x="225" y="2051"/>
              <a:ext cx="55" cy="200"/>
            </a:xfrm>
            <a:custGeom>
              <a:avLst/>
              <a:gdLst>
                <a:gd name="T0" fmla="*/ 158 w 22"/>
                <a:gd name="T1" fmla="*/ 1421 h 75"/>
                <a:gd name="T2" fmla="*/ 345 w 22"/>
                <a:gd name="T3" fmla="*/ 0 h 75"/>
                <a:gd name="T4" fmla="*/ 158 w 22"/>
                <a:gd name="T5" fmla="*/ 1421 h 75"/>
                <a:gd name="T6" fmla="*/ 0 60000 65536"/>
                <a:gd name="T7" fmla="*/ 0 60000 65536"/>
                <a:gd name="T8" fmla="*/ 0 60000 65536"/>
              </a:gdLst>
              <a:ahLst/>
              <a:cxnLst>
                <a:cxn ang="T6">
                  <a:pos x="T0" y="T1"/>
                </a:cxn>
                <a:cxn ang="T7">
                  <a:pos x="T2" y="T3"/>
                </a:cxn>
                <a:cxn ang="T8">
                  <a:pos x="T4" y="T5"/>
                </a:cxn>
              </a:cxnLst>
              <a:rect l="0" t="0" r="r" b="b"/>
              <a:pathLst>
                <a:path w="22" h="75">
                  <a:moveTo>
                    <a:pt x="10" y="75"/>
                  </a:moveTo>
                  <a:cubicBezTo>
                    <a:pt x="0" y="49"/>
                    <a:pt x="15" y="15"/>
                    <a:pt x="22" y="0"/>
                  </a:cubicBezTo>
                  <a:cubicBezTo>
                    <a:pt x="20" y="12"/>
                    <a:pt x="8" y="55"/>
                    <a:pt x="10"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1" name="Freeform 64">
              <a:extLst>
                <a:ext uri="{FF2B5EF4-FFF2-40B4-BE49-F238E27FC236}">
                  <a16:creationId xmlns:a16="http://schemas.microsoft.com/office/drawing/2014/main" id="{F19E5291-E076-41D4-984B-47D1CF8D27D2}"/>
                </a:ext>
              </a:extLst>
            </p:cNvPr>
            <p:cNvSpPr>
              <a:spLocks/>
            </p:cNvSpPr>
            <p:nvPr/>
          </p:nvSpPr>
          <p:spPr bwMode="auto">
            <a:xfrm>
              <a:off x="190" y="1493"/>
              <a:ext cx="538" cy="939"/>
            </a:xfrm>
            <a:custGeom>
              <a:avLst/>
              <a:gdLst>
                <a:gd name="T0" fmla="*/ 1847 w 215"/>
                <a:gd name="T1" fmla="*/ 56 h 352"/>
                <a:gd name="T2" fmla="*/ 470 w 215"/>
                <a:gd name="T3" fmla="*/ 1331 h 352"/>
                <a:gd name="T4" fmla="*/ 676 w 215"/>
                <a:gd name="T5" fmla="*/ 2846 h 352"/>
                <a:gd name="T6" fmla="*/ 208 w 215"/>
                <a:gd name="T7" fmla="*/ 4463 h 352"/>
                <a:gd name="T8" fmla="*/ 1379 w 215"/>
                <a:gd name="T9" fmla="*/ 6456 h 352"/>
                <a:gd name="T10" fmla="*/ 3213 w 215"/>
                <a:gd name="T11" fmla="*/ 5317 h 352"/>
                <a:gd name="T12" fmla="*/ 3180 w 215"/>
                <a:gd name="T13" fmla="*/ 2598 h 352"/>
                <a:gd name="T14" fmla="*/ 1847 w 215"/>
                <a:gd name="T15" fmla="*/ 56 h 3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 h="352">
                  <a:moveTo>
                    <a:pt x="118" y="3"/>
                  </a:moveTo>
                  <a:cubicBezTo>
                    <a:pt x="71" y="0"/>
                    <a:pt x="31" y="45"/>
                    <a:pt x="30" y="70"/>
                  </a:cubicBezTo>
                  <a:cubicBezTo>
                    <a:pt x="29" y="97"/>
                    <a:pt x="44" y="122"/>
                    <a:pt x="43" y="150"/>
                  </a:cubicBezTo>
                  <a:cubicBezTo>
                    <a:pt x="41" y="180"/>
                    <a:pt x="22" y="206"/>
                    <a:pt x="13" y="235"/>
                  </a:cubicBezTo>
                  <a:cubicBezTo>
                    <a:pt x="0" y="276"/>
                    <a:pt x="31" y="327"/>
                    <a:pt x="88" y="340"/>
                  </a:cubicBezTo>
                  <a:cubicBezTo>
                    <a:pt x="139" y="352"/>
                    <a:pt x="197" y="316"/>
                    <a:pt x="205" y="280"/>
                  </a:cubicBezTo>
                  <a:cubicBezTo>
                    <a:pt x="215" y="232"/>
                    <a:pt x="202" y="184"/>
                    <a:pt x="203" y="137"/>
                  </a:cubicBezTo>
                  <a:cubicBezTo>
                    <a:pt x="203" y="110"/>
                    <a:pt x="199" y="5"/>
                    <a:pt x="118" y="3"/>
                  </a:cubicBezTo>
                  <a:close/>
                </a:path>
              </a:pathLst>
            </a:custGeom>
            <a:noFill/>
            <a:ln w="7938" cap="rnd">
              <a:solidFill>
                <a:srgbClr val="3333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grpSp>
        <p:nvGrpSpPr>
          <p:cNvPr id="48" name="Group 23">
            <a:extLst>
              <a:ext uri="{FF2B5EF4-FFF2-40B4-BE49-F238E27FC236}">
                <a16:creationId xmlns:a16="http://schemas.microsoft.com/office/drawing/2014/main" id="{BC8E2CCE-CCCC-4CC4-9748-57131B965606}"/>
              </a:ext>
            </a:extLst>
          </p:cNvPr>
          <p:cNvGrpSpPr>
            <a:grpSpLocks/>
          </p:cNvGrpSpPr>
          <p:nvPr/>
        </p:nvGrpSpPr>
        <p:grpSpPr bwMode="auto">
          <a:xfrm>
            <a:off x="4232390" y="3562693"/>
            <a:ext cx="607603" cy="622546"/>
            <a:chOff x="3719" y="1321"/>
            <a:chExt cx="632" cy="1168"/>
          </a:xfrm>
        </p:grpSpPr>
        <p:sp>
          <p:nvSpPr>
            <p:cNvPr id="49" name="Freeform 24">
              <a:extLst>
                <a:ext uri="{FF2B5EF4-FFF2-40B4-BE49-F238E27FC236}">
                  <a16:creationId xmlns:a16="http://schemas.microsoft.com/office/drawing/2014/main" id="{92332A3F-F84B-428D-981C-3FC8F4DF8FB1}"/>
                </a:ext>
              </a:extLst>
            </p:cNvPr>
            <p:cNvSpPr>
              <a:spLocks/>
            </p:cNvSpPr>
            <p:nvPr/>
          </p:nvSpPr>
          <p:spPr bwMode="auto">
            <a:xfrm>
              <a:off x="3719" y="1321"/>
              <a:ext cx="632" cy="1168"/>
            </a:xfrm>
            <a:custGeom>
              <a:avLst/>
              <a:gdLst>
                <a:gd name="T0" fmla="*/ 1262 w 253"/>
                <a:gd name="T1" fmla="*/ 1139 h 438"/>
                <a:gd name="T2" fmla="*/ 3133 w 253"/>
                <a:gd name="T3" fmla="*/ 2125 h 438"/>
                <a:gd name="T4" fmla="*/ 3182 w 253"/>
                <a:gd name="T5" fmla="*/ 3584 h 438"/>
                <a:gd name="T6" fmla="*/ 3537 w 253"/>
                <a:gd name="T7" fmla="*/ 4928 h 438"/>
                <a:gd name="T8" fmla="*/ 3570 w 253"/>
                <a:gd name="T9" fmla="*/ 7395 h 438"/>
                <a:gd name="T10" fmla="*/ 2028 w 253"/>
                <a:gd name="T11" fmla="*/ 8285 h 438"/>
                <a:gd name="T12" fmla="*/ 325 w 253"/>
                <a:gd name="T13" fmla="*/ 7032 h 438"/>
                <a:gd name="T14" fmla="*/ 467 w 253"/>
                <a:gd name="T15" fmla="*/ 4493 h 438"/>
                <a:gd name="T16" fmla="*/ 1137 w 253"/>
                <a:gd name="T17" fmla="*/ 2653 h 438"/>
                <a:gd name="T18" fmla="*/ 1262 w 253"/>
                <a:gd name="T19" fmla="*/ 1139 h 4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3" h="438">
                  <a:moveTo>
                    <a:pt x="81" y="60"/>
                  </a:moveTo>
                  <a:cubicBezTo>
                    <a:pt x="100" y="34"/>
                    <a:pt x="173" y="0"/>
                    <a:pt x="201" y="112"/>
                  </a:cubicBezTo>
                  <a:cubicBezTo>
                    <a:pt x="206" y="140"/>
                    <a:pt x="201" y="166"/>
                    <a:pt x="204" y="189"/>
                  </a:cubicBezTo>
                  <a:cubicBezTo>
                    <a:pt x="208" y="216"/>
                    <a:pt x="218" y="234"/>
                    <a:pt x="227" y="260"/>
                  </a:cubicBezTo>
                  <a:cubicBezTo>
                    <a:pt x="238" y="294"/>
                    <a:pt x="253" y="360"/>
                    <a:pt x="229" y="390"/>
                  </a:cubicBezTo>
                  <a:cubicBezTo>
                    <a:pt x="209" y="414"/>
                    <a:pt x="161" y="436"/>
                    <a:pt x="130" y="437"/>
                  </a:cubicBezTo>
                  <a:cubicBezTo>
                    <a:pt x="87" y="438"/>
                    <a:pt x="41" y="404"/>
                    <a:pt x="21" y="371"/>
                  </a:cubicBezTo>
                  <a:cubicBezTo>
                    <a:pt x="0" y="334"/>
                    <a:pt x="13" y="274"/>
                    <a:pt x="30" y="237"/>
                  </a:cubicBezTo>
                  <a:cubicBezTo>
                    <a:pt x="44" y="208"/>
                    <a:pt x="70" y="172"/>
                    <a:pt x="73" y="140"/>
                  </a:cubicBezTo>
                  <a:cubicBezTo>
                    <a:pt x="74" y="117"/>
                    <a:pt x="61" y="86"/>
                    <a:pt x="81" y="60"/>
                  </a:cubicBezTo>
                  <a:close/>
                </a:path>
              </a:pathLst>
            </a:custGeom>
            <a:solidFill>
              <a:srgbClr val="F19B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0" name="Freeform 25">
              <a:extLst>
                <a:ext uri="{FF2B5EF4-FFF2-40B4-BE49-F238E27FC236}">
                  <a16:creationId xmlns:a16="http://schemas.microsoft.com/office/drawing/2014/main" id="{5133AA03-8A6E-42E0-9394-02C080AD042C}"/>
                </a:ext>
              </a:extLst>
            </p:cNvPr>
            <p:cNvSpPr>
              <a:spLocks/>
            </p:cNvSpPr>
            <p:nvPr/>
          </p:nvSpPr>
          <p:spPr bwMode="auto">
            <a:xfrm>
              <a:off x="3734" y="1439"/>
              <a:ext cx="317" cy="821"/>
            </a:xfrm>
            <a:custGeom>
              <a:avLst/>
              <a:gdLst>
                <a:gd name="T0" fmla="*/ 1974 w 127"/>
                <a:gd name="T1" fmla="*/ 0 h 308"/>
                <a:gd name="T2" fmla="*/ 1183 w 127"/>
                <a:gd name="T3" fmla="*/ 930 h 308"/>
                <a:gd name="T4" fmla="*/ 1058 w 127"/>
                <a:gd name="T5" fmla="*/ 2594 h 308"/>
                <a:gd name="T6" fmla="*/ 250 w 127"/>
                <a:gd name="T7" fmla="*/ 5832 h 308"/>
                <a:gd name="T8" fmla="*/ 946 w 127"/>
                <a:gd name="T9" fmla="*/ 3559 h 308"/>
                <a:gd name="T10" fmla="*/ 1620 w 127"/>
                <a:gd name="T11" fmla="*/ 1535 h 308"/>
                <a:gd name="T12" fmla="*/ 1974 w 127"/>
                <a:gd name="T13" fmla="*/ 0 h 3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7" h="308">
                  <a:moveTo>
                    <a:pt x="127" y="0"/>
                  </a:moveTo>
                  <a:cubicBezTo>
                    <a:pt x="100" y="4"/>
                    <a:pt x="76" y="21"/>
                    <a:pt x="76" y="49"/>
                  </a:cubicBezTo>
                  <a:cubicBezTo>
                    <a:pt x="76" y="77"/>
                    <a:pt x="89" y="92"/>
                    <a:pt x="68" y="137"/>
                  </a:cubicBezTo>
                  <a:cubicBezTo>
                    <a:pt x="47" y="183"/>
                    <a:pt x="0" y="241"/>
                    <a:pt x="16" y="308"/>
                  </a:cubicBezTo>
                  <a:cubicBezTo>
                    <a:pt x="19" y="247"/>
                    <a:pt x="41" y="223"/>
                    <a:pt x="61" y="188"/>
                  </a:cubicBezTo>
                  <a:cubicBezTo>
                    <a:pt x="81" y="153"/>
                    <a:pt x="101" y="117"/>
                    <a:pt x="104" y="81"/>
                  </a:cubicBezTo>
                  <a:cubicBezTo>
                    <a:pt x="107" y="45"/>
                    <a:pt x="96" y="15"/>
                    <a:pt x="127" y="0"/>
                  </a:cubicBezTo>
                  <a:close/>
                </a:path>
              </a:pathLst>
            </a:custGeom>
            <a:solidFill>
              <a:srgbClr val="F7C7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1" name="Freeform 26">
              <a:extLst>
                <a:ext uri="{FF2B5EF4-FFF2-40B4-BE49-F238E27FC236}">
                  <a16:creationId xmlns:a16="http://schemas.microsoft.com/office/drawing/2014/main" id="{AF89F0A3-017C-4D53-B431-16FFDE7600DA}"/>
                </a:ext>
              </a:extLst>
            </p:cNvPr>
            <p:cNvSpPr>
              <a:spLocks/>
            </p:cNvSpPr>
            <p:nvPr/>
          </p:nvSpPr>
          <p:spPr bwMode="auto">
            <a:xfrm>
              <a:off x="4061" y="1591"/>
              <a:ext cx="288" cy="880"/>
            </a:xfrm>
            <a:custGeom>
              <a:avLst/>
              <a:gdLst>
                <a:gd name="T0" fmla="*/ 867 w 115"/>
                <a:gd name="T1" fmla="*/ 0 h 330"/>
                <a:gd name="T2" fmla="*/ 942 w 115"/>
                <a:gd name="T3" fmla="*/ 1400 h 330"/>
                <a:gd name="T4" fmla="*/ 1160 w 115"/>
                <a:gd name="T5" fmla="*/ 2616 h 330"/>
                <a:gd name="T6" fmla="*/ 1380 w 115"/>
                <a:gd name="T7" fmla="*/ 5368 h 330"/>
                <a:gd name="T8" fmla="*/ 0 w 115"/>
                <a:gd name="T9" fmla="*/ 6259 h 330"/>
                <a:gd name="T10" fmla="*/ 1222 w 115"/>
                <a:gd name="T11" fmla="*/ 5005 h 330"/>
                <a:gd name="T12" fmla="*/ 784 w 115"/>
                <a:gd name="T13" fmla="*/ 2240 h 330"/>
                <a:gd name="T14" fmla="*/ 867 w 115"/>
                <a:gd name="T15" fmla="*/ 0 h 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5" h="330">
                  <a:moveTo>
                    <a:pt x="55" y="0"/>
                  </a:moveTo>
                  <a:cubicBezTo>
                    <a:pt x="62" y="18"/>
                    <a:pt x="61" y="56"/>
                    <a:pt x="60" y="74"/>
                  </a:cubicBezTo>
                  <a:cubicBezTo>
                    <a:pt x="58" y="91"/>
                    <a:pt x="66" y="114"/>
                    <a:pt x="74" y="138"/>
                  </a:cubicBezTo>
                  <a:cubicBezTo>
                    <a:pt x="82" y="161"/>
                    <a:pt x="115" y="246"/>
                    <a:pt x="88" y="283"/>
                  </a:cubicBezTo>
                  <a:cubicBezTo>
                    <a:pt x="62" y="320"/>
                    <a:pt x="13" y="328"/>
                    <a:pt x="0" y="330"/>
                  </a:cubicBezTo>
                  <a:cubicBezTo>
                    <a:pt x="17" y="324"/>
                    <a:pt x="68" y="303"/>
                    <a:pt x="78" y="264"/>
                  </a:cubicBezTo>
                  <a:cubicBezTo>
                    <a:pt x="89" y="224"/>
                    <a:pt x="55" y="162"/>
                    <a:pt x="50" y="118"/>
                  </a:cubicBezTo>
                  <a:cubicBezTo>
                    <a:pt x="46" y="75"/>
                    <a:pt x="62" y="30"/>
                    <a:pt x="55" y="0"/>
                  </a:cubicBezTo>
                  <a:close/>
                </a:path>
              </a:pathLst>
            </a:custGeom>
            <a:solidFill>
              <a:srgbClr val="ED73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2" name="Freeform 27">
              <a:extLst>
                <a:ext uri="{FF2B5EF4-FFF2-40B4-BE49-F238E27FC236}">
                  <a16:creationId xmlns:a16="http://schemas.microsoft.com/office/drawing/2014/main" id="{2FF68AB0-4B0C-4C4C-8D66-539C43142152}"/>
                </a:ext>
              </a:extLst>
            </p:cNvPr>
            <p:cNvSpPr>
              <a:spLocks/>
            </p:cNvSpPr>
            <p:nvPr/>
          </p:nvSpPr>
          <p:spPr bwMode="auto">
            <a:xfrm>
              <a:off x="3882" y="1452"/>
              <a:ext cx="117" cy="405"/>
            </a:xfrm>
            <a:custGeom>
              <a:avLst/>
              <a:gdLst>
                <a:gd name="T0" fmla="*/ 724 w 47"/>
                <a:gd name="T1" fmla="*/ 0 h 152"/>
                <a:gd name="T2" fmla="*/ 279 w 47"/>
                <a:gd name="T3" fmla="*/ 1100 h 152"/>
                <a:gd name="T4" fmla="*/ 0 w 47"/>
                <a:gd name="T5" fmla="*/ 2875 h 152"/>
                <a:gd name="T6" fmla="*/ 433 w 47"/>
                <a:gd name="T7" fmla="*/ 1420 h 152"/>
                <a:gd name="T8" fmla="*/ 724 w 47"/>
                <a:gd name="T9" fmla="*/ 0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52">
                  <a:moveTo>
                    <a:pt x="47" y="0"/>
                  </a:moveTo>
                  <a:cubicBezTo>
                    <a:pt x="23" y="6"/>
                    <a:pt x="14" y="32"/>
                    <a:pt x="18" y="58"/>
                  </a:cubicBezTo>
                  <a:cubicBezTo>
                    <a:pt x="22" y="84"/>
                    <a:pt x="24" y="116"/>
                    <a:pt x="0" y="152"/>
                  </a:cubicBezTo>
                  <a:cubicBezTo>
                    <a:pt x="17" y="132"/>
                    <a:pt x="29" y="102"/>
                    <a:pt x="28" y="75"/>
                  </a:cubicBezTo>
                  <a:cubicBezTo>
                    <a:pt x="27" y="48"/>
                    <a:pt x="20" y="2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3" name="Freeform 28">
              <a:extLst>
                <a:ext uri="{FF2B5EF4-FFF2-40B4-BE49-F238E27FC236}">
                  <a16:creationId xmlns:a16="http://schemas.microsoft.com/office/drawing/2014/main" id="{7E11FC37-B372-43A3-8E7F-B21564706550}"/>
                </a:ext>
              </a:extLst>
            </p:cNvPr>
            <p:cNvSpPr>
              <a:spLocks/>
            </p:cNvSpPr>
            <p:nvPr/>
          </p:nvSpPr>
          <p:spPr bwMode="auto">
            <a:xfrm>
              <a:off x="3769" y="1972"/>
              <a:ext cx="55" cy="184"/>
            </a:xfrm>
            <a:custGeom>
              <a:avLst/>
              <a:gdLst>
                <a:gd name="T0" fmla="*/ 345 w 22"/>
                <a:gd name="T1" fmla="*/ 0 h 69"/>
                <a:gd name="T2" fmla="*/ 0 w 22"/>
                <a:gd name="T3" fmla="*/ 1309 h 69"/>
                <a:gd name="T4" fmla="*/ 0 60000 65536"/>
                <a:gd name="T5" fmla="*/ 0 60000 65536"/>
              </a:gdLst>
              <a:ahLst/>
              <a:cxnLst>
                <a:cxn ang="T4">
                  <a:pos x="T0" y="T1"/>
                </a:cxn>
                <a:cxn ang="T5">
                  <a:pos x="T2" y="T3"/>
                </a:cxn>
              </a:cxnLst>
              <a:rect l="0" t="0" r="r" b="b"/>
              <a:pathLst>
                <a:path w="22" h="69">
                  <a:moveTo>
                    <a:pt x="22" y="0"/>
                  </a:moveTo>
                  <a:cubicBezTo>
                    <a:pt x="13" y="16"/>
                    <a:pt x="2" y="38"/>
                    <a:pt x="0" y="6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4" name="Freeform 29">
              <a:extLst>
                <a:ext uri="{FF2B5EF4-FFF2-40B4-BE49-F238E27FC236}">
                  <a16:creationId xmlns:a16="http://schemas.microsoft.com/office/drawing/2014/main" id="{C6B5B2DE-712A-46AC-BFDF-85AFBA2945B5}"/>
                </a:ext>
              </a:extLst>
            </p:cNvPr>
            <p:cNvSpPr>
              <a:spLocks/>
            </p:cNvSpPr>
            <p:nvPr/>
          </p:nvSpPr>
          <p:spPr bwMode="auto">
            <a:xfrm>
              <a:off x="3719" y="1321"/>
              <a:ext cx="632" cy="1168"/>
            </a:xfrm>
            <a:custGeom>
              <a:avLst/>
              <a:gdLst>
                <a:gd name="T0" fmla="*/ 1262 w 253"/>
                <a:gd name="T1" fmla="*/ 1139 h 438"/>
                <a:gd name="T2" fmla="*/ 3133 w 253"/>
                <a:gd name="T3" fmla="*/ 2125 h 438"/>
                <a:gd name="T4" fmla="*/ 3182 w 253"/>
                <a:gd name="T5" fmla="*/ 3584 h 438"/>
                <a:gd name="T6" fmla="*/ 3537 w 253"/>
                <a:gd name="T7" fmla="*/ 4928 h 438"/>
                <a:gd name="T8" fmla="*/ 3570 w 253"/>
                <a:gd name="T9" fmla="*/ 7395 h 438"/>
                <a:gd name="T10" fmla="*/ 2028 w 253"/>
                <a:gd name="T11" fmla="*/ 8285 h 438"/>
                <a:gd name="T12" fmla="*/ 325 w 253"/>
                <a:gd name="T13" fmla="*/ 7032 h 438"/>
                <a:gd name="T14" fmla="*/ 467 w 253"/>
                <a:gd name="T15" fmla="*/ 4493 h 438"/>
                <a:gd name="T16" fmla="*/ 1137 w 253"/>
                <a:gd name="T17" fmla="*/ 2653 h 438"/>
                <a:gd name="T18" fmla="*/ 1262 w 253"/>
                <a:gd name="T19" fmla="*/ 1139 h 4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3" h="438">
                  <a:moveTo>
                    <a:pt x="81" y="60"/>
                  </a:moveTo>
                  <a:cubicBezTo>
                    <a:pt x="100" y="34"/>
                    <a:pt x="173" y="0"/>
                    <a:pt x="201" y="112"/>
                  </a:cubicBezTo>
                  <a:cubicBezTo>
                    <a:pt x="206" y="140"/>
                    <a:pt x="201" y="166"/>
                    <a:pt x="204" y="189"/>
                  </a:cubicBezTo>
                  <a:cubicBezTo>
                    <a:pt x="208" y="216"/>
                    <a:pt x="218" y="234"/>
                    <a:pt x="227" y="260"/>
                  </a:cubicBezTo>
                  <a:cubicBezTo>
                    <a:pt x="238" y="294"/>
                    <a:pt x="253" y="360"/>
                    <a:pt x="229" y="390"/>
                  </a:cubicBezTo>
                  <a:cubicBezTo>
                    <a:pt x="209" y="414"/>
                    <a:pt x="161" y="436"/>
                    <a:pt x="130" y="437"/>
                  </a:cubicBezTo>
                  <a:cubicBezTo>
                    <a:pt x="87" y="438"/>
                    <a:pt x="41" y="404"/>
                    <a:pt x="21" y="371"/>
                  </a:cubicBezTo>
                  <a:cubicBezTo>
                    <a:pt x="0" y="334"/>
                    <a:pt x="13" y="274"/>
                    <a:pt x="30" y="237"/>
                  </a:cubicBezTo>
                  <a:cubicBezTo>
                    <a:pt x="44" y="208"/>
                    <a:pt x="70" y="172"/>
                    <a:pt x="73" y="140"/>
                  </a:cubicBezTo>
                  <a:cubicBezTo>
                    <a:pt x="74" y="117"/>
                    <a:pt x="61" y="86"/>
                    <a:pt x="81" y="60"/>
                  </a:cubicBezTo>
                  <a:close/>
                </a:path>
              </a:pathLst>
            </a:custGeom>
            <a:noFill/>
            <a:ln w="7938" cap="rnd">
              <a:solidFill>
                <a:srgbClr val="3333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sp>
        <p:nvSpPr>
          <p:cNvPr id="55" name="CaixaDeTexto 54">
            <a:extLst>
              <a:ext uri="{FF2B5EF4-FFF2-40B4-BE49-F238E27FC236}">
                <a16:creationId xmlns:a16="http://schemas.microsoft.com/office/drawing/2014/main" id="{EC5244E1-00C8-41C6-8D26-C6DD21840E69}"/>
              </a:ext>
            </a:extLst>
          </p:cNvPr>
          <p:cNvSpPr txBox="1"/>
          <p:nvPr/>
        </p:nvSpPr>
        <p:spPr>
          <a:xfrm>
            <a:off x="2468971" y="5023199"/>
            <a:ext cx="872641" cy="779026"/>
          </a:xfrm>
          <a:prstGeom prst="ellipse">
            <a:avLst/>
          </a:prstGeom>
          <a:solidFill>
            <a:schemeClr val="accent1">
              <a:lumMod val="50000"/>
            </a:schemeClr>
          </a:solidFill>
        </p:spPr>
        <p:txBody>
          <a:bodyPr wrap="square" rtlCol="0">
            <a:spAutoFit/>
          </a:bodyPr>
          <a:lstStyle/>
          <a:p>
            <a:pPr algn="ctr"/>
            <a:r>
              <a:rPr lang="pt-PT" sz="1000" dirty="0">
                <a:solidFill>
                  <a:schemeClr val="bg1"/>
                </a:solidFill>
              </a:rPr>
              <a:t>Ciclo de </a:t>
            </a:r>
            <a:r>
              <a:rPr lang="pt-PT" sz="1000" dirty="0" err="1">
                <a:solidFill>
                  <a:schemeClr val="bg1"/>
                </a:solidFill>
              </a:rPr>
              <a:t>Krebs</a:t>
            </a:r>
            <a:endParaRPr lang="pt-PT" sz="1000" dirty="0">
              <a:solidFill>
                <a:schemeClr val="bg1"/>
              </a:solidFill>
            </a:endParaRPr>
          </a:p>
        </p:txBody>
      </p:sp>
      <p:sp>
        <p:nvSpPr>
          <p:cNvPr id="56" name="CaixaDeTexto 55">
            <a:extLst>
              <a:ext uri="{FF2B5EF4-FFF2-40B4-BE49-F238E27FC236}">
                <a16:creationId xmlns:a16="http://schemas.microsoft.com/office/drawing/2014/main" id="{A00B0C76-8471-4780-AD7E-5B4F4C367821}"/>
              </a:ext>
            </a:extLst>
          </p:cNvPr>
          <p:cNvSpPr txBox="1"/>
          <p:nvPr/>
        </p:nvSpPr>
        <p:spPr>
          <a:xfrm>
            <a:off x="1390422" y="2028421"/>
            <a:ext cx="901723" cy="307777"/>
          </a:xfrm>
          <a:prstGeom prst="rect">
            <a:avLst/>
          </a:prstGeom>
          <a:noFill/>
        </p:spPr>
        <p:txBody>
          <a:bodyPr wrap="square" rtlCol="0">
            <a:spAutoFit/>
          </a:bodyPr>
          <a:lstStyle/>
          <a:p>
            <a:r>
              <a:rPr lang="pt-PT" sz="1400" b="1" dirty="0">
                <a:solidFill>
                  <a:schemeClr val="accent1">
                    <a:lumMod val="50000"/>
                  </a:schemeClr>
                </a:solidFill>
              </a:rPr>
              <a:t>Piruvato</a:t>
            </a:r>
          </a:p>
        </p:txBody>
      </p:sp>
      <p:cxnSp>
        <p:nvCxnSpPr>
          <p:cNvPr id="57" name="Conexão reta unidirecional 56">
            <a:extLst>
              <a:ext uri="{FF2B5EF4-FFF2-40B4-BE49-F238E27FC236}">
                <a16:creationId xmlns:a16="http://schemas.microsoft.com/office/drawing/2014/main" id="{7C7B793A-110E-4620-BF47-8767B231F16A}"/>
              </a:ext>
            </a:extLst>
          </p:cNvPr>
          <p:cNvCxnSpPr>
            <a:cxnSpLocks/>
          </p:cNvCxnSpPr>
          <p:nvPr/>
        </p:nvCxnSpPr>
        <p:spPr>
          <a:xfrm flipH="1" flipV="1">
            <a:off x="1933174" y="2305276"/>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exão reta unidirecional 57">
            <a:extLst>
              <a:ext uri="{FF2B5EF4-FFF2-40B4-BE49-F238E27FC236}">
                <a16:creationId xmlns:a16="http://schemas.microsoft.com/office/drawing/2014/main" id="{FD30F6D9-99AB-4557-8759-74C659397BF6}"/>
              </a:ext>
            </a:extLst>
          </p:cNvPr>
          <p:cNvCxnSpPr>
            <a:cxnSpLocks/>
          </p:cNvCxnSpPr>
          <p:nvPr/>
        </p:nvCxnSpPr>
        <p:spPr>
          <a:xfrm>
            <a:off x="2063545" y="2267939"/>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CaixaDeTexto 58">
            <a:extLst>
              <a:ext uri="{FF2B5EF4-FFF2-40B4-BE49-F238E27FC236}">
                <a16:creationId xmlns:a16="http://schemas.microsoft.com/office/drawing/2014/main" id="{1092CA0E-FDFF-4A24-BB6E-2D75350CE3A1}"/>
              </a:ext>
            </a:extLst>
          </p:cNvPr>
          <p:cNvSpPr txBox="1"/>
          <p:nvPr/>
        </p:nvSpPr>
        <p:spPr>
          <a:xfrm>
            <a:off x="1834945" y="2420444"/>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sp>
        <p:nvSpPr>
          <p:cNvPr id="60" name="CaixaDeTexto 59">
            <a:extLst>
              <a:ext uri="{FF2B5EF4-FFF2-40B4-BE49-F238E27FC236}">
                <a16:creationId xmlns:a16="http://schemas.microsoft.com/office/drawing/2014/main" id="{A4796A40-590C-43A3-819E-BC1FF4164415}"/>
              </a:ext>
            </a:extLst>
          </p:cNvPr>
          <p:cNvSpPr txBox="1"/>
          <p:nvPr/>
        </p:nvSpPr>
        <p:spPr>
          <a:xfrm>
            <a:off x="2298677" y="2923401"/>
            <a:ext cx="901723" cy="276999"/>
          </a:xfrm>
          <a:prstGeom prst="rect">
            <a:avLst/>
          </a:prstGeom>
          <a:noFill/>
        </p:spPr>
        <p:txBody>
          <a:bodyPr wrap="square" rtlCol="0">
            <a:spAutoFit/>
          </a:bodyPr>
          <a:lstStyle/>
          <a:p>
            <a:r>
              <a:rPr lang="pt-PT" sz="1200" b="1" dirty="0">
                <a:solidFill>
                  <a:schemeClr val="accent2">
                    <a:lumMod val="75000"/>
                  </a:schemeClr>
                </a:solidFill>
              </a:rPr>
              <a:t>Lactato</a:t>
            </a:r>
          </a:p>
        </p:txBody>
      </p:sp>
      <p:sp>
        <p:nvSpPr>
          <p:cNvPr id="61" name="CaixaDeTexto 60">
            <a:extLst>
              <a:ext uri="{FF2B5EF4-FFF2-40B4-BE49-F238E27FC236}">
                <a16:creationId xmlns:a16="http://schemas.microsoft.com/office/drawing/2014/main" id="{D69B76A9-373A-405A-8B6E-875C431CE655}"/>
              </a:ext>
            </a:extLst>
          </p:cNvPr>
          <p:cNvSpPr txBox="1"/>
          <p:nvPr/>
        </p:nvSpPr>
        <p:spPr>
          <a:xfrm>
            <a:off x="1035558" y="1600200"/>
            <a:ext cx="1015807" cy="338554"/>
          </a:xfrm>
          <a:prstGeom prst="rect">
            <a:avLst/>
          </a:prstGeom>
          <a:noFill/>
        </p:spPr>
        <p:txBody>
          <a:bodyPr wrap="square" rtlCol="0">
            <a:spAutoFit/>
          </a:bodyPr>
          <a:lstStyle/>
          <a:p>
            <a:pPr algn="ctr"/>
            <a:r>
              <a:rPr lang="pt-PT" sz="1600" b="1" dirty="0">
                <a:solidFill>
                  <a:schemeClr val="tx1">
                    <a:lumMod val="95000"/>
                    <a:lumOff val="5000"/>
                  </a:schemeClr>
                </a:solidFill>
              </a:rPr>
              <a:t>Glucose</a:t>
            </a:r>
          </a:p>
        </p:txBody>
      </p:sp>
      <p:cxnSp>
        <p:nvCxnSpPr>
          <p:cNvPr id="62" name="Conexão reta unidirecional 61">
            <a:extLst>
              <a:ext uri="{FF2B5EF4-FFF2-40B4-BE49-F238E27FC236}">
                <a16:creationId xmlns:a16="http://schemas.microsoft.com/office/drawing/2014/main" id="{54EF4A64-39CD-40E7-BF87-20ECBDB87222}"/>
              </a:ext>
            </a:extLst>
          </p:cNvPr>
          <p:cNvCxnSpPr>
            <a:cxnSpLocks/>
          </p:cNvCxnSpPr>
          <p:nvPr/>
        </p:nvCxnSpPr>
        <p:spPr>
          <a:xfrm>
            <a:off x="1676400" y="1928845"/>
            <a:ext cx="158545" cy="162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CaixaDeTexto 63">
            <a:extLst>
              <a:ext uri="{FF2B5EF4-FFF2-40B4-BE49-F238E27FC236}">
                <a16:creationId xmlns:a16="http://schemas.microsoft.com/office/drawing/2014/main" id="{313F6417-7875-489D-B681-E58B3B309A26}"/>
              </a:ext>
            </a:extLst>
          </p:cNvPr>
          <p:cNvSpPr txBox="1"/>
          <p:nvPr/>
        </p:nvSpPr>
        <p:spPr>
          <a:xfrm>
            <a:off x="2444896" y="3660681"/>
            <a:ext cx="901723" cy="276999"/>
          </a:xfrm>
          <a:prstGeom prst="rect">
            <a:avLst/>
          </a:prstGeom>
          <a:noFill/>
        </p:spPr>
        <p:txBody>
          <a:bodyPr wrap="square" rtlCol="0">
            <a:spAutoFit/>
          </a:bodyPr>
          <a:lstStyle/>
          <a:p>
            <a:r>
              <a:rPr lang="pt-PT" sz="1200" b="1" dirty="0">
                <a:solidFill>
                  <a:schemeClr val="accent2">
                    <a:lumMod val="75000"/>
                  </a:schemeClr>
                </a:solidFill>
              </a:rPr>
              <a:t>Lactato</a:t>
            </a:r>
          </a:p>
        </p:txBody>
      </p:sp>
      <p:cxnSp>
        <p:nvCxnSpPr>
          <p:cNvPr id="65" name="Conexão reta unidirecional 64">
            <a:extLst>
              <a:ext uri="{FF2B5EF4-FFF2-40B4-BE49-F238E27FC236}">
                <a16:creationId xmlns:a16="http://schemas.microsoft.com/office/drawing/2014/main" id="{B3290659-F923-4E21-9CF7-5558F2EFB18E}"/>
              </a:ext>
            </a:extLst>
          </p:cNvPr>
          <p:cNvCxnSpPr>
            <a:cxnSpLocks/>
          </p:cNvCxnSpPr>
          <p:nvPr/>
        </p:nvCxnSpPr>
        <p:spPr>
          <a:xfrm>
            <a:off x="2697827" y="3124200"/>
            <a:ext cx="0" cy="536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1" name="CaixaDeTexto 70">
            <a:extLst>
              <a:ext uri="{FF2B5EF4-FFF2-40B4-BE49-F238E27FC236}">
                <a16:creationId xmlns:a16="http://schemas.microsoft.com/office/drawing/2014/main" id="{DF843C57-A90C-4813-8B5F-C06824AD164E}"/>
              </a:ext>
            </a:extLst>
          </p:cNvPr>
          <p:cNvSpPr txBox="1"/>
          <p:nvPr/>
        </p:nvSpPr>
        <p:spPr>
          <a:xfrm>
            <a:off x="4051277" y="3348390"/>
            <a:ext cx="901723" cy="307777"/>
          </a:xfrm>
          <a:prstGeom prst="rect">
            <a:avLst/>
          </a:prstGeom>
          <a:noFill/>
        </p:spPr>
        <p:txBody>
          <a:bodyPr wrap="square" rtlCol="0">
            <a:spAutoFit/>
          </a:bodyPr>
          <a:lstStyle/>
          <a:p>
            <a:r>
              <a:rPr lang="pt-PT" sz="1400" b="1" dirty="0">
                <a:solidFill>
                  <a:schemeClr val="accent1">
                    <a:lumMod val="50000"/>
                  </a:schemeClr>
                </a:solidFill>
              </a:rPr>
              <a:t>Piruvato</a:t>
            </a:r>
          </a:p>
        </p:txBody>
      </p:sp>
      <p:cxnSp>
        <p:nvCxnSpPr>
          <p:cNvPr id="72" name="Conexão reta unidirecional 71">
            <a:extLst>
              <a:ext uri="{FF2B5EF4-FFF2-40B4-BE49-F238E27FC236}">
                <a16:creationId xmlns:a16="http://schemas.microsoft.com/office/drawing/2014/main" id="{0EEBA94B-AC73-4370-B604-90804996C647}"/>
              </a:ext>
            </a:extLst>
          </p:cNvPr>
          <p:cNvCxnSpPr>
            <a:cxnSpLocks/>
            <a:stCxn id="64" idx="3"/>
          </p:cNvCxnSpPr>
          <p:nvPr/>
        </p:nvCxnSpPr>
        <p:spPr>
          <a:xfrm flipV="1">
            <a:off x="3346619" y="3553837"/>
            <a:ext cx="712066" cy="24534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exão reta unidirecional 72">
            <a:extLst>
              <a:ext uri="{FF2B5EF4-FFF2-40B4-BE49-F238E27FC236}">
                <a16:creationId xmlns:a16="http://schemas.microsoft.com/office/drawing/2014/main" id="{7C7F4296-0CE2-4AA1-8C28-16CCA7CFF727}"/>
              </a:ext>
            </a:extLst>
          </p:cNvPr>
          <p:cNvCxnSpPr>
            <a:cxnSpLocks/>
          </p:cNvCxnSpPr>
          <p:nvPr/>
        </p:nvCxnSpPr>
        <p:spPr>
          <a:xfrm flipH="1">
            <a:off x="3132795" y="3466704"/>
            <a:ext cx="907879" cy="257233"/>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4" name="CaixaDeTexto 73">
            <a:extLst>
              <a:ext uri="{FF2B5EF4-FFF2-40B4-BE49-F238E27FC236}">
                <a16:creationId xmlns:a16="http://schemas.microsoft.com/office/drawing/2014/main" id="{BD55D7F6-1EB3-4B78-BA30-0CC9429FE53F}"/>
              </a:ext>
            </a:extLst>
          </p:cNvPr>
          <p:cNvSpPr txBox="1"/>
          <p:nvPr/>
        </p:nvSpPr>
        <p:spPr>
          <a:xfrm>
            <a:off x="3307363" y="3489811"/>
            <a:ext cx="585337" cy="276999"/>
          </a:xfrm>
          <a:prstGeom prst="rect">
            <a:avLst/>
          </a:prstGeom>
          <a:solidFill>
            <a:schemeClr val="accent2">
              <a:lumMod val="60000"/>
              <a:lumOff val="40000"/>
            </a:schemeClr>
          </a:solidFill>
        </p:spPr>
        <p:txBody>
          <a:bodyPr wrap="square" rtlCol="0">
            <a:spAutoFit/>
          </a:bodyPr>
          <a:lstStyle/>
          <a:p>
            <a:pPr algn="ctr"/>
            <a:r>
              <a:rPr lang="pt-PT" sz="1200" dirty="0"/>
              <a:t>LDH</a:t>
            </a:r>
          </a:p>
        </p:txBody>
      </p:sp>
      <p:cxnSp>
        <p:nvCxnSpPr>
          <p:cNvPr id="82" name="Conexão reta unidirecional 81">
            <a:extLst>
              <a:ext uri="{FF2B5EF4-FFF2-40B4-BE49-F238E27FC236}">
                <a16:creationId xmlns:a16="http://schemas.microsoft.com/office/drawing/2014/main" id="{4D7AD5B6-ED0D-412D-8580-9159090C2A1D}"/>
              </a:ext>
            </a:extLst>
          </p:cNvPr>
          <p:cNvCxnSpPr>
            <a:cxnSpLocks/>
          </p:cNvCxnSpPr>
          <p:nvPr/>
        </p:nvCxnSpPr>
        <p:spPr>
          <a:xfrm flipH="1">
            <a:off x="4501581" y="3515780"/>
            <a:ext cx="34623" cy="941115"/>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4" name="CaixaDeTexto 83">
            <a:extLst>
              <a:ext uri="{FF2B5EF4-FFF2-40B4-BE49-F238E27FC236}">
                <a16:creationId xmlns:a16="http://schemas.microsoft.com/office/drawing/2014/main" id="{9EC2742B-D0BE-4C25-9FEB-B697E1E778A8}"/>
              </a:ext>
            </a:extLst>
          </p:cNvPr>
          <p:cNvSpPr txBox="1"/>
          <p:nvPr/>
        </p:nvSpPr>
        <p:spPr>
          <a:xfrm>
            <a:off x="4069035" y="4438835"/>
            <a:ext cx="901723" cy="307777"/>
          </a:xfrm>
          <a:prstGeom prst="rect">
            <a:avLst/>
          </a:prstGeom>
          <a:noFill/>
        </p:spPr>
        <p:txBody>
          <a:bodyPr wrap="square" rtlCol="0">
            <a:spAutoFit/>
          </a:bodyPr>
          <a:lstStyle/>
          <a:p>
            <a:r>
              <a:rPr lang="pt-PT" sz="1400" b="1" dirty="0">
                <a:solidFill>
                  <a:schemeClr val="accent1">
                    <a:lumMod val="50000"/>
                  </a:schemeClr>
                </a:solidFill>
              </a:rPr>
              <a:t>Piruvato</a:t>
            </a:r>
          </a:p>
        </p:txBody>
      </p:sp>
      <p:sp>
        <p:nvSpPr>
          <p:cNvPr id="85" name="CaixaDeTexto 84">
            <a:extLst>
              <a:ext uri="{FF2B5EF4-FFF2-40B4-BE49-F238E27FC236}">
                <a16:creationId xmlns:a16="http://schemas.microsoft.com/office/drawing/2014/main" id="{F4B48B8F-0098-4E18-9BDF-2641FFA323CC}"/>
              </a:ext>
            </a:extLst>
          </p:cNvPr>
          <p:cNvSpPr txBox="1"/>
          <p:nvPr/>
        </p:nvSpPr>
        <p:spPr>
          <a:xfrm>
            <a:off x="3954899" y="5208843"/>
            <a:ext cx="1134842" cy="307777"/>
          </a:xfrm>
          <a:prstGeom prst="rect">
            <a:avLst/>
          </a:prstGeom>
          <a:noFill/>
        </p:spPr>
        <p:txBody>
          <a:bodyPr wrap="square" rtlCol="0">
            <a:spAutoFit/>
          </a:bodyPr>
          <a:lstStyle/>
          <a:p>
            <a:r>
              <a:rPr lang="pt-PT" sz="1400" b="1" dirty="0" err="1">
                <a:solidFill>
                  <a:schemeClr val="accent1">
                    <a:lumMod val="50000"/>
                  </a:schemeClr>
                </a:solidFill>
              </a:rPr>
              <a:t>Acetil-CoA</a:t>
            </a:r>
            <a:endParaRPr lang="pt-PT" sz="1400" b="1" dirty="0">
              <a:solidFill>
                <a:schemeClr val="accent1">
                  <a:lumMod val="50000"/>
                </a:schemeClr>
              </a:solidFill>
            </a:endParaRPr>
          </a:p>
        </p:txBody>
      </p:sp>
      <p:sp>
        <p:nvSpPr>
          <p:cNvPr id="86" name="CaixaDeTexto 85">
            <a:extLst>
              <a:ext uri="{FF2B5EF4-FFF2-40B4-BE49-F238E27FC236}">
                <a16:creationId xmlns:a16="http://schemas.microsoft.com/office/drawing/2014/main" id="{39AECA27-EE6C-4E50-A3B1-CBFB3069B21C}"/>
              </a:ext>
            </a:extLst>
          </p:cNvPr>
          <p:cNvSpPr txBox="1"/>
          <p:nvPr/>
        </p:nvSpPr>
        <p:spPr>
          <a:xfrm>
            <a:off x="4561189" y="4694875"/>
            <a:ext cx="628836" cy="338554"/>
          </a:xfrm>
          <a:prstGeom prst="rect">
            <a:avLst/>
          </a:prstGeom>
          <a:solidFill>
            <a:srgbClr val="C00000"/>
          </a:solidFill>
        </p:spPr>
        <p:txBody>
          <a:bodyPr wrap="square" rtlCol="0">
            <a:spAutoFit/>
          </a:bodyPr>
          <a:lstStyle/>
          <a:p>
            <a:pPr algn="ctr"/>
            <a:r>
              <a:rPr lang="pt-PT" sz="1600" dirty="0">
                <a:solidFill>
                  <a:schemeClr val="bg1"/>
                </a:solidFill>
              </a:rPr>
              <a:t>PDH</a:t>
            </a:r>
          </a:p>
        </p:txBody>
      </p:sp>
      <p:cxnSp>
        <p:nvCxnSpPr>
          <p:cNvPr id="87" name="Conexão reta unidirecional 86">
            <a:extLst>
              <a:ext uri="{FF2B5EF4-FFF2-40B4-BE49-F238E27FC236}">
                <a16:creationId xmlns:a16="http://schemas.microsoft.com/office/drawing/2014/main" id="{A470B4FF-4C88-425B-96E9-850D08B80EF1}"/>
              </a:ext>
            </a:extLst>
          </p:cNvPr>
          <p:cNvCxnSpPr>
            <a:cxnSpLocks/>
          </p:cNvCxnSpPr>
          <p:nvPr/>
        </p:nvCxnSpPr>
        <p:spPr>
          <a:xfrm>
            <a:off x="4501581" y="4680193"/>
            <a:ext cx="0" cy="491137"/>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Conexão reta unidirecional 89">
            <a:extLst>
              <a:ext uri="{FF2B5EF4-FFF2-40B4-BE49-F238E27FC236}">
                <a16:creationId xmlns:a16="http://schemas.microsoft.com/office/drawing/2014/main" id="{3BF54AC0-146D-4C97-BDF2-E1F08AB7B83C}"/>
              </a:ext>
            </a:extLst>
          </p:cNvPr>
          <p:cNvCxnSpPr>
            <a:cxnSpLocks/>
          </p:cNvCxnSpPr>
          <p:nvPr/>
        </p:nvCxnSpPr>
        <p:spPr>
          <a:xfrm flipH="1" flipV="1">
            <a:off x="3361789" y="5362731"/>
            <a:ext cx="578186" cy="1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0147284"/>
      </p:ext>
    </p:extLst>
  </p:cSld>
  <p:clrMapOvr>
    <a:masterClrMapping/>
  </p:clrMapOvr>
  <mc:AlternateContent xmlns:mc="http://schemas.openxmlformats.org/markup-compatibility/2006" xmlns:p14="http://schemas.microsoft.com/office/powerpoint/2010/main">
    <mc:Choice Requires="p14">
      <p:transition spd="slow" p14:dur="2000" advTm="303"/>
    </mc:Choice>
    <mc:Fallback xmlns="">
      <p:transition spd="slow" advTm="303"/>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ítulo 1">
            <a:extLst>
              <a:ext uri="{FF2B5EF4-FFF2-40B4-BE49-F238E27FC236}">
                <a16:creationId xmlns:a16="http://schemas.microsoft.com/office/drawing/2014/main" id="{49B21AE3-E317-42D2-B1D3-E70C61586B1A}"/>
              </a:ext>
            </a:extLst>
          </p:cNvPr>
          <p:cNvSpPr>
            <a:spLocks noGrp="1"/>
          </p:cNvSpPr>
          <p:nvPr>
            <p:ph type="title"/>
          </p:nvPr>
        </p:nvSpPr>
        <p:spPr>
          <a:xfrm>
            <a:off x="685800" y="8382"/>
            <a:ext cx="7772400" cy="1609344"/>
          </a:xfrm>
        </p:spPr>
        <p:txBody>
          <a:bodyPr>
            <a:normAutofit/>
          </a:bodyPr>
          <a:lstStyle/>
          <a:p>
            <a:r>
              <a:rPr lang="pt-PT" sz="3600" dirty="0" err="1">
                <a:solidFill>
                  <a:schemeClr val="accent1">
                    <a:lumMod val="75000"/>
                  </a:schemeClr>
                </a:solidFill>
              </a:rPr>
              <a:t>Hiperlactacidémia</a:t>
            </a:r>
            <a:endParaRPr lang="pt-PT" sz="3600" dirty="0">
              <a:solidFill>
                <a:schemeClr val="accent1">
                  <a:lumMod val="75000"/>
                </a:schemeClr>
              </a:solidFill>
            </a:endParaRPr>
          </a:p>
        </p:txBody>
      </p:sp>
      <p:sp>
        <p:nvSpPr>
          <p:cNvPr id="86" name="Título 1">
            <a:extLst>
              <a:ext uri="{FF2B5EF4-FFF2-40B4-BE49-F238E27FC236}">
                <a16:creationId xmlns:a16="http://schemas.microsoft.com/office/drawing/2014/main" id="{E2851E1D-25C6-40B4-A528-7B89B7EF6D5C}"/>
              </a:ext>
            </a:extLst>
          </p:cNvPr>
          <p:cNvSpPr txBox="1">
            <a:spLocks/>
          </p:cNvSpPr>
          <p:nvPr/>
        </p:nvSpPr>
        <p:spPr>
          <a:xfrm>
            <a:off x="685800" y="304800"/>
            <a:ext cx="7772400" cy="762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p:txBody>
      </p:sp>
      <p:sp>
        <p:nvSpPr>
          <p:cNvPr id="5" name="CaixaDeTexto 4">
            <a:extLst>
              <a:ext uri="{FF2B5EF4-FFF2-40B4-BE49-F238E27FC236}">
                <a16:creationId xmlns:a16="http://schemas.microsoft.com/office/drawing/2014/main" id="{66443814-3FE7-4A63-BB53-E28586D7592E}"/>
              </a:ext>
            </a:extLst>
          </p:cNvPr>
          <p:cNvSpPr txBox="1"/>
          <p:nvPr/>
        </p:nvSpPr>
        <p:spPr>
          <a:xfrm>
            <a:off x="9405583" y="1454407"/>
            <a:ext cx="7924800" cy="367216"/>
          </a:xfrm>
          <a:prstGeom prst="rect">
            <a:avLst/>
          </a:prstGeom>
          <a:noFill/>
        </p:spPr>
        <p:txBody>
          <a:bodyPr wrap="square">
            <a:spAutoFit/>
          </a:bodyPr>
          <a:lstStyle/>
          <a:p>
            <a:pPr>
              <a:lnSpc>
                <a:spcPct val="107000"/>
              </a:lnSpc>
              <a:spcAft>
                <a:spcPts val="800"/>
              </a:spcAft>
            </a:pPr>
            <a:endParaRPr lang="pt-PT" dirty="0"/>
          </a:p>
        </p:txBody>
      </p:sp>
      <p:sp>
        <p:nvSpPr>
          <p:cNvPr id="3" name="CaixaDeTexto 2">
            <a:extLst>
              <a:ext uri="{FF2B5EF4-FFF2-40B4-BE49-F238E27FC236}">
                <a16:creationId xmlns:a16="http://schemas.microsoft.com/office/drawing/2014/main" id="{E3F6363E-2511-4041-9C94-7D3E2BBD8DEF}"/>
              </a:ext>
            </a:extLst>
          </p:cNvPr>
          <p:cNvSpPr txBox="1"/>
          <p:nvPr/>
        </p:nvSpPr>
        <p:spPr>
          <a:xfrm>
            <a:off x="152403" y="1166848"/>
            <a:ext cx="3745462" cy="1867733"/>
          </a:xfrm>
          <a:prstGeom prst="irregularSeal2">
            <a:avLst/>
          </a:prstGeom>
          <a:solidFill>
            <a:schemeClr val="accent1">
              <a:lumMod val="20000"/>
              <a:lumOff val="80000"/>
            </a:schemeClr>
          </a:solidFill>
        </p:spPr>
        <p:txBody>
          <a:bodyPr wrap="square" rtlCol="0">
            <a:spAutoFit/>
          </a:bodyPr>
          <a:lstStyle/>
          <a:p>
            <a:r>
              <a:rPr lang="pt-PT" sz="2400" dirty="0"/>
              <a:t>Stress fisiológico</a:t>
            </a:r>
          </a:p>
        </p:txBody>
      </p:sp>
      <p:sp>
        <p:nvSpPr>
          <p:cNvPr id="8" name="CaixaDeTexto 7">
            <a:extLst>
              <a:ext uri="{FF2B5EF4-FFF2-40B4-BE49-F238E27FC236}">
                <a16:creationId xmlns:a16="http://schemas.microsoft.com/office/drawing/2014/main" id="{A27FD252-5F9D-4898-A7E7-A3B0AA25B728}"/>
              </a:ext>
            </a:extLst>
          </p:cNvPr>
          <p:cNvSpPr txBox="1"/>
          <p:nvPr/>
        </p:nvSpPr>
        <p:spPr>
          <a:xfrm>
            <a:off x="3312442" y="2929447"/>
            <a:ext cx="1638590" cy="461665"/>
          </a:xfrm>
          <a:prstGeom prst="rect">
            <a:avLst/>
          </a:prstGeom>
          <a:noFill/>
        </p:spPr>
        <p:txBody>
          <a:bodyPr wrap="none" rtlCol="0">
            <a:spAutoFit/>
          </a:bodyPr>
          <a:lstStyle/>
          <a:p>
            <a:r>
              <a:rPr lang="pt-PT" sz="2400" dirty="0"/>
              <a:t>↑ Piruvato </a:t>
            </a:r>
          </a:p>
        </p:txBody>
      </p:sp>
      <p:sp>
        <p:nvSpPr>
          <p:cNvPr id="11" name="CaixaDeTexto 10">
            <a:extLst>
              <a:ext uri="{FF2B5EF4-FFF2-40B4-BE49-F238E27FC236}">
                <a16:creationId xmlns:a16="http://schemas.microsoft.com/office/drawing/2014/main" id="{7F8F4BF5-271F-47B6-B8E3-B78EDCAD0D25}"/>
              </a:ext>
            </a:extLst>
          </p:cNvPr>
          <p:cNvSpPr txBox="1"/>
          <p:nvPr/>
        </p:nvSpPr>
        <p:spPr>
          <a:xfrm>
            <a:off x="3321442" y="1847579"/>
            <a:ext cx="1673856" cy="461665"/>
          </a:xfrm>
          <a:prstGeom prst="rect">
            <a:avLst/>
          </a:prstGeom>
          <a:noFill/>
        </p:spPr>
        <p:txBody>
          <a:bodyPr wrap="none" rtlCol="0">
            <a:spAutoFit/>
          </a:bodyPr>
          <a:lstStyle/>
          <a:p>
            <a:r>
              <a:rPr lang="pt-PT" sz="2400" dirty="0"/>
              <a:t>↑ Glicólise </a:t>
            </a:r>
          </a:p>
        </p:txBody>
      </p:sp>
      <p:sp>
        <p:nvSpPr>
          <p:cNvPr id="15" name="CaixaDeTexto 14">
            <a:extLst>
              <a:ext uri="{FF2B5EF4-FFF2-40B4-BE49-F238E27FC236}">
                <a16:creationId xmlns:a16="http://schemas.microsoft.com/office/drawing/2014/main" id="{CA2A774E-87CE-4840-931B-7DA57FC01943}"/>
              </a:ext>
            </a:extLst>
          </p:cNvPr>
          <p:cNvSpPr txBox="1"/>
          <p:nvPr/>
        </p:nvSpPr>
        <p:spPr>
          <a:xfrm>
            <a:off x="3276600" y="4180233"/>
            <a:ext cx="1742785" cy="523220"/>
          </a:xfrm>
          <a:prstGeom prst="rect">
            <a:avLst/>
          </a:prstGeom>
          <a:noFill/>
        </p:spPr>
        <p:txBody>
          <a:bodyPr wrap="none" rtlCol="0">
            <a:spAutoFit/>
          </a:bodyPr>
          <a:lstStyle/>
          <a:p>
            <a:r>
              <a:rPr lang="pt-PT" sz="2800" dirty="0">
                <a:solidFill>
                  <a:schemeClr val="accent1">
                    <a:lumMod val="50000"/>
                  </a:schemeClr>
                </a:solidFill>
              </a:rPr>
              <a:t>↑ Lactato </a:t>
            </a:r>
          </a:p>
        </p:txBody>
      </p:sp>
      <p:sp>
        <p:nvSpPr>
          <p:cNvPr id="10" name="Sinal de Adição 9">
            <a:extLst>
              <a:ext uri="{FF2B5EF4-FFF2-40B4-BE49-F238E27FC236}">
                <a16:creationId xmlns:a16="http://schemas.microsoft.com/office/drawing/2014/main" id="{6B3751B4-E187-42B0-9E81-2D199110628D}"/>
              </a:ext>
            </a:extLst>
          </p:cNvPr>
          <p:cNvSpPr/>
          <p:nvPr/>
        </p:nvSpPr>
        <p:spPr>
          <a:xfrm>
            <a:off x="4626421" y="3424068"/>
            <a:ext cx="649222" cy="598229"/>
          </a:xfrm>
          <a:prstGeom prst="mathPlus">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CaixaDeTexto 16">
            <a:extLst>
              <a:ext uri="{FF2B5EF4-FFF2-40B4-BE49-F238E27FC236}">
                <a16:creationId xmlns:a16="http://schemas.microsoft.com/office/drawing/2014/main" id="{631B1041-9EB8-43CE-BA2E-37F9D100345F}"/>
              </a:ext>
            </a:extLst>
          </p:cNvPr>
          <p:cNvSpPr txBox="1"/>
          <p:nvPr/>
        </p:nvSpPr>
        <p:spPr>
          <a:xfrm>
            <a:off x="4901789" y="3115857"/>
            <a:ext cx="4089811" cy="1200329"/>
          </a:xfrm>
          <a:prstGeom prst="rect">
            <a:avLst/>
          </a:prstGeom>
          <a:noFill/>
        </p:spPr>
        <p:txBody>
          <a:bodyPr wrap="square" rtlCol="0">
            <a:spAutoFit/>
          </a:bodyPr>
          <a:lstStyle/>
          <a:p>
            <a:pPr algn="ctr"/>
            <a:r>
              <a:rPr lang="pt-PT" sz="2400" dirty="0" err="1"/>
              <a:t>Disóxia</a:t>
            </a:r>
            <a:r>
              <a:rPr lang="pt-PT" sz="2400" dirty="0"/>
              <a:t> tecidular </a:t>
            </a:r>
          </a:p>
          <a:p>
            <a:pPr algn="ctr"/>
            <a:r>
              <a:rPr lang="pt-PT" sz="2400" dirty="0"/>
              <a:t>e/ou </a:t>
            </a:r>
          </a:p>
          <a:p>
            <a:pPr algn="ctr"/>
            <a:r>
              <a:rPr lang="pt-PT" sz="2400" dirty="0"/>
              <a:t>desregulação metabólica</a:t>
            </a:r>
          </a:p>
        </p:txBody>
      </p:sp>
      <p:pic>
        <p:nvPicPr>
          <p:cNvPr id="1036" name="Picture 12" descr="Vetores de Escala De Desequilíbrio Da Justiça Ícone e mais imagens de  Balança da Justiça - iStock">
            <a:extLst>
              <a:ext uri="{FF2B5EF4-FFF2-40B4-BE49-F238E27FC236}">
                <a16:creationId xmlns:a16="http://schemas.microsoft.com/office/drawing/2014/main" id="{E03C8B79-EE5D-4BEA-92BC-6CDE495283AB}"/>
              </a:ext>
            </a:extLst>
          </p:cNvPr>
          <p:cNvPicPr>
            <a:picLocks noChangeAspect="1" noChangeArrowheads="1"/>
          </p:cNvPicPr>
          <p:nvPr/>
        </p:nvPicPr>
        <p:blipFill>
          <a:blip r:embed="rId4">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2699134" y="4330508"/>
            <a:ext cx="3077318" cy="3077318"/>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Conexão reta unidirecional 18">
            <a:extLst>
              <a:ext uri="{FF2B5EF4-FFF2-40B4-BE49-F238E27FC236}">
                <a16:creationId xmlns:a16="http://schemas.microsoft.com/office/drawing/2014/main" id="{D90A9147-864A-4C36-83FE-D26CF2D9E37F}"/>
              </a:ext>
            </a:extLst>
          </p:cNvPr>
          <p:cNvCxnSpPr>
            <a:cxnSpLocks/>
          </p:cNvCxnSpPr>
          <p:nvPr/>
        </p:nvCxnSpPr>
        <p:spPr>
          <a:xfrm>
            <a:off x="4131737" y="2364087"/>
            <a:ext cx="0" cy="565360"/>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exão reta unidirecional 25">
            <a:extLst>
              <a:ext uri="{FF2B5EF4-FFF2-40B4-BE49-F238E27FC236}">
                <a16:creationId xmlns:a16="http://schemas.microsoft.com/office/drawing/2014/main" id="{9FC37697-3743-4294-ACC1-B1EFE4481D68}"/>
              </a:ext>
            </a:extLst>
          </p:cNvPr>
          <p:cNvCxnSpPr>
            <a:cxnSpLocks/>
          </p:cNvCxnSpPr>
          <p:nvPr/>
        </p:nvCxnSpPr>
        <p:spPr>
          <a:xfrm>
            <a:off x="4131737" y="3391112"/>
            <a:ext cx="0" cy="819273"/>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tângulo 27">
            <a:extLst>
              <a:ext uri="{FF2B5EF4-FFF2-40B4-BE49-F238E27FC236}">
                <a16:creationId xmlns:a16="http://schemas.microsoft.com/office/drawing/2014/main" id="{268E7A26-49B5-4660-996B-0C3F21B71358}"/>
              </a:ext>
            </a:extLst>
          </p:cNvPr>
          <p:cNvSpPr/>
          <p:nvPr/>
        </p:nvSpPr>
        <p:spPr>
          <a:xfrm>
            <a:off x="2938712" y="5473356"/>
            <a:ext cx="1343406" cy="400110"/>
          </a:xfrm>
          <a:prstGeom prst="rect">
            <a:avLst/>
          </a:prstGeom>
          <a:solidFill>
            <a:srgbClr val="EBF2F2">
              <a:alpha val="60000"/>
            </a:srgbClr>
          </a:solidFill>
        </p:spPr>
        <p:txBody>
          <a:bodyPr wrap="square">
            <a:spAutoFit/>
          </a:bodyPr>
          <a:lstStyle/>
          <a:p>
            <a:r>
              <a:rPr lang="pt-PT" sz="2000" dirty="0">
                <a:solidFill>
                  <a:schemeClr val="accent4">
                    <a:lumMod val="50000"/>
                  </a:schemeClr>
                </a:solidFill>
              </a:rPr>
              <a:t>Produção</a:t>
            </a:r>
          </a:p>
        </p:txBody>
      </p:sp>
      <p:sp>
        <p:nvSpPr>
          <p:cNvPr id="29" name="Retângulo 28">
            <a:extLst>
              <a:ext uri="{FF2B5EF4-FFF2-40B4-BE49-F238E27FC236}">
                <a16:creationId xmlns:a16="http://schemas.microsoft.com/office/drawing/2014/main" id="{5D0BF2C6-F7A1-4477-9D23-3F1E55C91D25}"/>
              </a:ext>
            </a:extLst>
          </p:cNvPr>
          <p:cNvSpPr/>
          <p:nvPr/>
        </p:nvSpPr>
        <p:spPr>
          <a:xfrm>
            <a:off x="4317869" y="5845573"/>
            <a:ext cx="1354858" cy="400110"/>
          </a:xfrm>
          <a:prstGeom prst="rect">
            <a:avLst/>
          </a:prstGeom>
          <a:solidFill>
            <a:srgbClr val="EBF2F2">
              <a:alpha val="60000"/>
            </a:srgbClr>
          </a:solidFill>
        </p:spPr>
        <p:txBody>
          <a:bodyPr wrap="none">
            <a:spAutoFit/>
          </a:bodyPr>
          <a:lstStyle/>
          <a:p>
            <a:r>
              <a:rPr lang="pt-PT" sz="2000" dirty="0">
                <a:solidFill>
                  <a:schemeClr val="accent4">
                    <a:lumMod val="50000"/>
                  </a:schemeClr>
                </a:solidFill>
              </a:rPr>
              <a:t>Clearance</a:t>
            </a:r>
          </a:p>
        </p:txBody>
      </p:sp>
      <p:sp>
        <p:nvSpPr>
          <p:cNvPr id="33" name="CaixaDeTexto 32">
            <a:extLst>
              <a:ext uri="{FF2B5EF4-FFF2-40B4-BE49-F238E27FC236}">
                <a16:creationId xmlns:a16="http://schemas.microsoft.com/office/drawing/2014/main" id="{748D8011-8B85-4027-AFC7-2CB894E6EB4F}"/>
              </a:ext>
            </a:extLst>
          </p:cNvPr>
          <p:cNvSpPr txBox="1"/>
          <p:nvPr/>
        </p:nvSpPr>
        <p:spPr>
          <a:xfrm>
            <a:off x="6553200" y="5824045"/>
            <a:ext cx="2438400" cy="442674"/>
          </a:xfrm>
          <a:prstGeom prst="roundRect">
            <a:avLst/>
          </a:prstGeom>
          <a:solidFill>
            <a:schemeClr val="accent4">
              <a:lumMod val="20000"/>
              <a:lumOff val="80000"/>
            </a:schemeClr>
          </a:solidFill>
        </p:spPr>
        <p:txBody>
          <a:bodyPr wrap="square">
            <a:spAutoFit/>
          </a:bodyPr>
          <a:lstStyle/>
          <a:p>
            <a:r>
              <a:rPr lang="pt-PT" sz="2000" b="1" dirty="0" err="1">
                <a:solidFill>
                  <a:schemeClr val="accent1">
                    <a:lumMod val="50000"/>
                  </a:schemeClr>
                </a:solidFill>
              </a:rPr>
              <a:t>Hiperlactacidémia</a:t>
            </a:r>
            <a:endParaRPr lang="pt-PT" sz="2000" b="1" dirty="0">
              <a:solidFill>
                <a:schemeClr val="accent1">
                  <a:lumMod val="50000"/>
                </a:schemeClr>
              </a:solidFill>
            </a:endParaRPr>
          </a:p>
        </p:txBody>
      </p:sp>
      <p:cxnSp>
        <p:nvCxnSpPr>
          <p:cNvPr id="35" name="Conexão reta unidirecional 34">
            <a:extLst>
              <a:ext uri="{FF2B5EF4-FFF2-40B4-BE49-F238E27FC236}">
                <a16:creationId xmlns:a16="http://schemas.microsoft.com/office/drawing/2014/main" id="{2983F21C-024C-48E1-80FA-AA1F2F3D41F1}"/>
              </a:ext>
            </a:extLst>
          </p:cNvPr>
          <p:cNvCxnSpPr>
            <a:cxnSpLocks/>
          </p:cNvCxnSpPr>
          <p:nvPr/>
        </p:nvCxnSpPr>
        <p:spPr>
          <a:xfrm>
            <a:off x="5831353" y="6045382"/>
            <a:ext cx="569447" cy="0"/>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Seta: Curvada Para a Esquerda 12">
            <a:extLst>
              <a:ext uri="{FF2B5EF4-FFF2-40B4-BE49-F238E27FC236}">
                <a16:creationId xmlns:a16="http://schemas.microsoft.com/office/drawing/2014/main" id="{DB7C0D7C-B94B-49B7-9C48-D4E898D6CA2D}"/>
              </a:ext>
            </a:extLst>
          </p:cNvPr>
          <p:cNvSpPr/>
          <p:nvPr/>
        </p:nvSpPr>
        <p:spPr>
          <a:xfrm rot="4544325">
            <a:off x="5195494" y="4051039"/>
            <a:ext cx="451780" cy="1322610"/>
          </a:xfrm>
          <a:prstGeom prst="curvedLeftArrow">
            <a:avLst>
              <a:gd name="adj1" fmla="val 25000"/>
              <a:gd name="adj2" fmla="val 53623"/>
              <a:gd name="adj3" fmla="val 344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Tree>
    <p:extLst>
      <p:ext uri="{BB962C8B-B14F-4D97-AF65-F5344CB8AC3E}">
        <p14:creationId xmlns:p14="http://schemas.microsoft.com/office/powerpoint/2010/main" val="3039637307"/>
      </p:ext>
    </p:extLst>
  </p:cSld>
  <p:clrMapOvr>
    <a:masterClrMapping/>
  </p:clrMapOvr>
  <mc:AlternateContent xmlns:mc="http://schemas.openxmlformats.org/markup-compatibility/2006" xmlns:p14="http://schemas.microsoft.com/office/powerpoint/2010/main">
    <mc:Choice Requires="p14">
      <p:transition spd="slow" p14:dur="2000" advTm="313"/>
    </mc:Choice>
    <mc:Fallback xmlns="">
      <p:transition spd="slow" advTm="31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29591-7229-45D9-97E8-AE8911822379}"/>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6" name="CaixaDeTexto 5">
            <a:extLst>
              <a:ext uri="{FF2B5EF4-FFF2-40B4-BE49-F238E27FC236}">
                <a16:creationId xmlns:a16="http://schemas.microsoft.com/office/drawing/2014/main" id="{64511D1A-629D-4ABC-BF20-257FA75AE7AA}"/>
              </a:ext>
            </a:extLst>
          </p:cNvPr>
          <p:cNvSpPr txBox="1"/>
          <p:nvPr/>
        </p:nvSpPr>
        <p:spPr>
          <a:xfrm>
            <a:off x="478963" y="1913976"/>
            <a:ext cx="3960000" cy="360000"/>
          </a:xfrm>
          <a:prstGeom prst="roundRect">
            <a:avLst/>
          </a:prstGeom>
          <a:solidFill>
            <a:schemeClr val="accent1">
              <a:lumMod val="75000"/>
            </a:schemeClr>
          </a:solidFill>
          <a:ln>
            <a:solidFill>
              <a:schemeClr val="accent1">
                <a:lumMod val="75000"/>
              </a:schemeClr>
            </a:solidFill>
          </a:ln>
        </p:spPr>
        <p:txBody>
          <a:bodyPr wrap="square" rtlCol="0">
            <a:spAutoFit/>
          </a:bodyPr>
          <a:lstStyle/>
          <a:p>
            <a:pPr algn="ctr"/>
            <a:r>
              <a:rPr lang="pt-PT" sz="2000" dirty="0">
                <a:solidFill>
                  <a:schemeClr val="bg1"/>
                </a:solidFill>
              </a:rPr>
              <a:t>Tipo A</a:t>
            </a:r>
          </a:p>
        </p:txBody>
      </p:sp>
      <p:sp>
        <p:nvSpPr>
          <p:cNvPr id="8" name="CaixaDeTexto 7">
            <a:extLst>
              <a:ext uri="{FF2B5EF4-FFF2-40B4-BE49-F238E27FC236}">
                <a16:creationId xmlns:a16="http://schemas.microsoft.com/office/drawing/2014/main" id="{74DC0314-B265-47BB-AA09-B7F572C93FA1}"/>
              </a:ext>
            </a:extLst>
          </p:cNvPr>
          <p:cNvSpPr txBox="1"/>
          <p:nvPr/>
        </p:nvSpPr>
        <p:spPr>
          <a:xfrm>
            <a:off x="509444" y="2800367"/>
            <a:ext cx="3960000" cy="1021556"/>
          </a:xfrm>
          <a:prstGeom prst="roundRect">
            <a:avLst/>
          </a:prstGeom>
          <a:noFill/>
          <a:ln>
            <a:solidFill>
              <a:schemeClr val="accent1">
                <a:lumMod val="75000"/>
              </a:schemeClr>
            </a:solidFill>
          </a:ln>
        </p:spPr>
        <p:txBody>
          <a:bodyPr wrap="square" rtlCol="0">
            <a:spAutoFit/>
          </a:bodyPr>
          <a:lstStyle/>
          <a:p>
            <a:pPr algn="just"/>
            <a:r>
              <a:rPr lang="pt-PT" dirty="0">
                <a:solidFill>
                  <a:srgbClr val="456968"/>
                </a:solidFill>
              </a:rPr>
              <a:t>Capacidade oxidativa mitocondrial comprometida na presença de </a:t>
            </a:r>
            <a:r>
              <a:rPr lang="pt-PT" dirty="0" err="1">
                <a:solidFill>
                  <a:srgbClr val="456968"/>
                </a:solidFill>
              </a:rPr>
              <a:t>hipóxia</a:t>
            </a:r>
            <a:r>
              <a:rPr lang="pt-PT" dirty="0">
                <a:solidFill>
                  <a:srgbClr val="456968"/>
                </a:solidFill>
              </a:rPr>
              <a:t>.</a:t>
            </a:r>
          </a:p>
        </p:txBody>
      </p:sp>
      <p:grpSp>
        <p:nvGrpSpPr>
          <p:cNvPr id="28" name="Agrupar 27">
            <a:extLst>
              <a:ext uri="{FF2B5EF4-FFF2-40B4-BE49-F238E27FC236}">
                <a16:creationId xmlns:a16="http://schemas.microsoft.com/office/drawing/2014/main" id="{3B091738-02B1-41A7-B0EF-E764C04975D6}"/>
              </a:ext>
            </a:extLst>
          </p:cNvPr>
          <p:cNvGrpSpPr/>
          <p:nvPr/>
        </p:nvGrpSpPr>
        <p:grpSpPr>
          <a:xfrm>
            <a:off x="4555487" y="1907171"/>
            <a:ext cx="3976513" cy="3564653"/>
            <a:chOff x="4585961" y="1925461"/>
            <a:chExt cx="3982859" cy="3195691"/>
          </a:xfrm>
        </p:grpSpPr>
        <p:sp>
          <p:nvSpPr>
            <p:cNvPr id="7" name="CaixaDeTexto 6">
              <a:extLst>
                <a:ext uri="{FF2B5EF4-FFF2-40B4-BE49-F238E27FC236}">
                  <a16:creationId xmlns:a16="http://schemas.microsoft.com/office/drawing/2014/main" id="{DA1AF9D7-0702-4B04-9E05-642231A7E593}"/>
                </a:ext>
              </a:extLst>
            </p:cNvPr>
            <p:cNvSpPr txBox="1"/>
            <p:nvPr/>
          </p:nvSpPr>
          <p:spPr>
            <a:xfrm>
              <a:off x="4585961" y="1925461"/>
              <a:ext cx="3966320" cy="322738"/>
            </a:xfrm>
            <a:prstGeom prst="roundRect">
              <a:avLst/>
            </a:prstGeom>
            <a:solidFill>
              <a:schemeClr val="accent1">
                <a:lumMod val="50000"/>
              </a:schemeClr>
            </a:solidFill>
          </p:spPr>
          <p:txBody>
            <a:bodyPr wrap="square" rtlCol="0">
              <a:spAutoFit/>
            </a:bodyPr>
            <a:lstStyle/>
            <a:p>
              <a:pPr algn="ctr"/>
              <a:r>
                <a:rPr lang="pt-PT" sz="2000" dirty="0">
                  <a:solidFill>
                    <a:schemeClr val="bg1"/>
                  </a:solidFill>
                </a:rPr>
                <a:t>Tipo B</a:t>
              </a:r>
            </a:p>
          </p:txBody>
        </p:sp>
        <p:sp>
          <p:nvSpPr>
            <p:cNvPr id="9" name="CaixaDeTexto 8">
              <a:extLst>
                <a:ext uri="{FF2B5EF4-FFF2-40B4-BE49-F238E27FC236}">
                  <a16:creationId xmlns:a16="http://schemas.microsoft.com/office/drawing/2014/main" id="{704D628D-87F6-499A-ACF9-44A92F68F7EF}"/>
                </a:ext>
              </a:extLst>
            </p:cNvPr>
            <p:cNvSpPr txBox="1"/>
            <p:nvPr/>
          </p:nvSpPr>
          <p:spPr>
            <a:xfrm>
              <a:off x="4585961" y="2735444"/>
              <a:ext cx="3966320" cy="408623"/>
            </a:xfrm>
            <a:prstGeom prst="roundRect">
              <a:avLst/>
            </a:prstGeom>
            <a:noFill/>
            <a:ln>
              <a:solidFill>
                <a:schemeClr val="accent1">
                  <a:lumMod val="50000"/>
                </a:schemeClr>
              </a:solidFill>
            </a:ln>
          </p:spPr>
          <p:txBody>
            <a:bodyPr wrap="square" rtlCol="0">
              <a:spAutoFit/>
            </a:bodyPr>
            <a:lstStyle/>
            <a:p>
              <a:pPr algn="ctr"/>
              <a:r>
                <a:rPr lang="pt-PT" dirty="0">
                  <a:solidFill>
                    <a:schemeClr val="accent1">
                      <a:lumMod val="50000"/>
                    </a:schemeClr>
                  </a:solidFill>
                </a:rPr>
                <a:t>Desregulação metabólica</a:t>
              </a:r>
            </a:p>
          </p:txBody>
        </p:sp>
        <p:sp>
          <p:nvSpPr>
            <p:cNvPr id="12" name="CaixaDeTexto 11">
              <a:extLst>
                <a:ext uri="{FF2B5EF4-FFF2-40B4-BE49-F238E27FC236}">
                  <a16:creationId xmlns:a16="http://schemas.microsoft.com/office/drawing/2014/main" id="{DEFD299E-6736-4257-B58D-CBF59DD041CF}"/>
                </a:ext>
              </a:extLst>
            </p:cNvPr>
            <p:cNvSpPr txBox="1"/>
            <p:nvPr/>
          </p:nvSpPr>
          <p:spPr>
            <a:xfrm>
              <a:off x="4585961" y="3266767"/>
              <a:ext cx="3966320" cy="408623"/>
            </a:xfrm>
            <a:prstGeom prst="roundRect">
              <a:avLst/>
            </a:prstGeom>
            <a:solidFill>
              <a:srgbClr val="456968">
                <a:alpha val="20000"/>
              </a:srgbClr>
            </a:solidFill>
            <a:ln>
              <a:solidFill>
                <a:schemeClr val="accent1">
                  <a:lumMod val="50000"/>
                </a:schemeClr>
              </a:solidFill>
            </a:ln>
          </p:spPr>
          <p:txBody>
            <a:bodyPr wrap="square" rtlCol="0">
              <a:spAutoFit/>
            </a:bodyPr>
            <a:lstStyle/>
            <a:p>
              <a:r>
                <a:rPr lang="pt-PT" b="1" dirty="0">
                  <a:solidFill>
                    <a:schemeClr val="accent1">
                      <a:lumMod val="50000"/>
                    </a:schemeClr>
                  </a:solidFill>
                </a:rPr>
                <a:t>B1</a:t>
              </a:r>
              <a:r>
                <a:rPr lang="pt-PT" dirty="0">
                  <a:solidFill>
                    <a:schemeClr val="accent1">
                      <a:lumMod val="50000"/>
                    </a:schemeClr>
                  </a:solidFill>
                </a:rPr>
                <a:t>: doença sistémica</a:t>
              </a:r>
            </a:p>
          </p:txBody>
        </p:sp>
        <p:sp>
          <p:nvSpPr>
            <p:cNvPr id="13" name="CaixaDeTexto 12">
              <a:extLst>
                <a:ext uri="{FF2B5EF4-FFF2-40B4-BE49-F238E27FC236}">
                  <a16:creationId xmlns:a16="http://schemas.microsoft.com/office/drawing/2014/main" id="{D580733B-6D5F-4AD2-83F0-2265C3848D8B}"/>
                </a:ext>
              </a:extLst>
            </p:cNvPr>
            <p:cNvSpPr txBox="1"/>
            <p:nvPr/>
          </p:nvSpPr>
          <p:spPr>
            <a:xfrm>
              <a:off x="4602500" y="3836415"/>
              <a:ext cx="3966320" cy="408623"/>
            </a:xfrm>
            <a:prstGeom prst="roundRect">
              <a:avLst/>
            </a:prstGeom>
            <a:solidFill>
              <a:srgbClr val="456968">
                <a:alpha val="20000"/>
              </a:srgbClr>
            </a:solidFill>
            <a:ln>
              <a:solidFill>
                <a:schemeClr val="accent1">
                  <a:lumMod val="50000"/>
                </a:schemeClr>
              </a:solidFill>
            </a:ln>
          </p:spPr>
          <p:txBody>
            <a:bodyPr wrap="square" rtlCol="0">
              <a:spAutoFit/>
            </a:bodyPr>
            <a:lstStyle/>
            <a:p>
              <a:r>
                <a:rPr lang="pt-PT" b="1" dirty="0">
                  <a:solidFill>
                    <a:schemeClr val="accent1">
                      <a:lumMod val="50000"/>
                    </a:schemeClr>
                  </a:solidFill>
                </a:rPr>
                <a:t>B2</a:t>
              </a:r>
              <a:r>
                <a:rPr lang="pt-PT" dirty="0">
                  <a:solidFill>
                    <a:schemeClr val="accent1">
                      <a:lumMod val="50000"/>
                    </a:schemeClr>
                  </a:solidFill>
                </a:rPr>
                <a:t>: fármacos e toxinas</a:t>
              </a:r>
            </a:p>
          </p:txBody>
        </p:sp>
        <p:sp>
          <p:nvSpPr>
            <p:cNvPr id="14" name="CaixaDeTexto 13">
              <a:extLst>
                <a:ext uri="{FF2B5EF4-FFF2-40B4-BE49-F238E27FC236}">
                  <a16:creationId xmlns:a16="http://schemas.microsoft.com/office/drawing/2014/main" id="{FC9EE08D-D61D-4B5B-91A7-6E86E442D02C}"/>
                </a:ext>
              </a:extLst>
            </p:cNvPr>
            <p:cNvSpPr txBox="1"/>
            <p:nvPr/>
          </p:nvSpPr>
          <p:spPr>
            <a:xfrm>
              <a:off x="4591051" y="4406063"/>
              <a:ext cx="3966320" cy="715089"/>
            </a:xfrm>
            <a:prstGeom prst="roundRect">
              <a:avLst/>
            </a:prstGeom>
            <a:solidFill>
              <a:srgbClr val="456968">
                <a:alpha val="20000"/>
              </a:srgbClr>
            </a:solidFill>
            <a:ln>
              <a:solidFill>
                <a:schemeClr val="accent1">
                  <a:lumMod val="50000"/>
                </a:schemeClr>
              </a:solidFill>
            </a:ln>
          </p:spPr>
          <p:txBody>
            <a:bodyPr wrap="square" rtlCol="0">
              <a:spAutoFit/>
            </a:bodyPr>
            <a:lstStyle/>
            <a:p>
              <a:r>
                <a:rPr lang="pt-PT" b="1" dirty="0">
                  <a:solidFill>
                    <a:schemeClr val="accent1">
                      <a:lumMod val="50000"/>
                    </a:schemeClr>
                  </a:solidFill>
                </a:rPr>
                <a:t>B3: </a:t>
              </a:r>
              <a:r>
                <a:rPr lang="pt-PT" dirty="0">
                  <a:solidFill>
                    <a:schemeClr val="accent1">
                      <a:lumMod val="50000"/>
                    </a:schemeClr>
                  </a:solidFill>
                </a:rPr>
                <a:t>alterações congénitas do metabolismo</a:t>
              </a:r>
            </a:p>
          </p:txBody>
        </p:sp>
      </p:grpSp>
      <p:cxnSp>
        <p:nvCxnSpPr>
          <p:cNvPr id="21" name="Conexão reta unidirecional 20">
            <a:extLst>
              <a:ext uri="{FF2B5EF4-FFF2-40B4-BE49-F238E27FC236}">
                <a16:creationId xmlns:a16="http://schemas.microsoft.com/office/drawing/2014/main" id="{F1DCCDE2-7667-41C4-8110-BBA73A76022D}"/>
              </a:ext>
            </a:extLst>
          </p:cNvPr>
          <p:cNvCxnSpPr>
            <a:cxnSpLocks/>
          </p:cNvCxnSpPr>
          <p:nvPr/>
        </p:nvCxnSpPr>
        <p:spPr>
          <a:xfrm>
            <a:off x="2667000" y="4195762"/>
            <a:ext cx="0" cy="1138238"/>
          </a:xfrm>
          <a:prstGeom prst="straightConnector1">
            <a:avLst/>
          </a:prstGeom>
          <a:ln w="571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xão reta unidirecional 26">
            <a:extLst>
              <a:ext uri="{FF2B5EF4-FFF2-40B4-BE49-F238E27FC236}">
                <a16:creationId xmlns:a16="http://schemas.microsoft.com/office/drawing/2014/main" id="{CE0348E6-06B4-4C7B-85CC-6627CAC457C4}"/>
              </a:ext>
            </a:extLst>
          </p:cNvPr>
          <p:cNvCxnSpPr>
            <a:cxnSpLocks/>
          </p:cNvCxnSpPr>
          <p:nvPr/>
        </p:nvCxnSpPr>
        <p:spPr>
          <a:xfrm flipH="1">
            <a:off x="3191890" y="4645259"/>
            <a:ext cx="1295400" cy="688741"/>
          </a:xfrm>
          <a:prstGeom prst="straightConnector1">
            <a:avLst/>
          </a:prstGeom>
          <a:ln w="571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CaixaDeTexto 29">
            <a:extLst>
              <a:ext uri="{FF2B5EF4-FFF2-40B4-BE49-F238E27FC236}">
                <a16:creationId xmlns:a16="http://schemas.microsoft.com/office/drawing/2014/main" id="{8F6F6D7E-1DFA-4660-8A49-63A915618B74}"/>
              </a:ext>
            </a:extLst>
          </p:cNvPr>
          <p:cNvSpPr txBox="1"/>
          <p:nvPr/>
        </p:nvSpPr>
        <p:spPr>
          <a:xfrm>
            <a:off x="509444" y="5707839"/>
            <a:ext cx="8041605" cy="783193"/>
          </a:xfrm>
          <a:prstGeom prst="roundRect">
            <a:avLst/>
          </a:prstGeom>
          <a:solidFill>
            <a:schemeClr val="accent6">
              <a:lumMod val="40000"/>
              <a:lumOff val="60000"/>
            </a:schemeClr>
          </a:solidFill>
          <a:ln>
            <a:solidFill>
              <a:schemeClr val="accent6">
                <a:lumMod val="60000"/>
                <a:lumOff val="40000"/>
              </a:schemeClr>
            </a:solidFill>
          </a:ln>
        </p:spPr>
        <p:txBody>
          <a:bodyPr wrap="square" rtlCol="0">
            <a:spAutoFit/>
          </a:bodyPr>
          <a:lstStyle/>
          <a:p>
            <a:pPr algn="ctr"/>
            <a:r>
              <a:rPr lang="pt-PT" sz="2000" dirty="0"/>
              <a:t>No doente agudo a distinção entre os dois tipos é difícil. </a:t>
            </a:r>
          </a:p>
          <a:p>
            <a:pPr algn="ctr"/>
            <a:r>
              <a:rPr lang="pt-PT" sz="2000" dirty="0"/>
              <a:t>Podem coexistir.</a:t>
            </a:r>
          </a:p>
        </p:txBody>
      </p:sp>
      <p:sp>
        <p:nvSpPr>
          <p:cNvPr id="17" name="CaixaDeTexto 16">
            <a:extLst>
              <a:ext uri="{FF2B5EF4-FFF2-40B4-BE49-F238E27FC236}">
                <a16:creationId xmlns:a16="http://schemas.microsoft.com/office/drawing/2014/main" id="{691A029B-2654-451C-86F4-1DB484B22042}"/>
              </a:ext>
            </a:extLst>
          </p:cNvPr>
          <p:cNvSpPr txBox="1"/>
          <p:nvPr/>
        </p:nvSpPr>
        <p:spPr>
          <a:xfrm>
            <a:off x="478962" y="2322004"/>
            <a:ext cx="3960001" cy="369332"/>
          </a:xfrm>
          <a:prstGeom prst="rect">
            <a:avLst/>
          </a:prstGeom>
          <a:solidFill>
            <a:srgbClr val="689D9B"/>
          </a:solidFill>
        </p:spPr>
        <p:txBody>
          <a:bodyPr wrap="square">
            <a:spAutoFit/>
          </a:bodyPr>
          <a:lstStyle/>
          <a:p>
            <a:pPr algn="ctr"/>
            <a:r>
              <a:rPr lang="pt-PT" baseline="0" dirty="0">
                <a:solidFill>
                  <a:srgbClr val="FFFFFF"/>
                </a:solidFill>
                <a:latin typeface="+mn-lt"/>
              </a:rPr>
              <a:t>DO</a:t>
            </a:r>
            <a:r>
              <a:rPr lang="pt-PT" baseline="-25000" dirty="0">
                <a:solidFill>
                  <a:srgbClr val="FFFFFF"/>
                </a:solidFill>
                <a:latin typeface="+mn-lt"/>
              </a:rPr>
              <a:t>2</a:t>
            </a:r>
            <a:r>
              <a:rPr lang="pt-PT" baseline="0" dirty="0">
                <a:solidFill>
                  <a:srgbClr val="FFFFFF"/>
                </a:solidFill>
                <a:latin typeface="+mn-lt"/>
              </a:rPr>
              <a:t> inadequada</a:t>
            </a:r>
            <a:endParaRPr lang="pt-PT" baseline="-25000" dirty="0">
              <a:solidFill>
                <a:srgbClr val="FFFFFF"/>
              </a:solidFill>
              <a:latin typeface="+mn-lt"/>
            </a:endParaRPr>
          </a:p>
        </p:txBody>
      </p:sp>
      <p:sp>
        <p:nvSpPr>
          <p:cNvPr id="19" name="CaixaDeTexto 18">
            <a:extLst>
              <a:ext uri="{FF2B5EF4-FFF2-40B4-BE49-F238E27FC236}">
                <a16:creationId xmlns:a16="http://schemas.microsoft.com/office/drawing/2014/main" id="{0AD1C191-3B1F-446A-9BA9-BF225D5081C9}"/>
              </a:ext>
            </a:extLst>
          </p:cNvPr>
          <p:cNvSpPr txBox="1"/>
          <p:nvPr/>
        </p:nvSpPr>
        <p:spPr>
          <a:xfrm>
            <a:off x="4530246" y="2322004"/>
            <a:ext cx="3985241" cy="369332"/>
          </a:xfrm>
          <a:prstGeom prst="rect">
            <a:avLst/>
          </a:prstGeom>
          <a:solidFill>
            <a:srgbClr val="456968"/>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baseline="0" dirty="0">
                <a:solidFill>
                  <a:srgbClr val="FFFFFF"/>
                </a:solidFill>
                <a:latin typeface="+mn-lt"/>
              </a:rPr>
              <a:t>DO</a:t>
            </a:r>
            <a:r>
              <a:rPr lang="pt-PT" baseline="-25000" dirty="0">
                <a:solidFill>
                  <a:srgbClr val="FFFFFF"/>
                </a:solidFill>
                <a:latin typeface="+mn-lt"/>
              </a:rPr>
              <a:t>2</a:t>
            </a:r>
            <a:r>
              <a:rPr lang="pt-PT" baseline="0" dirty="0">
                <a:solidFill>
                  <a:srgbClr val="FFFFFF"/>
                </a:solidFill>
                <a:latin typeface="+mn-lt"/>
              </a:rPr>
              <a:t> adequada</a:t>
            </a:r>
            <a:endParaRPr lang="pt-PT" baseline="-25000" dirty="0">
              <a:solidFill>
                <a:srgbClr val="FFFFFF"/>
              </a:solidFill>
              <a:latin typeface="+mn-lt"/>
            </a:endParaRPr>
          </a:p>
        </p:txBody>
      </p:sp>
      <p:sp>
        <p:nvSpPr>
          <p:cNvPr id="22" name="CaixaDeTexto 21">
            <a:extLst>
              <a:ext uri="{FF2B5EF4-FFF2-40B4-BE49-F238E27FC236}">
                <a16:creationId xmlns:a16="http://schemas.microsoft.com/office/drawing/2014/main" id="{3B659E01-396D-4DE8-973E-A85745B1CF26}"/>
              </a:ext>
            </a:extLst>
          </p:cNvPr>
          <p:cNvSpPr txBox="1"/>
          <p:nvPr/>
        </p:nvSpPr>
        <p:spPr>
          <a:xfrm>
            <a:off x="76200" y="6561427"/>
            <a:ext cx="4572000" cy="276999"/>
          </a:xfrm>
          <a:prstGeom prst="rect">
            <a:avLst/>
          </a:prstGeom>
          <a:noFill/>
        </p:spPr>
        <p:txBody>
          <a:bodyPr wrap="square">
            <a:spAutoFit/>
          </a:bodyPr>
          <a:lstStyle/>
          <a:p>
            <a:r>
              <a:rPr lang="pt-PT" sz="1200" baseline="0" dirty="0">
                <a:latin typeface="+mn-lt"/>
              </a:rPr>
              <a:t>DO</a:t>
            </a:r>
            <a:r>
              <a:rPr lang="pt-PT" sz="1200" baseline="-25000" dirty="0">
                <a:latin typeface="+mn-lt"/>
              </a:rPr>
              <a:t>2 </a:t>
            </a:r>
            <a:r>
              <a:rPr lang="pt-PT" sz="1200" dirty="0">
                <a:latin typeface="+mn-lt"/>
              </a:rPr>
              <a:t>– Entrega de oxigénio</a:t>
            </a:r>
            <a:endParaRPr lang="pt-PT" sz="1200" dirty="0"/>
          </a:p>
        </p:txBody>
      </p:sp>
    </p:spTree>
    <p:extLst>
      <p:ext uri="{BB962C8B-B14F-4D97-AF65-F5344CB8AC3E}">
        <p14:creationId xmlns:p14="http://schemas.microsoft.com/office/powerpoint/2010/main" val="3221031947"/>
      </p:ext>
    </p:extLst>
  </p:cSld>
  <p:clrMapOvr>
    <a:masterClrMapping/>
  </p:clrMapOvr>
  <mc:AlternateContent xmlns:mc="http://schemas.openxmlformats.org/markup-compatibility/2006" xmlns:p14="http://schemas.microsoft.com/office/powerpoint/2010/main">
    <mc:Choice Requires="p14">
      <p:transition spd="slow" p14:dur="2000" advTm="408"/>
    </mc:Choice>
    <mc:Fallback xmlns="">
      <p:transition spd="slow" advTm="40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29591-7229-45D9-97E8-AE8911822379}"/>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6" name="CaixaDeTexto 5">
            <a:extLst>
              <a:ext uri="{FF2B5EF4-FFF2-40B4-BE49-F238E27FC236}">
                <a16:creationId xmlns:a16="http://schemas.microsoft.com/office/drawing/2014/main" id="{64511D1A-629D-4ABC-BF20-257FA75AE7AA}"/>
              </a:ext>
            </a:extLst>
          </p:cNvPr>
          <p:cNvSpPr txBox="1"/>
          <p:nvPr/>
        </p:nvSpPr>
        <p:spPr>
          <a:xfrm>
            <a:off x="152401" y="2255516"/>
            <a:ext cx="2286000" cy="442674"/>
          </a:xfrm>
          <a:prstGeom prst="roundRect">
            <a:avLst/>
          </a:prstGeom>
          <a:solidFill>
            <a:schemeClr val="accent1">
              <a:lumMod val="75000"/>
            </a:schemeClr>
          </a:solidFill>
          <a:ln>
            <a:solidFill>
              <a:schemeClr val="accent1">
                <a:lumMod val="75000"/>
              </a:schemeClr>
            </a:solidFill>
          </a:ln>
        </p:spPr>
        <p:txBody>
          <a:bodyPr wrap="square" rtlCol="0">
            <a:spAutoFit/>
          </a:bodyPr>
          <a:lstStyle/>
          <a:p>
            <a:pPr algn="ctr"/>
            <a:r>
              <a:rPr lang="pt-PT" sz="2000" dirty="0">
                <a:solidFill>
                  <a:schemeClr val="bg1"/>
                </a:solidFill>
              </a:rPr>
              <a:t>Tipo A</a:t>
            </a:r>
          </a:p>
        </p:txBody>
      </p:sp>
      <p:sp>
        <p:nvSpPr>
          <p:cNvPr id="7" name="CaixaDeTexto 6">
            <a:extLst>
              <a:ext uri="{FF2B5EF4-FFF2-40B4-BE49-F238E27FC236}">
                <a16:creationId xmlns:a16="http://schemas.microsoft.com/office/drawing/2014/main" id="{DA1AF9D7-0702-4B04-9E05-642231A7E593}"/>
              </a:ext>
            </a:extLst>
          </p:cNvPr>
          <p:cNvSpPr txBox="1"/>
          <p:nvPr/>
        </p:nvSpPr>
        <p:spPr>
          <a:xfrm>
            <a:off x="2438401" y="2255516"/>
            <a:ext cx="6553198" cy="442674"/>
          </a:xfrm>
          <a:prstGeom prst="roundRect">
            <a:avLst/>
          </a:prstGeom>
          <a:solidFill>
            <a:schemeClr val="accent1">
              <a:lumMod val="50000"/>
            </a:schemeClr>
          </a:solidFill>
        </p:spPr>
        <p:txBody>
          <a:bodyPr wrap="square" rtlCol="0">
            <a:spAutoFit/>
          </a:bodyPr>
          <a:lstStyle/>
          <a:p>
            <a:pPr algn="ctr"/>
            <a:r>
              <a:rPr lang="pt-PT" sz="2000" dirty="0">
                <a:solidFill>
                  <a:schemeClr val="bg1"/>
                </a:solidFill>
              </a:rPr>
              <a:t>Tipo B</a:t>
            </a:r>
          </a:p>
        </p:txBody>
      </p:sp>
      <p:graphicFrame>
        <p:nvGraphicFramePr>
          <p:cNvPr id="5" name="Tabela 7">
            <a:extLst>
              <a:ext uri="{FF2B5EF4-FFF2-40B4-BE49-F238E27FC236}">
                <a16:creationId xmlns:a16="http://schemas.microsoft.com/office/drawing/2014/main" id="{7ECF3A65-B496-4E4D-8382-06E12EE1B589}"/>
              </a:ext>
            </a:extLst>
          </p:cNvPr>
          <p:cNvGraphicFramePr>
            <a:graphicFrameLocks noGrp="1"/>
          </p:cNvGraphicFramePr>
          <p:nvPr>
            <p:extLst>
              <p:ext uri="{D42A27DB-BD31-4B8C-83A1-F6EECF244321}">
                <p14:modId xmlns:p14="http://schemas.microsoft.com/office/powerpoint/2010/main" val="3255148031"/>
              </p:ext>
            </p:extLst>
          </p:nvPr>
        </p:nvGraphicFramePr>
        <p:xfrm>
          <a:off x="152400" y="2819400"/>
          <a:ext cx="8839199" cy="3176722"/>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736403206"/>
                    </a:ext>
                  </a:extLst>
                </a:gridCol>
                <a:gridCol w="3429000">
                  <a:extLst>
                    <a:ext uri="{9D8B030D-6E8A-4147-A177-3AD203B41FA5}">
                      <a16:colId xmlns:a16="http://schemas.microsoft.com/office/drawing/2014/main" val="578595803"/>
                    </a:ext>
                  </a:extLst>
                </a:gridCol>
                <a:gridCol w="3124199">
                  <a:extLst>
                    <a:ext uri="{9D8B030D-6E8A-4147-A177-3AD203B41FA5}">
                      <a16:colId xmlns:a16="http://schemas.microsoft.com/office/drawing/2014/main" val="609453442"/>
                    </a:ext>
                  </a:extLst>
                </a:gridCol>
              </a:tblGrid>
              <a:tr h="284515">
                <a:tc>
                  <a:txBody>
                    <a:bodyPr/>
                    <a:lstStyle/>
                    <a:p>
                      <a:pPr algn="ctr"/>
                      <a:r>
                        <a:rPr lang="pt-PT" dirty="0" err="1">
                          <a:latin typeface="+mn-lt"/>
                        </a:rPr>
                        <a:t>Disoxia</a:t>
                      </a:r>
                      <a:r>
                        <a:rPr lang="pt-PT" dirty="0">
                          <a:latin typeface="+mn-lt"/>
                        </a:rPr>
                        <a:t> tecidular</a:t>
                      </a: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800" b="1" kern="1200" dirty="0">
                          <a:solidFill>
                            <a:schemeClr val="lt1"/>
                          </a:solidFill>
                          <a:latin typeface="+mn-lt"/>
                          <a:ea typeface="+mn-ea"/>
                          <a:cs typeface="+mn-cs"/>
                        </a:rPr>
                        <a:t>Desregulação metabólica</a:t>
                      </a:r>
                    </a:p>
                  </a:txBody>
                  <a:tcPr/>
                </a:tc>
                <a:tc hMerge="1">
                  <a:txBody>
                    <a:bodyPr/>
                    <a:lstStyle/>
                    <a:p>
                      <a:endParaRPr lang="pt-PT" dirty="0"/>
                    </a:p>
                  </a:txBody>
                  <a:tcPr/>
                </a:tc>
                <a:extLst>
                  <a:ext uri="{0D108BD9-81ED-4DB2-BD59-A6C34878D82A}">
                    <a16:rowId xmlns:a16="http://schemas.microsoft.com/office/drawing/2014/main" val="2535261464"/>
                  </a:ext>
                </a:extLst>
              </a:tr>
              <a:tr h="262263">
                <a:tc>
                  <a:txBody>
                    <a:bodyPr/>
                    <a:lstStyle/>
                    <a:p>
                      <a:pPr algn="ctr"/>
                      <a:r>
                        <a:rPr lang="pt-PT" baseline="0" dirty="0">
                          <a:latin typeface="+mn-lt"/>
                        </a:rPr>
                        <a:t>DO</a:t>
                      </a:r>
                      <a:r>
                        <a:rPr lang="pt-PT" baseline="-25000" dirty="0">
                          <a:latin typeface="+mn-lt"/>
                        </a:rPr>
                        <a:t>2</a:t>
                      </a:r>
                      <a:r>
                        <a:rPr lang="pt-PT" baseline="0" dirty="0">
                          <a:latin typeface="+mn-lt"/>
                        </a:rPr>
                        <a:t> inadequada</a:t>
                      </a:r>
                      <a:endParaRPr lang="pt-PT" baseline="-25000" dirty="0">
                        <a:latin typeface="+mn-lt"/>
                      </a:endParaRP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baseline="0" dirty="0">
                          <a:latin typeface="+mn-lt"/>
                        </a:rPr>
                        <a:t>DO</a:t>
                      </a:r>
                      <a:r>
                        <a:rPr lang="pt-PT" baseline="-25000" dirty="0">
                          <a:latin typeface="+mn-lt"/>
                        </a:rPr>
                        <a:t>2</a:t>
                      </a:r>
                      <a:r>
                        <a:rPr lang="pt-PT" baseline="0" dirty="0">
                          <a:latin typeface="+mn-lt"/>
                        </a:rPr>
                        <a:t> adequada</a:t>
                      </a:r>
                      <a:endParaRPr lang="pt-PT" baseline="-25000" dirty="0">
                        <a:latin typeface="+mn-lt"/>
                      </a:endParaRPr>
                    </a:p>
                  </a:txBody>
                  <a:tcPr/>
                </a:tc>
                <a:tc hMerge="1">
                  <a:txBody>
                    <a:bodyPr/>
                    <a:lstStyle/>
                    <a:p>
                      <a:endParaRPr lang="pt-PT" dirty="0"/>
                    </a:p>
                  </a:txBody>
                  <a:tcPr/>
                </a:tc>
                <a:extLst>
                  <a:ext uri="{0D108BD9-81ED-4DB2-BD59-A6C34878D82A}">
                    <a16:rowId xmlns:a16="http://schemas.microsoft.com/office/drawing/2014/main" val="2955556443"/>
                  </a:ext>
                </a:extLst>
              </a:tr>
              <a:tr h="284515">
                <a:tc>
                  <a:txBody>
                    <a:bodyPr/>
                    <a:lstStyle/>
                    <a:p>
                      <a:r>
                        <a:rPr lang="pt-PT" dirty="0">
                          <a:latin typeface="+mn-lt"/>
                        </a:rPr>
                        <a:t>Choque circulatório</a:t>
                      </a:r>
                    </a:p>
                  </a:txBody>
                  <a:tcPr/>
                </a:tc>
                <a:tc>
                  <a:txBody>
                    <a:bodyPr/>
                    <a:lstStyle/>
                    <a:p>
                      <a:r>
                        <a:rPr lang="pt-PT" dirty="0">
                          <a:latin typeface="+mn-lt"/>
                        </a:rPr>
                        <a:t>Isquemia intestinal</a:t>
                      </a:r>
                    </a:p>
                  </a:txBody>
                  <a:tcPr/>
                </a:tc>
                <a:tc>
                  <a:txBody>
                    <a:bodyPr/>
                    <a:lstStyle/>
                    <a:p>
                      <a:r>
                        <a:rPr lang="pt-PT" dirty="0">
                          <a:latin typeface="+mn-lt"/>
                        </a:rPr>
                        <a:t>Metformina</a:t>
                      </a:r>
                    </a:p>
                  </a:txBody>
                  <a:tcPr/>
                </a:tc>
                <a:extLst>
                  <a:ext uri="{0D108BD9-81ED-4DB2-BD59-A6C34878D82A}">
                    <a16:rowId xmlns:a16="http://schemas.microsoft.com/office/drawing/2014/main" val="2814969289"/>
                  </a:ext>
                </a:extLst>
              </a:tr>
              <a:tr h="284515">
                <a:tc>
                  <a:txBody>
                    <a:bodyPr/>
                    <a:lstStyle/>
                    <a:p>
                      <a:r>
                        <a:rPr lang="pt-PT" dirty="0">
                          <a:latin typeface="+mn-lt"/>
                        </a:rPr>
                        <a:t>Anemia</a:t>
                      </a:r>
                    </a:p>
                  </a:txBody>
                  <a:tcPr/>
                </a:tc>
                <a:tc>
                  <a:txBody>
                    <a:bodyPr/>
                    <a:lstStyle/>
                    <a:p>
                      <a:r>
                        <a:rPr lang="pt-PT" dirty="0">
                          <a:latin typeface="+mn-lt"/>
                        </a:rPr>
                        <a:t>Convulsões</a:t>
                      </a:r>
                    </a:p>
                  </a:txBody>
                  <a:tcPr/>
                </a:tc>
                <a:tc>
                  <a:txBody>
                    <a:bodyPr/>
                    <a:lstStyle/>
                    <a:p>
                      <a:r>
                        <a:rPr lang="pt-PT" dirty="0">
                          <a:latin typeface="+mn-lt"/>
                        </a:rPr>
                        <a:t>Deficiência de tiamina</a:t>
                      </a:r>
                    </a:p>
                  </a:txBody>
                  <a:tcPr/>
                </a:tc>
                <a:extLst>
                  <a:ext uri="{0D108BD9-81ED-4DB2-BD59-A6C34878D82A}">
                    <a16:rowId xmlns:a16="http://schemas.microsoft.com/office/drawing/2014/main" val="1359160394"/>
                  </a:ext>
                </a:extLst>
              </a:tr>
              <a:tr h="491081">
                <a:tc>
                  <a:txBody>
                    <a:bodyPr/>
                    <a:lstStyle/>
                    <a:p>
                      <a:r>
                        <a:rPr lang="pt-PT" dirty="0" err="1">
                          <a:latin typeface="+mn-lt"/>
                        </a:rPr>
                        <a:t>Hipóxia</a:t>
                      </a:r>
                      <a:endParaRPr lang="pt-PT" dirty="0">
                        <a:latin typeface="+mn-lt"/>
                      </a:endParaRPr>
                    </a:p>
                  </a:txBody>
                  <a:tcPr/>
                </a:tc>
                <a:tc>
                  <a:txBody>
                    <a:bodyPr/>
                    <a:lstStyle/>
                    <a:p>
                      <a:r>
                        <a:rPr lang="pt-PT" dirty="0">
                          <a:latin typeface="+mn-lt"/>
                        </a:rPr>
                        <a:t>Neoplasia hematológicas</a:t>
                      </a:r>
                    </a:p>
                  </a:txBody>
                  <a:tcPr/>
                </a:tc>
                <a:tc>
                  <a:txBody>
                    <a:bodyPr/>
                    <a:lstStyle/>
                    <a:p>
                      <a:r>
                        <a:rPr lang="pt-PT" dirty="0">
                          <a:latin typeface="+mn-lt"/>
                        </a:rPr>
                        <a:t>Hipotermia</a:t>
                      </a:r>
                    </a:p>
                  </a:txBody>
                  <a:tcPr/>
                </a:tc>
                <a:extLst>
                  <a:ext uri="{0D108BD9-81ED-4DB2-BD59-A6C34878D82A}">
                    <a16:rowId xmlns:a16="http://schemas.microsoft.com/office/drawing/2014/main" val="2998667059"/>
                  </a:ext>
                </a:extLst>
              </a:tr>
              <a:tr h="491081">
                <a:tc>
                  <a:txBody>
                    <a:bodyPr/>
                    <a:lstStyle/>
                    <a:p>
                      <a:r>
                        <a:rPr lang="pt-PT" dirty="0">
                          <a:latin typeface="+mn-lt"/>
                        </a:rPr>
                        <a:t>Intoxicação</a:t>
                      </a:r>
                    </a:p>
                  </a:txBody>
                  <a:tcPr/>
                </a:tc>
                <a:tc>
                  <a:txBody>
                    <a:bodyPr/>
                    <a:lstStyle/>
                    <a:p>
                      <a:r>
                        <a:rPr lang="pt-PT" dirty="0">
                          <a:latin typeface="+mn-lt"/>
                        </a:rPr>
                        <a:t>Estimulação </a:t>
                      </a:r>
                      <a:r>
                        <a:rPr lang="el-GR" dirty="0">
                          <a:latin typeface="+mn-lt"/>
                        </a:rPr>
                        <a:t>β</a:t>
                      </a:r>
                      <a:r>
                        <a:rPr lang="pt-PT" dirty="0">
                          <a:latin typeface="+mn-lt"/>
                        </a:rPr>
                        <a:t>-adrenérgica</a:t>
                      </a:r>
                    </a:p>
                  </a:txBody>
                  <a:tcPr/>
                </a:tc>
                <a:tc>
                  <a:txBody>
                    <a:bodyPr/>
                    <a:lstStyle/>
                    <a:p>
                      <a:r>
                        <a:rPr lang="pt-PT" dirty="0">
                          <a:latin typeface="+mn-lt"/>
                        </a:rPr>
                        <a:t>Disfunção mitocondrial</a:t>
                      </a:r>
                    </a:p>
                  </a:txBody>
                  <a:tcPr/>
                </a:tc>
                <a:extLst>
                  <a:ext uri="{0D108BD9-81ED-4DB2-BD59-A6C34878D82A}">
                    <a16:rowId xmlns:a16="http://schemas.microsoft.com/office/drawing/2014/main" val="317058382"/>
                  </a:ext>
                </a:extLst>
              </a:tr>
              <a:tr h="284515">
                <a:tc>
                  <a:txBody>
                    <a:bodyPr/>
                    <a:lstStyle/>
                    <a:p>
                      <a:endParaRPr lang="pt-PT">
                        <a:latin typeface="+mn-lt"/>
                      </a:endParaRPr>
                    </a:p>
                  </a:txBody>
                  <a:tcPr/>
                </a:tc>
                <a:tc>
                  <a:txBody>
                    <a:bodyPr/>
                    <a:lstStyle/>
                    <a:p>
                      <a:r>
                        <a:rPr lang="pt-PT" dirty="0">
                          <a:latin typeface="+mn-lt"/>
                        </a:rPr>
                        <a:t>Insuficiência hepática</a:t>
                      </a:r>
                    </a:p>
                  </a:txBody>
                  <a:tcPr/>
                </a:tc>
                <a:tc>
                  <a:txBody>
                    <a:bodyPr/>
                    <a:lstStyle/>
                    <a:p>
                      <a:r>
                        <a:rPr lang="pt-PT" dirty="0">
                          <a:latin typeface="+mn-lt"/>
                        </a:rPr>
                        <a:t>TCE</a:t>
                      </a:r>
                    </a:p>
                  </a:txBody>
                  <a:tcPr/>
                </a:tc>
                <a:extLst>
                  <a:ext uri="{0D108BD9-81ED-4DB2-BD59-A6C34878D82A}">
                    <a16:rowId xmlns:a16="http://schemas.microsoft.com/office/drawing/2014/main" val="3175401842"/>
                  </a:ext>
                </a:extLst>
              </a:tr>
              <a:tr h="284515">
                <a:tc>
                  <a:txBody>
                    <a:bodyPr/>
                    <a:lstStyle/>
                    <a:p>
                      <a:endParaRPr lang="pt-PT">
                        <a:latin typeface="+mn-lt"/>
                      </a:endParaRPr>
                    </a:p>
                  </a:txBody>
                  <a:tcPr/>
                </a:tc>
                <a:tc>
                  <a:txBody>
                    <a:bodyPr/>
                    <a:lstStyle/>
                    <a:p>
                      <a:r>
                        <a:rPr lang="pt-PT" i="1" dirty="0" err="1">
                          <a:latin typeface="+mn-lt"/>
                        </a:rPr>
                        <a:t>Shivering</a:t>
                      </a:r>
                      <a:r>
                        <a:rPr lang="pt-PT" dirty="0">
                          <a:latin typeface="+mn-lt"/>
                        </a:rPr>
                        <a:t> </a:t>
                      </a:r>
                    </a:p>
                  </a:txBody>
                  <a:tcPr/>
                </a:tc>
                <a:tc>
                  <a:txBody>
                    <a:bodyPr/>
                    <a:lstStyle/>
                    <a:p>
                      <a:endParaRPr lang="pt-PT" dirty="0">
                        <a:latin typeface="+mn-lt"/>
                      </a:endParaRPr>
                    </a:p>
                  </a:txBody>
                  <a:tcPr/>
                </a:tc>
                <a:extLst>
                  <a:ext uri="{0D108BD9-81ED-4DB2-BD59-A6C34878D82A}">
                    <a16:rowId xmlns:a16="http://schemas.microsoft.com/office/drawing/2014/main" val="548141598"/>
                  </a:ext>
                </a:extLst>
              </a:tr>
            </a:tbl>
          </a:graphicData>
        </a:graphic>
      </p:graphicFrame>
      <p:sp>
        <p:nvSpPr>
          <p:cNvPr id="8" name="CaixaDeTexto 7">
            <a:extLst>
              <a:ext uri="{FF2B5EF4-FFF2-40B4-BE49-F238E27FC236}">
                <a16:creationId xmlns:a16="http://schemas.microsoft.com/office/drawing/2014/main" id="{05489BC0-2112-41E4-ACA5-EBAC2336ED3A}"/>
              </a:ext>
            </a:extLst>
          </p:cNvPr>
          <p:cNvSpPr txBox="1"/>
          <p:nvPr/>
        </p:nvSpPr>
        <p:spPr>
          <a:xfrm>
            <a:off x="76200" y="6561427"/>
            <a:ext cx="4572000" cy="276999"/>
          </a:xfrm>
          <a:prstGeom prst="rect">
            <a:avLst/>
          </a:prstGeom>
          <a:noFill/>
        </p:spPr>
        <p:txBody>
          <a:bodyPr wrap="square">
            <a:spAutoFit/>
          </a:bodyPr>
          <a:lstStyle/>
          <a:p>
            <a:r>
              <a:rPr lang="pt-PT" sz="1200" baseline="0" dirty="0">
                <a:latin typeface="+mn-lt"/>
              </a:rPr>
              <a:t>DO</a:t>
            </a:r>
            <a:r>
              <a:rPr lang="pt-PT" sz="1200" baseline="-25000" dirty="0">
                <a:latin typeface="+mn-lt"/>
              </a:rPr>
              <a:t>2 </a:t>
            </a:r>
            <a:r>
              <a:rPr lang="pt-PT" sz="1200" dirty="0">
                <a:latin typeface="+mn-lt"/>
              </a:rPr>
              <a:t>– Entrega de oxigénio</a:t>
            </a:r>
            <a:endParaRPr lang="pt-PT" sz="1200" dirty="0"/>
          </a:p>
        </p:txBody>
      </p:sp>
    </p:spTree>
    <p:extLst>
      <p:ext uri="{BB962C8B-B14F-4D97-AF65-F5344CB8AC3E}">
        <p14:creationId xmlns:p14="http://schemas.microsoft.com/office/powerpoint/2010/main" val="355700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tângulo 67">
            <a:extLst>
              <a:ext uri="{FF2B5EF4-FFF2-40B4-BE49-F238E27FC236}">
                <a16:creationId xmlns:a16="http://schemas.microsoft.com/office/drawing/2014/main" id="{2680F1E3-FFB1-4D44-A7E7-16F1D42C51FC}"/>
              </a:ext>
            </a:extLst>
          </p:cNvPr>
          <p:cNvSpPr/>
          <p:nvPr/>
        </p:nvSpPr>
        <p:spPr>
          <a:xfrm>
            <a:off x="4599872" y="3429000"/>
            <a:ext cx="3858328" cy="2137256"/>
          </a:xfrm>
          <a:prstGeom prst="rect">
            <a:avLst/>
          </a:prstGeom>
          <a:solidFill>
            <a:srgbClr val="EBF2F2">
              <a:alpha val="14118"/>
            </a:srgbClr>
          </a:solidFill>
          <a:ln>
            <a:solidFill>
              <a:srgbClr val="728C8B">
                <a:alpha val="14902"/>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CaixaDeTexto 15">
            <a:extLst>
              <a:ext uri="{FF2B5EF4-FFF2-40B4-BE49-F238E27FC236}">
                <a16:creationId xmlns:a16="http://schemas.microsoft.com/office/drawing/2014/main" id="{2B5EE5A5-386A-4DF8-B781-1B1C70B70A0F}"/>
              </a:ext>
            </a:extLst>
          </p:cNvPr>
          <p:cNvSpPr txBox="1"/>
          <p:nvPr/>
        </p:nvSpPr>
        <p:spPr>
          <a:xfrm>
            <a:off x="649827" y="5486400"/>
            <a:ext cx="2520000" cy="408623"/>
          </a:xfrm>
          <a:prstGeom prst="roundRect">
            <a:avLst/>
          </a:prstGeom>
          <a:solidFill>
            <a:schemeClr val="accent1">
              <a:lumMod val="60000"/>
              <a:lumOff val="40000"/>
            </a:schemeClr>
          </a:solidFill>
        </p:spPr>
        <p:txBody>
          <a:bodyPr wrap="square" rtlCol="0">
            <a:spAutoFit/>
          </a:bodyPr>
          <a:lstStyle/>
          <a:p>
            <a:pPr algn="ctr"/>
            <a:r>
              <a:rPr lang="pt-PT" dirty="0" err="1"/>
              <a:t>Hipoxémia</a:t>
            </a:r>
            <a:r>
              <a:rPr lang="pt-PT" dirty="0"/>
              <a:t> Grave</a:t>
            </a:r>
          </a:p>
        </p:txBody>
      </p:sp>
      <p:pic>
        <p:nvPicPr>
          <p:cNvPr id="26" name="Imagem 25" descr="Uma imagem com captura de ecrã&#10;&#10;Descrição gerada automaticamente">
            <a:extLst>
              <a:ext uri="{FF2B5EF4-FFF2-40B4-BE49-F238E27FC236}">
                <a16:creationId xmlns:a16="http://schemas.microsoft.com/office/drawing/2014/main" id="{5F4318F4-9C85-4861-B35E-6D61C0B083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93976"/>
            <a:ext cx="2152331" cy="954024"/>
          </a:xfrm>
          <a:prstGeom prst="rect">
            <a:avLst/>
          </a:prstGeom>
        </p:spPr>
      </p:pic>
      <p:sp>
        <p:nvSpPr>
          <p:cNvPr id="29" name="Retângulo: Cantos Arredondados 28">
            <a:extLst>
              <a:ext uri="{FF2B5EF4-FFF2-40B4-BE49-F238E27FC236}">
                <a16:creationId xmlns:a16="http://schemas.microsoft.com/office/drawing/2014/main" id="{F99CB8E6-9486-4A53-A97A-34C5B72AFFEC}"/>
              </a:ext>
            </a:extLst>
          </p:cNvPr>
          <p:cNvSpPr/>
          <p:nvPr/>
        </p:nvSpPr>
        <p:spPr>
          <a:xfrm>
            <a:off x="649827" y="3159755"/>
            <a:ext cx="2520000" cy="408623"/>
          </a:xfrm>
          <a:prstGeom prst="roundRect">
            <a:avLst/>
          </a:prstGeom>
          <a:solidFill>
            <a:schemeClr val="accent1">
              <a:lumMod val="60000"/>
              <a:lumOff val="40000"/>
            </a:schemeClr>
          </a:solidFill>
        </p:spPr>
        <p:txBody>
          <a:bodyPr wrap="none">
            <a:spAutoFit/>
          </a:bodyPr>
          <a:lstStyle/>
          <a:p>
            <a:pPr algn="ctr"/>
            <a:r>
              <a:rPr lang="pt-PT" dirty="0" err="1"/>
              <a:t>Hipoperfusão</a:t>
            </a:r>
            <a:r>
              <a:rPr lang="pt-PT" dirty="0"/>
              <a:t> tecidular</a:t>
            </a:r>
          </a:p>
        </p:txBody>
      </p:sp>
      <p:sp>
        <p:nvSpPr>
          <p:cNvPr id="30" name="Retângulo: Cantos Arredondados 29">
            <a:extLst>
              <a:ext uri="{FF2B5EF4-FFF2-40B4-BE49-F238E27FC236}">
                <a16:creationId xmlns:a16="http://schemas.microsoft.com/office/drawing/2014/main" id="{5D69BA41-E620-4116-9031-0D1943764B94}"/>
              </a:ext>
            </a:extLst>
          </p:cNvPr>
          <p:cNvSpPr/>
          <p:nvPr/>
        </p:nvSpPr>
        <p:spPr>
          <a:xfrm>
            <a:off x="649827" y="4544377"/>
            <a:ext cx="2520000" cy="408623"/>
          </a:xfrm>
          <a:prstGeom prst="roundRect">
            <a:avLst/>
          </a:prstGeom>
          <a:solidFill>
            <a:schemeClr val="accent1">
              <a:lumMod val="20000"/>
              <a:lumOff val="80000"/>
            </a:schemeClr>
          </a:solidFill>
        </p:spPr>
        <p:txBody>
          <a:bodyPr wrap="none">
            <a:spAutoFit/>
          </a:bodyPr>
          <a:lstStyle/>
          <a:p>
            <a:pPr algn="ctr"/>
            <a:r>
              <a:rPr lang="pt-PT" dirty="0"/>
              <a:t>Choque </a:t>
            </a:r>
            <a:r>
              <a:rPr lang="pt-PT" dirty="0" err="1"/>
              <a:t>cardiogénico</a:t>
            </a:r>
            <a:endParaRPr lang="pt-PT" dirty="0"/>
          </a:p>
        </p:txBody>
      </p:sp>
      <p:sp>
        <p:nvSpPr>
          <p:cNvPr id="31" name="Retângulo: Cantos Arredondados 30">
            <a:extLst>
              <a:ext uri="{FF2B5EF4-FFF2-40B4-BE49-F238E27FC236}">
                <a16:creationId xmlns:a16="http://schemas.microsoft.com/office/drawing/2014/main" id="{1F91AF5E-7F2C-4D98-961C-A0EA7D97564B}"/>
              </a:ext>
            </a:extLst>
          </p:cNvPr>
          <p:cNvSpPr/>
          <p:nvPr/>
        </p:nvSpPr>
        <p:spPr>
          <a:xfrm>
            <a:off x="649827" y="4087177"/>
            <a:ext cx="2520000" cy="408623"/>
          </a:xfrm>
          <a:prstGeom prst="roundRect">
            <a:avLst/>
          </a:prstGeom>
          <a:solidFill>
            <a:schemeClr val="accent1">
              <a:lumMod val="20000"/>
              <a:lumOff val="80000"/>
            </a:schemeClr>
          </a:solidFill>
        </p:spPr>
        <p:txBody>
          <a:bodyPr wrap="none">
            <a:spAutoFit/>
          </a:bodyPr>
          <a:lstStyle/>
          <a:p>
            <a:pPr algn="ctr"/>
            <a:r>
              <a:rPr lang="pt-PT" dirty="0"/>
              <a:t>Choque hemorrágico</a:t>
            </a:r>
          </a:p>
        </p:txBody>
      </p:sp>
      <p:sp>
        <p:nvSpPr>
          <p:cNvPr id="32" name="Retângulo: Cantos Arredondados 31">
            <a:extLst>
              <a:ext uri="{FF2B5EF4-FFF2-40B4-BE49-F238E27FC236}">
                <a16:creationId xmlns:a16="http://schemas.microsoft.com/office/drawing/2014/main" id="{32811CF3-B1DD-4DBA-88B9-4AC04699C431}"/>
              </a:ext>
            </a:extLst>
          </p:cNvPr>
          <p:cNvSpPr/>
          <p:nvPr/>
        </p:nvSpPr>
        <p:spPr>
          <a:xfrm>
            <a:off x="649827" y="3642995"/>
            <a:ext cx="2520000" cy="408623"/>
          </a:xfrm>
          <a:prstGeom prst="roundRect">
            <a:avLst/>
          </a:prstGeom>
          <a:solidFill>
            <a:schemeClr val="accent1">
              <a:lumMod val="20000"/>
              <a:lumOff val="80000"/>
            </a:schemeClr>
          </a:solidFill>
        </p:spPr>
        <p:txBody>
          <a:bodyPr wrap="none">
            <a:spAutoFit/>
          </a:bodyPr>
          <a:lstStyle/>
          <a:p>
            <a:pPr algn="ctr"/>
            <a:r>
              <a:rPr lang="pt-PT" dirty="0"/>
              <a:t>Choque séptico</a:t>
            </a:r>
          </a:p>
        </p:txBody>
      </p:sp>
      <p:sp>
        <p:nvSpPr>
          <p:cNvPr id="33" name="Retângulo: Cantos Arredondados 32">
            <a:extLst>
              <a:ext uri="{FF2B5EF4-FFF2-40B4-BE49-F238E27FC236}">
                <a16:creationId xmlns:a16="http://schemas.microsoft.com/office/drawing/2014/main" id="{F8D4869D-AC35-4900-AC7D-EEB998B19A7B}"/>
              </a:ext>
            </a:extLst>
          </p:cNvPr>
          <p:cNvSpPr/>
          <p:nvPr/>
        </p:nvSpPr>
        <p:spPr>
          <a:xfrm>
            <a:off x="649827" y="5943600"/>
            <a:ext cx="2520000" cy="408623"/>
          </a:xfrm>
          <a:prstGeom prst="roundRect">
            <a:avLst/>
          </a:prstGeom>
          <a:solidFill>
            <a:schemeClr val="accent1">
              <a:lumMod val="60000"/>
              <a:lumOff val="40000"/>
            </a:schemeClr>
          </a:solidFill>
        </p:spPr>
        <p:txBody>
          <a:bodyPr wrap="none">
            <a:spAutoFit/>
          </a:bodyPr>
          <a:lstStyle/>
          <a:p>
            <a:pPr algn="ctr"/>
            <a:r>
              <a:rPr lang="pt-PT" dirty="0"/>
              <a:t>Intoxicação por CO</a:t>
            </a:r>
          </a:p>
        </p:txBody>
      </p:sp>
      <p:sp>
        <p:nvSpPr>
          <p:cNvPr id="40" name="Título 1">
            <a:extLst>
              <a:ext uri="{FF2B5EF4-FFF2-40B4-BE49-F238E27FC236}">
                <a16:creationId xmlns:a16="http://schemas.microsoft.com/office/drawing/2014/main" id="{8CD6023D-337A-4E16-9DE1-52A95305D73C}"/>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4" name="Retângulo: Cantos Arredondados 3">
            <a:extLst>
              <a:ext uri="{FF2B5EF4-FFF2-40B4-BE49-F238E27FC236}">
                <a16:creationId xmlns:a16="http://schemas.microsoft.com/office/drawing/2014/main" id="{26521994-C1DF-4CCA-AAC6-179EF7FB3CCD}"/>
              </a:ext>
            </a:extLst>
          </p:cNvPr>
          <p:cNvSpPr/>
          <p:nvPr/>
        </p:nvSpPr>
        <p:spPr>
          <a:xfrm>
            <a:off x="3368693" y="2039543"/>
            <a:ext cx="1037215" cy="510778"/>
          </a:xfrm>
          <a:prstGeom prst="roundRect">
            <a:avLst/>
          </a:prstGeom>
          <a:solidFill>
            <a:srgbClr val="794B58"/>
          </a:solidFill>
        </p:spPr>
        <p:txBody>
          <a:bodyPr wrap="none">
            <a:spAutoFit/>
          </a:bodyPr>
          <a:lstStyle/>
          <a:p>
            <a:r>
              <a:rPr lang="en-US" sz="2400" dirty="0">
                <a:solidFill>
                  <a:schemeClr val="bg1"/>
                </a:solidFill>
                <a:latin typeface="Century Gothic" panose="020B0502020202020204" pitchFamily="34" charset="0"/>
              </a:rPr>
              <a:t>↓ </a:t>
            </a:r>
            <a:r>
              <a:rPr lang="en-US" sz="2400" dirty="0">
                <a:solidFill>
                  <a:schemeClr val="bg1"/>
                </a:solidFill>
                <a:latin typeface="AdvPA45B"/>
              </a:rPr>
              <a:t>DO</a:t>
            </a:r>
            <a:r>
              <a:rPr lang="en-US" sz="2400" baseline="-25000" dirty="0">
                <a:solidFill>
                  <a:schemeClr val="bg1"/>
                </a:solidFill>
                <a:latin typeface="AdvPA45B"/>
              </a:rPr>
              <a:t>2</a:t>
            </a:r>
            <a:r>
              <a:rPr lang="en-US" sz="2400" dirty="0">
                <a:solidFill>
                  <a:schemeClr val="bg1"/>
                </a:solidFill>
                <a:latin typeface="AdvPA45B"/>
              </a:rPr>
              <a:t> </a:t>
            </a:r>
            <a:endParaRPr lang="pt-PT" sz="2400" dirty="0">
              <a:solidFill>
                <a:schemeClr val="bg1"/>
              </a:solidFill>
            </a:endParaRPr>
          </a:p>
        </p:txBody>
      </p:sp>
      <p:cxnSp>
        <p:nvCxnSpPr>
          <p:cNvPr id="10" name="Conexão reta unidirecional 9">
            <a:extLst>
              <a:ext uri="{FF2B5EF4-FFF2-40B4-BE49-F238E27FC236}">
                <a16:creationId xmlns:a16="http://schemas.microsoft.com/office/drawing/2014/main" id="{8C1CE42D-3565-41F9-940F-5363E35E03EE}"/>
              </a:ext>
            </a:extLst>
          </p:cNvPr>
          <p:cNvCxnSpPr>
            <a:cxnSpLocks/>
          </p:cNvCxnSpPr>
          <p:nvPr/>
        </p:nvCxnSpPr>
        <p:spPr>
          <a:xfrm flipV="1">
            <a:off x="4599871" y="2307603"/>
            <a:ext cx="109638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Picture 2" descr="Mitochondrie">
            <a:extLst>
              <a:ext uri="{FF2B5EF4-FFF2-40B4-BE49-F238E27FC236}">
                <a16:creationId xmlns:a16="http://schemas.microsoft.com/office/drawing/2014/main" id="{3EA230F6-C124-4023-89F8-3C42818F82A4}"/>
              </a:ext>
            </a:extLst>
          </p:cNvPr>
          <p:cNvPicPr>
            <a:picLocks noChangeAspect="1" noChangeArrowheads="1"/>
          </p:cNvPicPr>
          <p:nvPr/>
        </p:nvPicPr>
        <p:blipFill>
          <a:blip r:embed="rId4">
            <a:duotone>
              <a:prstClr val="black"/>
              <a:schemeClr val="accent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5710182" y="1879126"/>
            <a:ext cx="1696999" cy="984259"/>
          </a:xfrm>
          <a:prstGeom prst="rect">
            <a:avLst/>
          </a:prstGeom>
          <a:noFill/>
          <a:extLst>
            <a:ext uri="{909E8E84-426E-40DD-AFC4-6F175D3DCCD1}">
              <a14:hiddenFill xmlns:a14="http://schemas.microsoft.com/office/drawing/2010/main">
                <a:solidFill>
                  <a:srgbClr val="FFFFFF"/>
                </a:solidFill>
              </a14:hiddenFill>
            </a:ext>
          </a:extLst>
        </p:spPr>
      </p:pic>
      <p:sp>
        <p:nvSpPr>
          <p:cNvPr id="20" name="CaixaDeTexto 19">
            <a:extLst>
              <a:ext uri="{FF2B5EF4-FFF2-40B4-BE49-F238E27FC236}">
                <a16:creationId xmlns:a16="http://schemas.microsoft.com/office/drawing/2014/main" id="{F6C749E8-3F5B-4699-9704-64887FAC2559}"/>
              </a:ext>
            </a:extLst>
          </p:cNvPr>
          <p:cNvSpPr txBox="1"/>
          <p:nvPr/>
        </p:nvSpPr>
        <p:spPr>
          <a:xfrm>
            <a:off x="5912070" y="2132741"/>
            <a:ext cx="1195533" cy="527804"/>
          </a:xfrm>
          <a:prstGeom prst="hexagon">
            <a:avLst/>
          </a:prstGeom>
          <a:solidFill>
            <a:srgbClr val="00B050"/>
          </a:solidFill>
        </p:spPr>
        <p:txBody>
          <a:bodyPr wrap="square" rtlCol="0">
            <a:spAutoFit/>
          </a:bodyPr>
          <a:lstStyle/>
          <a:p>
            <a:pPr algn="ctr"/>
            <a:r>
              <a:rPr lang="pt-PT" sz="1000" dirty="0">
                <a:solidFill>
                  <a:schemeClr val="bg1"/>
                </a:solidFill>
              </a:rPr>
              <a:t>Fosforilação Oxidativa</a:t>
            </a:r>
          </a:p>
        </p:txBody>
      </p:sp>
      <p:sp>
        <p:nvSpPr>
          <p:cNvPr id="12" name="Símbolo de &quot;Não Permitido&quot; 11">
            <a:extLst>
              <a:ext uri="{FF2B5EF4-FFF2-40B4-BE49-F238E27FC236}">
                <a16:creationId xmlns:a16="http://schemas.microsoft.com/office/drawing/2014/main" id="{C4F9C9B3-8EFD-4353-ABCC-FE60328B1E98}"/>
              </a:ext>
            </a:extLst>
          </p:cNvPr>
          <p:cNvSpPr/>
          <p:nvPr/>
        </p:nvSpPr>
        <p:spPr>
          <a:xfrm>
            <a:off x="4840832" y="2077232"/>
            <a:ext cx="467364" cy="477252"/>
          </a:xfrm>
          <a:prstGeom prst="noSmoking">
            <a:avLst>
              <a:gd name="adj" fmla="val 6469"/>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38" name="Retângulo 37">
            <a:extLst>
              <a:ext uri="{FF2B5EF4-FFF2-40B4-BE49-F238E27FC236}">
                <a16:creationId xmlns:a16="http://schemas.microsoft.com/office/drawing/2014/main" id="{F73D94C7-1D41-47E7-9DC0-D266319B55BD}"/>
              </a:ext>
            </a:extLst>
          </p:cNvPr>
          <p:cNvSpPr/>
          <p:nvPr/>
        </p:nvSpPr>
        <p:spPr>
          <a:xfrm>
            <a:off x="5967111" y="3636856"/>
            <a:ext cx="1156342" cy="369332"/>
          </a:xfrm>
          <a:prstGeom prst="rect">
            <a:avLst/>
          </a:prstGeom>
          <a:ln>
            <a:solidFill>
              <a:schemeClr val="accent1">
                <a:lumMod val="60000"/>
                <a:lumOff val="40000"/>
              </a:schemeClr>
            </a:solidFill>
          </a:ln>
        </p:spPr>
        <p:txBody>
          <a:bodyPr wrap="none">
            <a:spAutoFit/>
          </a:bodyPr>
          <a:lstStyle/>
          <a:p>
            <a:r>
              <a:rPr lang="en-US" dirty="0">
                <a:latin typeface="AdvPA45B"/>
                <a:sym typeface="Symbol" panose="05050102010706020507" pitchFamily="18" charset="2"/>
              </a:rPr>
              <a:t> </a:t>
            </a:r>
            <a:r>
              <a:rPr lang="en-US" dirty="0" err="1">
                <a:latin typeface="AdvPA45B"/>
                <a:sym typeface="Symbol" panose="05050102010706020507" pitchFamily="18" charset="2"/>
              </a:rPr>
              <a:t>Piruvato</a:t>
            </a:r>
            <a:endParaRPr lang="pt-PT" dirty="0"/>
          </a:p>
        </p:txBody>
      </p:sp>
      <p:sp>
        <p:nvSpPr>
          <p:cNvPr id="52" name="CaixaDeTexto 51">
            <a:extLst>
              <a:ext uri="{FF2B5EF4-FFF2-40B4-BE49-F238E27FC236}">
                <a16:creationId xmlns:a16="http://schemas.microsoft.com/office/drawing/2014/main" id="{592932A7-1D2C-42FD-A815-68BC8BE7F04C}"/>
              </a:ext>
            </a:extLst>
          </p:cNvPr>
          <p:cNvSpPr txBox="1"/>
          <p:nvPr/>
        </p:nvSpPr>
        <p:spPr>
          <a:xfrm>
            <a:off x="6698431" y="4069084"/>
            <a:ext cx="888803" cy="276999"/>
          </a:xfrm>
          <a:prstGeom prst="rect">
            <a:avLst/>
          </a:prstGeom>
          <a:noFill/>
        </p:spPr>
        <p:txBody>
          <a:bodyPr wrap="square" rtlCol="0">
            <a:spAutoFit/>
          </a:bodyPr>
          <a:lstStyle/>
          <a:p>
            <a:r>
              <a:rPr lang="pt-PT" sz="1200" dirty="0"/>
              <a:t>NADH</a:t>
            </a:r>
          </a:p>
        </p:txBody>
      </p:sp>
      <p:cxnSp>
        <p:nvCxnSpPr>
          <p:cNvPr id="54" name="Conexão: Curva 53">
            <a:extLst>
              <a:ext uri="{FF2B5EF4-FFF2-40B4-BE49-F238E27FC236}">
                <a16:creationId xmlns:a16="http://schemas.microsoft.com/office/drawing/2014/main" id="{A5300798-31AA-42D2-AEAF-9F33FE47C80C}"/>
              </a:ext>
            </a:extLst>
          </p:cNvPr>
          <p:cNvCxnSpPr>
            <a:cxnSpLocks/>
          </p:cNvCxnSpPr>
          <p:nvPr/>
        </p:nvCxnSpPr>
        <p:spPr>
          <a:xfrm rot="16200000" flipH="1">
            <a:off x="6861758" y="4270001"/>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5" name="CaixaDeTexto 54">
            <a:extLst>
              <a:ext uri="{FF2B5EF4-FFF2-40B4-BE49-F238E27FC236}">
                <a16:creationId xmlns:a16="http://schemas.microsoft.com/office/drawing/2014/main" id="{287FB92D-BCB7-4E5D-ADD2-1265E717E7B5}"/>
              </a:ext>
            </a:extLst>
          </p:cNvPr>
          <p:cNvSpPr txBox="1"/>
          <p:nvPr/>
        </p:nvSpPr>
        <p:spPr>
          <a:xfrm>
            <a:off x="7173413" y="4523849"/>
            <a:ext cx="888803" cy="276999"/>
          </a:xfrm>
          <a:prstGeom prst="rect">
            <a:avLst/>
          </a:prstGeom>
          <a:noFill/>
        </p:spPr>
        <p:txBody>
          <a:bodyPr wrap="square" rtlCol="0">
            <a:spAutoFit/>
          </a:bodyPr>
          <a:lstStyle/>
          <a:p>
            <a:r>
              <a:rPr lang="pt-PT" sz="1200" dirty="0"/>
              <a:t>NAD+</a:t>
            </a:r>
          </a:p>
        </p:txBody>
      </p:sp>
      <p:sp>
        <p:nvSpPr>
          <p:cNvPr id="56" name="CaixaDeTexto 55">
            <a:extLst>
              <a:ext uri="{FF2B5EF4-FFF2-40B4-BE49-F238E27FC236}">
                <a16:creationId xmlns:a16="http://schemas.microsoft.com/office/drawing/2014/main" id="{BB957B21-F49B-4E8A-823C-EF0BBCF68752}"/>
              </a:ext>
            </a:extLst>
          </p:cNvPr>
          <p:cNvSpPr txBox="1"/>
          <p:nvPr/>
        </p:nvSpPr>
        <p:spPr>
          <a:xfrm>
            <a:off x="5730092" y="5079990"/>
            <a:ext cx="1828798" cy="523220"/>
          </a:xfrm>
          <a:prstGeom prst="rect">
            <a:avLst/>
          </a:prstGeom>
          <a:noFill/>
        </p:spPr>
        <p:txBody>
          <a:bodyPr wrap="square" rtlCol="0">
            <a:spAutoFit/>
          </a:bodyPr>
          <a:lstStyle/>
          <a:p>
            <a:r>
              <a:rPr lang="pt-PT" sz="2800" b="1" dirty="0">
                <a:solidFill>
                  <a:schemeClr val="accent2">
                    <a:lumMod val="75000"/>
                  </a:schemeClr>
                </a:solidFill>
                <a:latin typeface="Century Gothic" panose="020B0502020202020204" pitchFamily="34" charset="0"/>
              </a:rPr>
              <a:t>↑↑</a:t>
            </a:r>
            <a:r>
              <a:rPr lang="pt-PT" sz="2800" b="1" dirty="0">
                <a:solidFill>
                  <a:schemeClr val="accent2">
                    <a:lumMod val="75000"/>
                  </a:schemeClr>
                </a:solidFill>
              </a:rPr>
              <a:t>Lactato</a:t>
            </a:r>
          </a:p>
        </p:txBody>
      </p:sp>
      <p:cxnSp>
        <p:nvCxnSpPr>
          <p:cNvPr id="58" name="Conexão reta unidirecional 57">
            <a:extLst>
              <a:ext uri="{FF2B5EF4-FFF2-40B4-BE49-F238E27FC236}">
                <a16:creationId xmlns:a16="http://schemas.microsoft.com/office/drawing/2014/main" id="{EEF2EB43-7113-41BB-B596-D280D0CEAD67}"/>
              </a:ext>
            </a:extLst>
          </p:cNvPr>
          <p:cNvCxnSpPr>
            <a:cxnSpLocks/>
          </p:cNvCxnSpPr>
          <p:nvPr/>
        </p:nvCxnSpPr>
        <p:spPr>
          <a:xfrm>
            <a:off x="6644491" y="4173824"/>
            <a:ext cx="0" cy="899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exão reta unidirecional 59">
            <a:extLst>
              <a:ext uri="{FF2B5EF4-FFF2-40B4-BE49-F238E27FC236}">
                <a16:creationId xmlns:a16="http://schemas.microsoft.com/office/drawing/2014/main" id="{97AF7A0F-7669-438C-88F0-66D4485B6C3E}"/>
              </a:ext>
            </a:extLst>
          </p:cNvPr>
          <p:cNvCxnSpPr>
            <a:cxnSpLocks/>
          </p:cNvCxnSpPr>
          <p:nvPr/>
        </p:nvCxnSpPr>
        <p:spPr>
          <a:xfrm flipH="1" flipV="1">
            <a:off x="6568291" y="4077659"/>
            <a:ext cx="1" cy="9953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CaixaDeTexto 52">
            <a:extLst>
              <a:ext uri="{FF2B5EF4-FFF2-40B4-BE49-F238E27FC236}">
                <a16:creationId xmlns:a16="http://schemas.microsoft.com/office/drawing/2014/main" id="{998473B3-F732-4D70-84E0-3232D76B31E3}"/>
              </a:ext>
            </a:extLst>
          </p:cNvPr>
          <p:cNvSpPr txBox="1"/>
          <p:nvPr/>
        </p:nvSpPr>
        <p:spPr>
          <a:xfrm>
            <a:off x="6169508" y="4507963"/>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sp>
        <p:nvSpPr>
          <p:cNvPr id="61" name="CaixaDeTexto 60">
            <a:extLst>
              <a:ext uri="{FF2B5EF4-FFF2-40B4-BE49-F238E27FC236}">
                <a16:creationId xmlns:a16="http://schemas.microsoft.com/office/drawing/2014/main" id="{6FA98E3C-14FB-4AE3-BB10-ED535D978856}"/>
              </a:ext>
            </a:extLst>
          </p:cNvPr>
          <p:cNvSpPr txBox="1"/>
          <p:nvPr/>
        </p:nvSpPr>
        <p:spPr>
          <a:xfrm>
            <a:off x="7096580" y="4740137"/>
            <a:ext cx="1362035" cy="230832"/>
          </a:xfrm>
          <a:prstGeom prst="rect">
            <a:avLst/>
          </a:prstGeom>
          <a:noFill/>
        </p:spPr>
        <p:txBody>
          <a:bodyPr wrap="square" rtlCol="0">
            <a:spAutoFit/>
          </a:bodyPr>
          <a:lstStyle/>
          <a:p>
            <a:r>
              <a:rPr lang="pt-PT" sz="900" dirty="0">
                <a:solidFill>
                  <a:srgbClr val="00B050"/>
                </a:solidFill>
              </a:rPr>
              <a:t>2ATP</a:t>
            </a:r>
          </a:p>
        </p:txBody>
      </p:sp>
      <p:sp>
        <p:nvSpPr>
          <p:cNvPr id="70" name="Retângulo: Cantos Arredondados 69">
            <a:extLst>
              <a:ext uri="{FF2B5EF4-FFF2-40B4-BE49-F238E27FC236}">
                <a16:creationId xmlns:a16="http://schemas.microsoft.com/office/drawing/2014/main" id="{2EDF9383-F82A-44F6-9979-181F39B51608}"/>
              </a:ext>
            </a:extLst>
          </p:cNvPr>
          <p:cNvSpPr/>
          <p:nvPr/>
        </p:nvSpPr>
        <p:spPr>
          <a:xfrm>
            <a:off x="649826" y="5001577"/>
            <a:ext cx="2520000" cy="408623"/>
          </a:xfrm>
          <a:prstGeom prst="roundRect">
            <a:avLst/>
          </a:prstGeom>
          <a:solidFill>
            <a:schemeClr val="accent1">
              <a:lumMod val="20000"/>
              <a:lumOff val="80000"/>
            </a:schemeClr>
          </a:solidFill>
        </p:spPr>
        <p:txBody>
          <a:bodyPr wrap="square">
            <a:spAutoFit/>
          </a:bodyPr>
          <a:lstStyle/>
          <a:p>
            <a:pPr algn="ctr"/>
            <a:r>
              <a:rPr lang="pt-PT" dirty="0"/>
              <a:t>Choque obstrutivo</a:t>
            </a:r>
          </a:p>
        </p:txBody>
      </p:sp>
      <p:sp>
        <p:nvSpPr>
          <p:cNvPr id="2" name="Igual a 1">
            <a:extLst>
              <a:ext uri="{FF2B5EF4-FFF2-40B4-BE49-F238E27FC236}">
                <a16:creationId xmlns:a16="http://schemas.microsoft.com/office/drawing/2014/main" id="{C69EDA1C-A120-4BE6-B378-AEF8B9197BC5}"/>
              </a:ext>
            </a:extLst>
          </p:cNvPr>
          <p:cNvSpPr/>
          <p:nvPr/>
        </p:nvSpPr>
        <p:spPr>
          <a:xfrm>
            <a:off x="6145075" y="2954086"/>
            <a:ext cx="914400" cy="414892"/>
          </a:xfrm>
          <a:prstGeom prst="mathEqual">
            <a:avLst>
              <a:gd name="adj1" fmla="val 23520"/>
              <a:gd name="adj2" fmla="val 140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50" name="CaixaDeTexto 49">
            <a:extLst>
              <a:ext uri="{FF2B5EF4-FFF2-40B4-BE49-F238E27FC236}">
                <a16:creationId xmlns:a16="http://schemas.microsoft.com/office/drawing/2014/main" id="{AAB8CA86-7F3E-472A-9A11-C276DEE31AE3}"/>
              </a:ext>
            </a:extLst>
          </p:cNvPr>
          <p:cNvSpPr txBox="1"/>
          <p:nvPr/>
        </p:nvSpPr>
        <p:spPr>
          <a:xfrm>
            <a:off x="6307534" y="6564541"/>
            <a:ext cx="2199294" cy="246221"/>
          </a:xfrm>
          <a:prstGeom prst="rect">
            <a:avLst/>
          </a:prstGeom>
          <a:solidFill>
            <a:schemeClr val="accent2">
              <a:lumMod val="60000"/>
              <a:lumOff val="40000"/>
            </a:schemeClr>
          </a:solidFill>
        </p:spPr>
        <p:txBody>
          <a:bodyPr wrap="square" rtlCol="0">
            <a:spAutoFit/>
          </a:bodyPr>
          <a:lstStyle/>
          <a:p>
            <a:pPr algn="ctr"/>
            <a:r>
              <a:rPr lang="pt-PT" sz="1000" dirty="0"/>
              <a:t>LDH – Lactato desidrogenase</a:t>
            </a:r>
          </a:p>
        </p:txBody>
      </p:sp>
      <p:sp>
        <p:nvSpPr>
          <p:cNvPr id="57" name="Retângulo: Cantos Arredondados 56">
            <a:extLst>
              <a:ext uri="{FF2B5EF4-FFF2-40B4-BE49-F238E27FC236}">
                <a16:creationId xmlns:a16="http://schemas.microsoft.com/office/drawing/2014/main" id="{D9227842-024E-467B-9C59-6B9EF532848F}"/>
              </a:ext>
            </a:extLst>
          </p:cNvPr>
          <p:cNvSpPr/>
          <p:nvPr/>
        </p:nvSpPr>
        <p:spPr>
          <a:xfrm>
            <a:off x="685800" y="6400800"/>
            <a:ext cx="2484026" cy="408623"/>
          </a:xfrm>
          <a:prstGeom prst="roundRect">
            <a:avLst/>
          </a:prstGeom>
          <a:solidFill>
            <a:schemeClr val="accent1">
              <a:lumMod val="60000"/>
              <a:lumOff val="40000"/>
            </a:schemeClr>
          </a:solidFill>
        </p:spPr>
        <p:txBody>
          <a:bodyPr wrap="square">
            <a:spAutoFit/>
          </a:bodyPr>
          <a:lstStyle/>
          <a:p>
            <a:pPr algn="ctr"/>
            <a:r>
              <a:rPr lang="pt-PT" dirty="0"/>
              <a:t>Anemia</a:t>
            </a:r>
          </a:p>
        </p:txBody>
      </p:sp>
    </p:spTree>
    <p:extLst>
      <p:ext uri="{BB962C8B-B14F-4D97-AF65-F5344CB8AC3E}">
        <p14:creationId xmlns:p14="http://schemas.microsoft.com/office/powerpoint/2010/main" val="2977043687"/>
      </p:ext>
    </p:extLst>
  </p:cSld>
  <p:clrMapOvr>
    <a:masterClrMapping/>
  </p:clrMapOvr>
  <mc:AlternateContent xmlns:mc="http://schemas.openxmlformats.org/markup-compatibility/2006" xmlns:p14="http://schemas.microsoft.com/office/powerpoint/2010/main">
    <mc:Choice Requires="p14">
      <p:transition spd="slow" p14:dur="2000" advTm="464"/>
    </mc:Choice>
    <mc:Fallback xmlns="">
      <p:transition spd="slow" advTm="464"/>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DO2 Equation – Peripheral Brain">
            <a:extLst>
              <a:ext uri="{FF2B5EF4-FFF2-40B4-BE49-F238E27FC236}">
                <a16:creationId xmlns:a16="http://schemas.microsoft.com/office/drawing/2014/main" id="{F2FE508B-F6D9-42A2-BABE-54619B5A2E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4813"/>
            <a:ext cx="9144000" cy="3506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7009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sp>
        <p:nvSpPr>
          <p:cNvPr id="17" name="Título 1">
            <a:extLst>
              <a:ext uri="{FF2B5EF4-FFF2-40B4-BE49-F238E27FC236}">
                <a16:creationId xmlns:a16="http://schemas.microsoft.com/office/drawing/2014/main" id="{D42E482D-87DE-4174-A1B9-6656D5300DC6}"/>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5" name="CaixaDeTexto 4">
            <a:extLst>
              <a:ext uri="{FF2B5EF4-FFF2-40B4-BE49-F238E27FC236}">
                <a16:creationId xmlns:a16="http://schemas.microsoft.com/office/drawing/2014/main" id="{790AF50D-F685-450F-926E-DEB4B59F2F9A}"/>
              </a:ext>
            </a:extLst>
          </p:cNvPr>
          <p:cNvSpPr txBox="1"/>
          <p:nvPr/>
        </p:nvSpPr>
        <p:spPr>
          <a:xfrm>
            <a:off x="476251" y="2454442"/>
            <a:ext cx="2419349"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B1</a:t>
            </a:r>
            <a:r>
              <a:rPr lang="pt-PT" dirty="0">
                <a:solidFill>
                  <a:schemeClr val="accent1">
                    <a:lumMod val="50000"/>
                  </a:schemeClr>
                </a:solidFill>
              </a:rPr>
              <a:t>: doença sistémica</a:t>
            </a:r>
          </a:p>
        </p:txBody>
      </p:sp>
      <p:sp>
        <p:nvSpPr>
          <p:cNvPr id="3" name="Retângulo: Cantos Arredondados 2">
            <a:extLst>
              <a:ext uri="{FF2B5EF4-FFF2-40B4-BE49-F238E27FC236}">
                <a16:creationId xmlns:a16="http://schemas.microsoft.com/office/drawing/2014/main" id="{15673F6A-0250-48CF-ACE0-803D671946E0}"/>
              </a:ext>
            </a:extLst>
          </p:cNvPr>
          <p:cNvSpPr/>
          <p:nvPr/>
        </p:nvSpPr>
        <p:spPr>
          <a:xfrm>
            <a:off x="3733800" y="1770844"/>
            <a:ext cx="5181600" cy="1021556"/>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Neoplasia maligna (Leucemia, linfoma e tumores sólidos) pode ser associada a acidose láctica. </a:t>
            </a:r>
          </a:p>
        </p:txBody>
      </p:sp>
      <p:sp>
        <p:nvSpPr>
          <p:cNvPr id="7" name="Retângulo: Cantos Arredondados 6">
            <a:extLst>
              <a:ext uri="{FF2B5EF4-FFF2-40B4-BE49-F238E27FC236}">
                <a16:creationId xmlns:a16="http://schemas.microsoft.com/office/drawing/2014/main" id="{4B88A009-0163-4445-A72C-25C091EBED19}"/>
              </a:ext>
            </a:extLst>
          </p:cNvPr>
          <p:cNvSpPr/>
          <p:nvPr/>
        </p:nvSpPr>
        <p:spPr>
          <a:xfrm>
            <a:off x="380999" y="4340495"/>
            <a:ext cx="4554033" cy="919401"/>
          </a:xfrm>
          <a:prstGeom prst="roundRect">
            <a:avLst/>
          </a:prstGeom>
          <a:solidFill>
            <a:schemeClr val="accent5">
              <a:lumMod val="20000"/>
              <a:lumOff val="80000"/>
            </a:schemeClr>
          </a:solidFill>
        </p:spPr>
        <p:txBody>
          <a:bodyPr wrap="square">
            <a:spAutoFit/>
          </a:bodyPr>
          <a:lstStyle/>
          <a:p>
            <a:pPr marL="285750" indent="-285750">
              <a:buFont typeface="Arial" panose="020B0604020202020204" pitchFamily="34" charset="0"/>
              <a:buChar char="•"/>
            </a:pPr>
            <a:r>
              <a:rPr lang="pt-PT" sz="1600" b="1" dirty="0">
                <a:solidFill>
                  <a:srgbClr val="222222"/>
                </a:solidFill>
                <a:latin typeface="Arial" panose="020B0604020202020204" pitchFamily="34" charset="0"/>
                <a:ea typeface="Calibri" panose="020F0502020204030204" pitchFamily="34" charset="0"/>
              </a:rPr>
              <a:t>Efeito de </a:t>
            </a:r>
            <a:r>
              <a:rPr lang="pt-PT" sz="1600" b="1" dirty="0" err="1">
                <a:solidFill>
                  <a:srgbClr val="222222"/>
                </a:solidFill>
                <a:latin typeface="Arial" panose="020B0604020202020204" pitchFamily="34" charset="0"/>
                <a:ea typeface="Calibri" panose="020F0502020204030204" pitchFamily="34" charset="0"/>
              </a:rPr>
              <a:t>Warburg</a:t>
            </a:r>
            <a:r>
              <a:rPr lang="pt-PT" sz="1600" b="1" dirty="0">
                <a:solidFill>
                  <a:srgbClr val="222222"/>
                </a:solidFill>
                <a:latin typeface="Arial" panose="020B0604020202020204" pitchFamily="34" charset="0"/>
                <a:ea typeface="Calibri" panose="020F0502020204030204" pitchFamily="34" charset="0"/>
              </a:rPr>
              <a:t> </a:t>
            </a:r>
            <a:r>
              <a:rPr lang="pt-PT" sz="1600" dirty="0">
                <a:solidFill>
                  <a:srgbClr val="222222"/>
                </a:solidFill>
                <a:latin typeface="Arial" panose="020B0604020202020204" pitchFamily="34" charset="0"/>
                <a:ea typeface="Calibri" panose="020F0502020204030204" pitchFamily="34" charset="0"/>
              </a:rPr>
              <a:t>: mesmo em condições aeróbicas as células cancerígenas tendem a favorecer o metabolismo anaeróbico. </a:t>
            </a:r>
            <a:endParaRPr lang="pt-PT" sz="1600" dirty="0"/>
          </a:p>
        </p:txBody>
      </p:sp>
      <p:sp>
        <p:nvSpPr>
          <p:cNvPr id="9" name="Retângulo: Cantos Arredondados 8">
            <a:extLst>
              <a:ext uri="{FF2B5EF4-FFF2-40B4-BE49-F238E27FC236}">
                <a16:creationId xmlns:a16="http://schemas.microsoft.com/office/drawing/2014/main" id="{38A865AC-4E4B-4AF4-8936-02D219914BF9}"/>
              </a:ext>
            </a:extLst>
          </p:cNvPr>
          <p:cNvSpPr/>
          <p:nvPr/>
        </p:nvSpPr>
        <p:spPr>
          <a:xfrm>
            <a:off x="381000" y="3650281"/>
            <a:ext cx="4554033" cy="374571"/>
          </a:xfrm>
          <a:prstGeom prst="roundRect">
            <a:avLst/>
          </a:prstGeom>
          <a:solidFill>
            <a:schemeClr val="accent5">
              <a:lumMod val="20000"/>
              <a:lumOff val="80000"/>
            </a:schemeClr>
          </a:solidFill>
        </p:spPr>
        <p:txBody>
          <a:bodyPr wrap="square">
            <a:spAutoFit/>
          </a:bodyPr>
          <a:lstStyle/>
          <a:p>
            <a:pPr marL="285750" indent="-285750">
              <a:buFont typeface="Arial" panose="020B0604020202020204" pitchFamily="34" charset="0"/>
              <a:buChar char="•"/>
            </a:pPr>
            <a:r>
              <a:rPr lang="pt-PT" sz="1600" dirty="0" err="1">
                <a:solidFill>
                  <a:srgbClr val="222222"/>
                </a:solidFill>
                <a:latin typeface="Arial" panose="020B0604020202020204" pitchFamily="34" charset="0"/>
                <a:ea typeface="Calibri" panose="020F0502020204030204" pitchFamily="34" charset="0"/>
              </a:rPr>
              <a:t>Metastização</a:t>
            </a:r>
            <a:r>
              <a:rPr lang="pt-PT" sz="1600" dirty="0">
                <a:solidFill>
                  <a:srgbClr val="222222"/>
                </a:solidFill>
                <a:latin typeface="Arial" panose="020B0604020202020204" pitchFamily="34" charset="0"/>
                <a:ea typeface="Calibri" panose="020F0502020204030204" pitchFamily="34" charset="0"/>
              </a:rPr>
              <a:t> hepática. </a:t>
            </a:r>
            <a:endParaRPr lang="pt-PT" sz="1600" dirty="0"/>
          </a:p>
        </p:txBody>
      </p:sp>
      <p:pic>
        <p:nvPicPr>
          <p:cNvPr id="8" name="Imagem 7">
            <a:extLst>
              <a:ext uri="{FF2B5EF4-FFF2-40B4-BE49-F238E27FC236}">
                <a16:creationId xmlns:a16="http://schemas.microsoft.com/office/drawing/2014/main" id="{3A30E611-1FE9-47FD-BE4B-2B3BC039C18F}"/>
              </a:ext>
            </a:extLst>
          </p:cNvPr>
          <p:cNvPicPr>
            <a:picLocks noChangeAspect="1"/>
          </p:cNvPicPr>
          <p:nvPr/>
        </p:nvPicPr>
        <p:blipFill rotWithShape="1">
          <a:blip r:embed="rId5"/>
          <a:srcRect l="63333" t="30399" r="11667" b="20349"/>
          <a:stretch/>
        </p:blipFill>
        <p:spPr>
          <a:xfrm>
            <a:off x="5105400" y="2823804"/>
            <a:ext cx="3298224" cy="3653195"/>
          </a:xfrm>
          <a:prstGeom prst="rect">
            <a:avLst/>
          </a:prstGeom>
        </p:spPr>
      </p:pic>
      <p:sp>
        <p:nvSpPr>
          <p:cNvPr id="10" name="Retângulo 9">
            <a:extLst>
              <a:ext uri="{FF2B5EF4-FFF2-40B4-BE49-F238E27FC236}">
                <a16:creationId xmlns:a16="http://schemas.microsoft.com/office/drawing/2014/main" id="{4E2142EF-E9CF-418B-8D6F-765C595BE5BE}"/>
              </a:ext>
            </a:extLst>
          </p:cNvPr>
          <p:cNvSpPr/>
          <p:nvPr/>
        </p:nvSpPr>
        <p:spPr>
          <a:xfrm>
            <a:off x="5562600" y="6373368"/>
            <a:ext cx="2554867" cy="480388"/>
          </a:xfrm>
          <a:prstGeom prst="rect">
            <a:avLst/>
          </a:prstGeom>
        </p:spPr>
        <p:txBody>
          <a:bodyPr wrap="square">
            <a:spAutoFit/>
          </a:bodyPr>
          <a:lstStyle/>
          <a:p>
            <a:pPr>
              <a:lnSpc>
                <a:spcPct val="107000"/>
              </a:lnSpc>
              <a:spcAft>
                <a:spcPts val="800"/>
              </a:spcAft>
            </a:pPr>
            <a:r>
              <a:rPr lang="pt-PT" sz="600" dirty="0" err="1">
                <a:ea typeface="Calibri" panose="020F0502020204030204" pitchFamily="34" charset="0"/>
                <a:cs typeface="Times New Roman" panose="02020603050405020304" pitchFamily="18" charset="0"/>
              </a:rPr>
              <a:t>Eslami</a:t>
            </a:r>
            <a:r>
              <a:rPr lang="pt-PT" sz="600" dirty="0">
                <a:ea typeface="Calibri" panose="020F0502020204030204" pitchFamily="34" charset="0"/>
                <a:cs typeface="Times New Roman" panose="02020603050405020304" pitchFamily="18" charset="0"/>
              </a:rPr>
              <a:t>, M., </a:t>
            </a:r>
            <a:r>
              <a:rPr lang="pt-PT" sz="600" i="1" dirty="0" err="1">
                <a:ea typeface="Calibri" panose="020F0502020204030204" pitchFamily="34" charset="0"/>
                <a:cs typeface="Times New Roman" panose="02020603050405020304" pitchFamily="18" charset="0"/>
              </a:rPr>
              <a:t>et</a:t>
            </a:r>
            <a:r>
              <a:rPr lang="pt-PT" sz="600" i="1" dirty="0">
                <a:ea typeface="Calibri" panose="020F0502020204030204" pitchFamily="34" charset="0"/>
                <a:cs typeface="Times New Roman" panose="02020603050405020304" pitchFamily="18" charset="0"/>
              </a:rPr>
              <a:t> al</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Importance</a:t>
            </a:r>
            <a:r>
              <a:rPr lang="pt-PT" sz="600" dirty="0">
                <a:ea typeface="Calibri" panose="020F0502020204030204" pitchFamily="34" charset="0"/>
                <a:cs typeface="Times New Roman" panose="02020603050405020304" pitchFamily="18" charset="0"/>
              </a:rPr>
              <a:t> of </a:t>
            </a:r>
            <a:r>
              <a:rPr lang="pt-PT" sz="600" dirty="0" err="1">
                <a:ea typeface="Calibri" panose="020F0502020204030204" pitchFamily="34" charset="0"/>
                <a:cs typeface="Times New Roman" panose="02020603050405020304" pitchFamily="18" charset="0"/>
              </a:rPr>
              <a:t>the</a:t>
            </a:r>
            <a:r>
              <a:rPr lang="pt-PT" sz="600" dirty="0">
                <a:ea typeface="Calibri" panose="020F0502020204030204" pitchFamily="34" charset="0"/>
                <a:cs typeface="Times New Roman" panose="02020603050405020304" pitchFamily="18" charset="0"/>
              </a:rPr>
              <a:t> Microbiota </a:t>
            </a:r>
            <a:r>
              <a:rPr lang="pt-PT" sz="600" dirty="0" err="1">
                <a:ea typeface="Calibri" panose="020F0502020204030204" pitchFamily="34" charset="0"/>
                <a:cs typeface="Times New Roman" panose="02020603050405020304" pitchFamily="18" charset="0"/>
              </a:rPr>
              <a:t>Inhibitory</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Mechanism</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on</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the</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Warburg</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Effect</a:t>
            </a:r>
            <a:r>
              <a:rPr lang="pt-PT" sz="600" dirty="0">
                <a:ea typeface="Calibri" panose="020F0502020204030204" pitchFamily="34" charset="0"/>
                <a:cs typeface="Times New Roman" panose="02020603050405020304" pitchFamily="18" charset="0"/>
              </a:rPr>
              <a:t> in </a:t>
            </a:r>
            <a:r>
              <a:rPr lang="pt-PT" sz="600" dirty="0" err="1">
                <a:ea typeface="Calibri" panose="020F0502020204030204" pitchFamily="34" charset="0"/>
                <a:cs typeface="Times New Roman" panose="02020603050405020304" pitchFamily="18" charset="0"/>
              </a:rPr>
              <a:t>Colorectal</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Cancer</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Cells</a:t>
            </a:r>
            <a:r>
              <a:rPr lang="pt-PT" sz="600" dirty="0">
                <a:ea typeface="Calibri" panose="020F0502020204030204" pitchFamily="34" charset="0"/>
                <a:cs typeface="Times New Roman" panose="02020603050405020304" pitchFamily="18" charset="0"/>
              </a:rPr>
              <a:t>; </a:t>
            </a:r>
            <a:r>
              <a:rPr lang="pt-PT" sz="600" dirty="0">
                <a:solidFill>
                  <a:srgbClr val="131413"/>
                </a:solidFill>
                <a:ea typeface="Calibri" panose="020F0502020204030204" pitchFamily="34" charset="0"/>
                <a:cs typeface="NdbkcrAdvTTc488b0e6"/>
              </a:rPr>
              <a:t>Journal of Gastrointestinal </a:t>
            </a:r>
            <a:r>
              <a:rPr lang="pt-PT" sz="600" dirty="0" err="1">
                <a:solidFill>
                  <a:srgbClr val="131413"/>
                </a:solidFill>
                <a:ea typeface="Calibri" panose="020F0502020204030204" pitchFamily="34" charset="0"/>
                <a:cs typeface="NdbkcrAdvTTc488b0e6"/>
              </a:rPr>
              <a:t>Cancer</a:t>
            </a:r>
            <a:r>
              <a:rPr lang="pt-PT" sz="600" dirty="0">
                <a:solidFill>
                  <a:srgbClr val="131413"/>
                </a:solidFill>
                <a:ea typeface="Calibri" panose="020F0502020204030204" pitchFamily="34" charset="0"/>
                <a:cs typeface="NdbkcrAdvTTc488b0e6"/>
              </a:rPr>
              <a:t>; 2019; </a:t>
            </a:r>
            <a:r>
              <a:rPr lang="pt-PT" sz="600" dirty="0">
                <a:ea typeface="Calibri" panose="020F0502020204030204" pitchFamily="34" charset="0"/>
                <a:cs typeface="NdbkcrAdvTTc488b0e6"/>
              </a:rPr>
              <a:t>https://doi.org/10.1007/s12029-019-00329-3</a:t>
            </a:r>
            <a:endParaRPr lang="pt-PT" sz="600" dirty="0">
              <a:ea typeface="Calibri" panose="020F0502020204030204" pitchFamily="34" charset="0"/>
              <a:cs typeface="Times New Roman" panose="02020603050405020304" pitchFamily="18" charset="0"/>
            </a:endParaRPr>
          </a:p>
        </p:txBody>
      </p:sp>
      <p:sp>
        <p:nvSpPr>
          <p:cNvPr id="11" name="Retângulo: Cantos Arredondados 10">
            <a:extLst>
              <a:ext uri="{FF2B5EF4-FFF2-40B4-BE49-F238E27FC236}">
                <a16:creationId xmlns:a16="http://schemas.microsoft.com/office/drawing/2014/main" id="{E0DDBA3A-32F7-498D-AF15-F7FE10332675}"/>
              </a:ext>
            </a:extLst>
          </p:cNvPr>
          <p:cNvSpPr/>
          <p:nvPr/>
        </p:nvSpPr>
        <p:spPr>
          <a:xfrm>
            <a:off x="381000" y="5608473"/>
            <a:ext cx="4554033" cy="663941"/>
          </a:xfrm>
          <a:prstGeom prst="roundRect">
            <a:avLst/>
          </a:prstGeom>
          <a:solidFill>
            <a:schemeClr val="accent6">
              <a:lumMod val="20000"/>
              <a:lumOff val="80000"/>
            </a:schemeClr>
          </a:solidFill>
        </p:spPr>
        <p:txBody>
          <a:bodyPr wrap="square">
            <a:spAutoFit/>
          </a:bodyPr>
          <a:lstStyle/>
          <a:p>
            <a:pPr algn="just">
              <a:lnSpc>
                <a:spcPct val="107000"/>
              </a:lnSpc>
              <a:spcAft>
                <a:spcPts val="800"/>
              </a:spcAft>
            </a:pPr>
            <a:r>
              <a:rPr lang="pt-PT" sz="1600" dirty="0">
                <a:ea typeface="Calibri" panose="020F0502020204030204" pitchFamily="34" charset="0"/>
                <a:cs typeface="Times New Roman" panose="02020603050405020304" pitchFamily="18" charset="0"/>
              </a:rPr>
              <a:t>A quimioterapia e a redução da massa tumoral: resolve ou reduz a acidose láctica</a:t>
            </a:r>
          </a:p>
        </p:txBody>
      </p:sp>
      <p:cxnSp>
        <p:nvCxnSpPr>
          <p:cNvPr id="13" name="Conexão reta unidirecional 12">
            <a:extLst>
              <a:ext uri="{FF2B5EF4-FFF2-40B4-BE49-F238E27FC236}">
                <a16:creationId xmlns:a16="http://schemas.microsoft.com/office/drawing/2014/main" id="{D10287B7-2323-4726-A4FA-875EE9876ADB}"/>
              </a:ext>
            </a:extLst>
          </p:cNvPr>
          <p:cNvCxnSpPr>
            <a:cxnSpLocks/>
          </p:cNvCxnSpPr>
          <p:nvPr/>
        </p:nvCxnSpPr>
        <p:spPr>
          <a:xfrm>
            <a:off x="2895600" y="2667000"/>
            <a:ext cx="685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53169044"/>
      </p:ext>
    </p:extLst>
  </p:cSld>
  <p:clrMapOvr>
    <a:masterClrMapping/>
  </p:clrMapOvr>
  <mc:AlternateContent xmlns:mc="http://schemas.openxmlformats.org/markup-compatibility/2006" xmlns:p14="http://schemas.microsoft.com/office/powerpoint/2010/main">
    <mc:Choice Requires="p14">
      <p:transition spd="slow" p14:dur="2000" advTm="642"/>
    </mc:Choice>
    <mc:Fallback xmlns="">
      <p:transition spd="slow" advTm="64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cxnSp>
        <p:nvCxnSpPr>
          <p:cNvPr id="6" name="Conexão reta unidirecional 5">
            <a:extLst>
              <a:ext uri="{FF2B5EF4-FFF2-40B4-BE49-F238E27FC236}">
                <a16:creationId xmlns:a16="http://schemas.microsoft.com/office/drawing/2014/main" id="{2BEB0155-1983-4BE1-BA7F-EE5D87BEF80E}"/>
              </a:ext>
            </a:extLst>
          </p:cNvPr>
          <p:cNvCxnSpPr>
            <a:cxnSpLocks/>
          </p:cNvCxnSpPr>
          <p:nvPr/>
        </p:nvCxnSpPr>
        <p:spPr>
          <a:xfrm>
            <a:off x="2895600" y="2658753"/>
            <a:ext cx="685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ítulo 1">
            <a:extLst>
              <a:ext uri="{FF2B5EF4-FFF2-40B4-BE49-F238E27FC236}">
                <a16:creationId xmlns:a16="http://schemas.microsoft.com/office/drawing/2014/main" id="{D42E482D-87DE-4174-A1B9-6656D5300DC6}"/>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5" name="CaixaDeTexto 4">
            <a:extLst>
              <a:ext uri="{FF2B5EF4-FFF2-40B4-BE49-F238E27FC236}">
                <a16:creationId xmlns:a16="http://schemas.microsoft.com/office/drawing/2014/main" id="{790AF50D-F685-450F-926E-DEB4B59F2F9A}"/>
              </a:ext>
            </a:extLst>
          </p:cNvPr>
          <p:cNvSpPr txBox="1"/>
          <p:nvPr/>
        </p:nvSpPr>
        <p:spPr>
          <a:xfrm>
            <a:off x="476251" y="2454442"/>
            <a:ext cx="2419349"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B1</a:t>
            </a:r>
            <a:r>
              <a:rPr lang="pt-PT" dirty="0">
                <a:solidFill>
                  <a:schemeClr val="accent1">
                    <a:lumMod val="50000"/>
                  </a:schemeClr>
                </a:solidFill>
              </a:rPr>
              <a:t>: doença sistémica</a:t>
            </a:r>
          </a:p>
        </p:txBody>
      </p:sp>
      <p:sp>
        <p:nvSpPr>
          <p:cNvPr id="12" name="Retângulo: Cantos Arredondados 11">
            <a:extLst>
              <a:ext uri="{FF2B5EF4-FFF2-40B4-BE49-F238E27FC236}">
                <a16:creationId xmlns:a16="http://schemas.microsoft.com/office/drawing/2014/main" id="{C483E67D-3033-41C3-9DD1-26BA7D607CE0}"/>
              </a:ext>
            </a:extLst>
          </p:cNvPr>
          <p:cNvSpPr/>
          <p:nvPr/>
        </p:nvSpPr>
        <p:spPr>
          <a:xfrm>
            <a:off x="3872070" y="2521784"/>
            <a:ext cx="4463143"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Deficiência de tiamina (vitamina B1)</a:t>
            </a:r>
          </a:p>
        </p:txBody>
      </p:sp>
      <p:sp>
        <p:nvSpPr>
          <p:cNvPr id="13" name="CaixaDeTexto 12">
            <a:extLst>
              <a:ext uri="{FF2B5EF4-FFF2-40B4-BE49-F238E27FC236}">
                <a16:creationId xmlns:a16="http://schemas.microsoft.com/office/drawing/2014/main" id="{DF6E77F7-D07A-4E00-9DF7-4A0C98A49959}"/>
              </a:ext>
            </a:extLst>
          </p:cNvPr>
          <p:cNvSpPr txBox="1"/>
          <p:nvPr/>
        </p:nvSpPr>
        <p:spPr>
          <a:xfrm>
            <a:off x="3872070" y="4972288"/>
            <a:ext cx="4463142" cy="1123712"/>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en-US" sz="2000" dirty="0" err="1"/>
              <a:t>Componente</a:t>
            </a:r>
            <a:r>
              <a:rPr lang="en-US" sz="2000" dirty="0"/>
              <a:t> </a:t>
            </a:r>
            <a:r>
              <a:rPr lang="en-US" sz="2000" dirty="0" err="1"/>
              <a:t>chave</a:t>
            </a:r>
            <a:r>
              <a:rPr lang="en-US" sz="2000" dirty="0"/>
              <a:t> </a:t>
            </a:r>
            <a:r>
              <a:rPr lang="en-US" sz="2000" dirty="0" err="1"/>
              <a:t>em</a:t>
            </a:r>
            <a:r>
              <a:rPr lang="en-US" sz="2000" dirty="0"/>
              <a:t> </a:t>
            </a:r>
            <a:r>
              <a:rPr lang="en-US" sz="2000" dirty="0" err="1"/>
              <a:t>alguns</a:t>
            </a:r>
            <a:r>
              <a:rPr lang="en-US" sz="2000" dirty="0"/>
              <a:t> </a:t>
            </a:r>
            <a:r>
              <a:rPr lang="en-US" sz="2000" dirty="0" err="1"/>
              <a:t>processos</a:t>
            </a:r>
            <a:r>
              <a:rPr lang="en-US" sz="2000" dirty="0"/>
              <a:t> </a:t>
            </a:r>
            <a:r>
              <a:rPr lang="en-US" sz="2000" dirty="0" err="1"/>
              <a:t>metabólicos</a:t>
            </a:r>
            <a:r>
              <a:rPr lang="en-US" sz="2000" dirty="0"/>
              <a:t>. </a:t>
            </a:r>
          </a:p>
          <a:p>
            <a:pPr marL="285750" indent="-285750">
              <a:buFont typeface="Arial" panose="020B0604020202020204" pitchFamily="34" charset="0"/>
              <a:buChar char="•"/>
            </a:pPr>
            <a:r>
              <a:rPr lang="en-US" sz="2000" dirty="0"/>
              <a:t>Co-factor da PDH</a:t>
            </a:r>
          </a:p>
        </p:txBody>
      </p:sp>
      <p:sp>
        <p:nvSpPr>
          <p:cNvPr id="14" name="CaixaDeTexto 13">
            <a:extLst>
              <a:ext uri="{FF2B5EF4-FFF2-40B4-BE49-F238E27FC236}">
                <a16:creationId xmlns:a16="http://schemas.microsoft.com/office/drawing/2014/main" id="{4ABEAEA0-E611-4ECF-8D89-649D16CC8E55}"/>
              </a:ext>
            </a:extLst>
          </p:cNvPr>
          <p:cNvSpPr txBox="1"/>
          <p:nvPr/>
        </p:nvSpPr>
        <p:spPr>
          <a:xfrm>
            <a:off x="3872070" y="3068782"/>
            <a:ext cx="4463142" cy="1464231"/>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en-US" sz="2000" dirty="0" err="1"/>
              <a:t>Doente</a:t>
            </a:r>
            <a:r>
              <a:rPr lang="en-US" sz="2000" dirty="0"/>
              <a:t> </a:t>
            </a:r>
            <a:r>
              <a:rPr lang="en-US" sz="2000" dirty="0" err="1"/>
              <a:t>hematológico</a:t>
            </a:r>
            <a:endParaRPr lang="en-US" sz="2000" dirty="0"/>
          </a:p>
          <a:p>
            <a:pPr marL="285750" indent="-285750">
              <a:buFont typeface="Arial" panose="020B0604020202020204" pitchFamily="34" charset="0"/>
              <a:buChar char="•"/>
            </a:pPr>
            <a:r>
              <a:rPr lang="en-US" sz="2000" dirty="0" err="1"/>
              <a:t>Nutrição</a:t>
            </a:r>
            <a:r>
              <a:rPr lang="en-US" sz="2000" dirty="0"/>
              <a:t> </a:t>
            </a:r>
            <a:r>
              <a:rPr lang="en-US" sz="2000" dirty="0" err="1"/>
              <a:t>deficiente</a:t>
            </a:r>
            <a:endParaRPr lang="en-US" sz="2000" dirty="0"/>
          </a:p>
          <a:p>
            <a:pPr marL="285750" indent="-285750">
              <a:buFont typeface="Arial" panose="020B0604020202020204" pitchFamily="34" charset="0"/>
              <a:buChar char="•"/>
            </a:pPr>
            <a:r>
              <a:rPr lang="en-US" sz="2000" dirty="0" err="1"/>
              <a:t>Nutrição</a:t>
            </a:r>
            <a:r>
              <a:rPr lang="en-US" sz="2000" dirty="0"/>
              <a:t> </a:t>
            </a:r>
            <a:r>
              <a:rPr lang="en-US" sz="2000" dirty="0" err="1"/>
              <a:t>parentérica</a:t>
            </a:r>
            <a:endParaRPr lang="en-US" sz="2000" dirty="0"/>
          </a:p>
          <a:p>
            <a:pPr marL="285750" indent="-285750">
              <a:buFont typeface="Arial" panose="020B0604020202020204" pitchFamily="34" charset="0"/>
              <a:buChar char="•"/>
            </a:pPr>
            <a:r>
              <a:rPr lang="en-US" sz="2000" dirty="0" err="1"/>
              <a:t>Doente</a:t>
            </a:r>
            <a:r>
              <a:rPr lang="en-US" sz="2000" dirty="0"/>
              <a:t> </a:t>
            </a:r>
            <a:r>
              <a:rPr lang="en-US" sz="2000" dirty="0" err="1"/>
              <a:t>séptico</a:t>
            </a:r>
            <a:endParaRPr lang="en-US" sz="2000" dirty="0"/>
          </a:p>
        </p:txBody>
      </p:sp>
      <p:pic>
        <p:nvPicPr>
          <p:cNvPr id="3" name="Imagem 2">
            <a:extLst>
              <a:ext uri="{FF2B5EF4-FFF2-40B4-BE49-F238E27FC236}">
                <a16:creationId xmlns:a16="http://schemas.microsoft.com/office/drawing/2014/main" id="{099E2EE7-6DC1-41E1-84A2-789A6D6199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10"/>
          <a:stretch/>
        </p:blipFill>
        <p:spPr>
          <a:xfrm>
            <a:off x="228600" y="3711293"/>
            <a:ext cx="3352800" cy="3146707"/>
          </a:xfrm>
          <a:prstGeom prst="rect">
            <a:avLst/>
          </a:prstGeom>
        </p:spPr>
      </p:pic>
    </p:spTree>
    <p:extLst>
      <p:ext uri="{BB962C8B-B14F-4D97-AF65-F5344CB8AC3E}">
        <p14:creationId xmlns:p14="http://schemas.microsoft.com/office/powerpoint/2010/main" val="2730958270"/>
      </p:ext>
    </p:extLst>
  </p:cSld>
  <p:clrMapOvr>
    <a:masterClrMapping/>
  </p:clrMapOvr>
  <mc:AlternateContent xmlns:mc="http://schemas.openxmlformats.org/markup-compatibility/2006" xmlns:p14="http://schemas.microsoft.com/office/powerpoint/2010/main">
    <mc:Choice Requires="p14">
      <p:transition spd="slow" p14:dur="2000" advTm="358"/>
    </mc:Choice>
    <mc:Fallback xmlns="">
      <p:transition spd="slow" advTm="35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6839A44-7256-4FA9-B4B6-4E29E9A3E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77232" y="0"/>
            <a:ext cx="3266767"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DCC0190-78E3-4F6B-BC96-94C1768D46B2}"/>
              </a:ext>
            </a:extLst>
          </p:cNvPr>
          <p:cNvSpPr>
            <a:spLocks noGrp="1"/>
          </p:cNvSpPr>
          <p:nvPr>
            <p:ph type="title"/>
          </p:nvPr>
        </p:nvSpPr>
        <p:spPr>
          <a:xfrm>
            <a:off x="6359832" y="639763"/>
            <a:ext cx="2284555" cy="5177377"/>
          </a:xfrm>
          <a:ln>
            <a:noFill/>
          </a:ln>
        </p:spPr>
        <p:txBody>
          <a:bodyPr>
            <a:normAutofit/>
          </a:bodyPr>
          <a:lstStyle/>
          <a:p>
            <a:r>
              <a:rPr lang="pt-PT" sz="3500"/>
              <a:t>Índice</a:t>
            </a:r>
          </a:p>
        </p:txBody>
      </p:sp>
      <p:grpSp>
        <p:nvGrpSpPr>
          <p:cNvPr id="12" name="Group 11">
            <a:extLst>
              <a:ext uri="{FF2B5EF4-FFF2-40B4-BE49-F238E27FC236}">
                <a16:creationId xmlns:a16="http://schemas.microsoft.com/office/drawing/2014/main" id="{0297EC10-3FA3-405D-8330-7FE09439F63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51293" y="6229681"/>
            <a:ext cx="342900" cy="457200"/>
            <a:chOff x="11361456" y="6195813"/>
            <a:chExt cx="548640" cy="548640"/>
          </a:xfrm>
        </p:grpSpPr>
        <p:sp>
          <p:nvSpPr>
            <p:cNvPr id="13" name="Oval 12">
              <a:extLst>
                <a:ext uri="{FF2B5EF4-FFF2-40B4-BE49-F238E27FC236}">
                  <a16:creationId xmlns:a16="http://schemas.microsoft.com/office/drawing/2014/main" id="{AC89356B-08DA-4B8B-9B20-EFDCF2B227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53A61CB2-65E6-42A9-A226-C718AE3278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graphicFrame>
        <p:nvGraphicFramePr>
          <p:cNvPr id="5" name="Marcador de Posição de Conteúdo 2">
            <a:extLst>
              <a:ext uri="{FF2B5EF4-FFF2-40B4-BE49-F238E27FC236}">
                <a16:creationId xmlns:a16="http://schemas.microsoft.com/office/drawing/2014/main" id="{5EEAEE6C-CEC7-41E3-AEF7-7A6DCC40E2FA}"/>
              </a:ext>
            </a:extLst>
          </p:cNvPr>
          <p:cNvGraphicFramePr>
            <a:graphicFrameLocks noGrp="1"/>
          </p:cNvGraphicFramePr>
          <p:nvPr>
            <p:ph idx="1"/>
            <p:extLst>
              <p:ext uri="{D42A27DB-BD31-4B8C-83A1-F6EECF244321}">
                <p14:modId xmlns:p14="http://schemas.microsoft.com/office/powerpoint/2010/main" val="4031495156"/>
              </p:ext>
            </p:extLst>
          </p:nvPr>
        </p:nvGraphicFramePr>
        <p:xfrm>
          <a:off x="271703" y="76200"/>
          <a:ext cx="5443298" cy="661068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42566371"/>
      </p:ext>
    </p:extLst>
  </p:cSld>
  <p:clrMapOvr>
    <a:masterClrMapping/>
  </p:clrMapOvr>
  <mc:AlternateContent xmlns:mc="http://schemas.openxmlformats.org/markup-compatibility/2006" xmlns:p14="http://schemas.microsoft.com/office/powerpoint/2010/main">
    <mc:Choice Requires="p14">
      <p:transition spd="slow" p14:dur="2000" advTm="16040"/>
    </mc:Choice>
    <mc:Fallback xmlns="">
      <p:transition spd="slow" advTm="1604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cxnSp>
        <p:nvCxnSpPr>
          <p:cNvPr id="6" name="Conexão reta unidirecional 5">
            <a:extLst>
              <a:ext uri="{FF2B5EF4-FFF2-40B4-BE49-F238E27FC236}">
                <a16:creationId xmlns:a16="http://schemas.microsoft.com/office/drawing/2014/main" id="{2BEB0155-1983-4BE1-BA7F-EE5D87BEF80E}"/>
              </a:ext>
            </a:extLst>
          </p:cNvPr>
          <p:cNvCxnSpPr>
            <a:cxnSpLocks/>
          </p:cNvCxnSpPr>
          <p:nvPr/>
        </p:nvCxnSpPr>
        <p:spPr>
          <a:xfrm flipV="1">
            <a:off x="2895600" y="2209800"/>
            <a:ext cx="685800" cy="448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ítulo 1">
            <a:extLst>
              <a:ext uri="{FF2B5EF4-FFF2-40B4-BE49-F238E27FC236}">
                <a16:creationId xmlns:a16="http://schemas.microsoft.com/office/drawing/2014/main" id="{D42E482D-87DE-4174-A1B9-6656D5300DC6}"/>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5" name="CaixaDeTexto 4">
            <a:extLst>
              <a:ext uri="{FF2B5EF4-FFF2-40B4-BE49-F238E27FC236}">
                <a16:creationId xmlns:a16="http://schemas.microsoft.com/office/drawing/2014/main" id="{790AF50D-F685-450F-926E-DEB4B59F2F9A}"/>
              </a:ext>
            </a:extLst>
          </p:cNvPr>
          <p:cNvSpPr txBox="1"/>
          <p:nvPr/>
        </p:nvSpPr>
        <p:spPr>
          <a:xfrm>
            <a:off x="476251" y="2454442"/>
            <a:ext cx="2419349"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B1</a:t>
            </a:r>
            <a:r>
              <a:rPr lang="pt-PT" dirty="0">
                <a:solidFill>
                  <a:schemeClr val="accent1">
                    <a:lumMod val="50000"/>
                  </a:schemeClr>
                </a:solidFill>
              </a:rPr>
              <a:t>: doença sistémica</a:t>
            </a:r>
          </a:p>
        </p:txBody>
      </p:sp>
      <p:sp>
        <p:nvSpPr>
          <p:cNvPr id="11" name="Retângulo: Cantos Arredondados 10">
            <a:extLst>
              <a:ext uri="{FF2B5EF4-FFF2-40B4-BE49-F238E27FC236}">
                <a16:creationId xmlns:a16="http://schemas.microsoft.com/office/drawing/2014/main" id="{5F03F9D8-AEA7-4FED-9846-806765FA6DFF}"/>
              </a:ext>
            </a:extLst>
          </p:cNvPr>
          <p:cNvSpPr/>
          <p:nvPr/>
        </p:nvSpPr>
        <p:spPr>
          <a:xfrm>
            <a:off x="3723538" y="3782377"/>
            <a:ext cx="5025558"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Alcoolismo</a:t>
            </a:r>
          </a:p>
        </p:txBody>
      </p:sp>
      <p:sp>
        <p:nvSpPr>
          <p:cNvPr id="16" name="CaixaDeTexto 15">
            <a:extLst>
              <a:ext uri="{FF2B5EF4-FFF2-40B4-BE49-F238E27FC236}">
                <a16:creationId xmlns:a16="http://schemas.microsoft.com/office/drawing/2014/main" id="{9AB60ABD-CF20-4F78-8F3A-23087869486E}"/>
              </a:ext>
            </a:extLst>
          </p:cNvPr>
          <p:cNvSpPr txBox="1"/>
          <p:nvPr/>
        </p:nvSpPr>
        <p:spPr>
          <a:xfrm>
            <a:off x="3697685" y="4191000"/>
            <a:ext cx="5077265" cy="1191816"/>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1600" dirty="0"/>
              <a:t>Crónico e grave</a:t>
            </a:r>
          </a:p>
          <a:p>
            <a:pPr marL="285750" indent="-285750">
              <a:buFont typeface="Arial" panose="020B0604020202020204" pitchFamily="34" charset="0"/>
              <a:buChar char="•"/>
            </a:pPr>
            <a:r>
              <a:rPr lang="pt-PT" sz="1600" dirty="0"/>
              <a:t>Produção normal mas clearance diminuída.</a:t>
            </a:r>
          </a:p>
          <a:p>
            <a:pPr marL="285750" indent="-285750">
              <a:buFont typeface="Arial" panose="020B0604020202020204" pitchFamily="34" charset="0"/>
              <a:buChar char="•"/>
            </a:pPr>
            <a:r>
              <a:rPr lang="pt-PT" sz="1600" dirty="0"/>
              <a:t>Fermentação alcoólica -&gt; aumenta rácio NADH/NAD+ =&gt; </a:t>
            </a:r>
            <a:r>
              <a:rPr lang="pt-PT" sz="1600" i="1" dirty="0" err="1"/>
              <a:t>shift</a:t>
            </a:r>
            <a:r>
              <a:rPr lang="pt-PT" sz="1600" dirty="0"/>
              <a:t> para formação lactato.</a:t>
            </a:r>
          </a:p>
        </p:txBody>
      </p:sp>
      <p:sp>
        <p:nvSpPr>
          <p:cNvPr id="8" name="Retângulo: Cantos Arredondados 7">
            <a:extLst>
              <a:ext uri="{FF2B5EF4-FFF2-40B4-BE49-F238E27FC236}">
                <a16:creationId xmlns:a16="http://schemas.microsoft.com/office/drawing/2014/main" id="{A1D634AF-2BCF-45A1-AB9D-4BB07407C219}"/>
              </a:ext>
            </a:extLst>
          </p:cNvPr>
          <p:cNvSpPr/>
          <p:nvPr/>
        </p:nvSpPr>
        <p:spPr>
          <a:xfrm>
            <a:off x="3749392" y="2045819"/>
            <a:ext cx="5025558"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Convulsão</a:t>
            </a:r>
          </a:p>
        </p:txBody>
      </p:sp>
      <p:sp>
        <p:nvSpPr>
          <p:cNvPr id="9" name="CaixaDeTexto 8">
            <a:extLst>
              <a:ext uri="{FF2B5EF4-FFF2-40B4-BE49-F238E27FC236}">
                <a16:creationId xmlns:a16="http://schemas.microsoft.com/office/drawing/2014/main" id="{1145EF4B-A919-46A2-87F2-0736C17C63E2}"/>
              </a:ext>
            </a:extLst>
          </p:cNvPr>
          <p:cNvSpPr txBox="1"/>
          <p:nvPr/>
        </p:nvSpPr>
        <p:spPr>
          <a:xfrm>
            <a:off x="3723539" y="2532520"/>
            <a:ext cx="5077265" cy="919401"/>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1600" dirty="0"/>
              <a:t>Metabolismo aeróbio – 10-20s, posteriormente anaeróbio</a:t>
            </a:r>
          </a:p>
          <a:p>
            <a:pPr marL="285750" indent="-285750">
              <a:buFont typeface="Arial" panose="020B0604020202020204" pitchFamily="34" charset="0"/>
              <a:buChar char="•"/>
            </a:pPr>
            <a:r>
              <a:rPr lang="pt-PT" sz="1600" dirty="0" err="1"/>
              <a:t>Hipóxia</a:t>
            </a:r>
            <a:endParaRPr lang="pt-PT" sz="1600" dirty="0"/>
          </a:p>
        </p:txBody>
      </p:sp>
      <p:cxnSp>
        <p:nvCxnSpPr>
          <p:cNvPr id="12" name="Conexão reta unidirecional 11">
            <a:extLst>
              <a:ext uri="{FF2B5EF4-FFF2-40B4-BE49-F238E27FC236}">
                <a16:creationId xmlns:a16="http://schemas.microsoft.com/office/drawing/2014/main" id="{1050A250-28E4-46BC-AA23-D17299611014}"/>
              </a:ext>
            </a:extLst>
          </p:cNvPr>
          <p:cNvCxnSpPr>
            <a:cxnSpLocks/>
            <a:stCxn id="5" idx="3"/>
          </p:cNvCxnSpPr>
          <p:nvPr/>
        </p:nvCxnSpPr>
        <p:spPr>
          <a:xfrm>
            <a:off x="2895600" y="2658754"/>
            <a:ext cx="685800" cy="1273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076709"/>
      </p:ext>
    </p:extLst>
  </p:cSld>
  <p:clrMapOvr>
    <a:masterClrMapping/>
  </p:clrMapOvr>
  <mc:AlternateContent xmlns:mc="http://schemas.openxmlformats.org/markup-compatibility/2006" xmlns:p14="http://schemas.microsoft.com/office/powerpoint/2010/main">
    <mc:Choice Requires="p14">
      <p:transition spd="slow" p14:dur="2000" advTm="349"/>
    </mc:Choice>
    <mc:Fallback xmlns="">
      <p:transition spd="slow" advTm="349"/>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cxnSp>
        <p:nvCxnSpPr>
          <p:cNvPr id="6" name="Conexão reta unidirecional 5">
            <a:extLst>
              <a:ext uri="{FF2B5EF4-FFF2-40B4-BE49-F238E27FC236}">
                <a16:creationId xmlns:a16="http://schemas.microsoft.com/office/drawing/2014/main" id="{2BEB0155-1983-4BE1-BA7F-EE5D87BEF80E}"/>
              </a:ext>
            </a:extLst>
          </p:cNvPr>
          <p:cNvCxnSpPr>
            <a:cxnSpLocks/>
          </p:cNvCxnSpPr>
          <p:nvPr/>
        </p:nvCxnSpPr>
        <p:spPr>
          <a:xfrm>
            <a:off x="2895600" y="2658753"/>
            <a:ext cx="685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ítulo 1">
            <a:extLst>
              <a:ext uri="{FF2B5EF4-FFF2-40B4-BE49-F238E27FC236}">
                <a16:creationId xmlns:a16="http://schemas.microsoft.com/office/drawing/2014/main" id="{D42E482D-87DE-4174-A1B9-6656D5300DC6}"/>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5" name="CaixaDeTexto 4">
            <a:extLst>
              <a:ext uri="{FF2B5EF4-FFF2-40B4-BE49-F238E27FC236}">
                <a16:creationId xmlns:a16="http://schemas.microsoft.com/office/drawing/2014/main" id="{790AF50D-F685-450F-926E-DEB4B59F2F9A}"/>
              </a:ext>
            </a:extLst>
          </p:cNvPr>
          <p:cNvSpPr txBox="1"/>
          <p:nvPr/>
        </p:nvSpPr>
        <p:spPr>
          <a:xfrm>
            <a:off x="476251" y="2454442"/>
            <a:ext cx="2419349"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B1</a:t>
            </a:r>
            <a:r>
              <a:rPr lang="pt-PT" dirty="0">
                <a:solidFill>
                  <a:schemeClr val="accent1">
                    <a:lumMod val="50000"/>
                  </a:schemeClr>
                </a:solidFill>
              </a:rPr>
              <a:t>: doença sistémica</a:t>
            </a:r>
          </a:p>
        </p:txBody>
      </p:sp>
      <p:sp>
        <p:nvSpPr>
          <p:cNvPr id="11" name="Retângulo: Cantos Arredondados 10">
            <a:extLst>
              <a:ext uri="{FF2B5EF4-FFF2-40B4-BE49-F238E27FC236}">
                <a16:creationId xmlns:a16="http://schemas.microsoft.com/office/drawing/2014/main" id="{5F03F9D8-AEA7-4FED-9846-806765FA6DFF}"/>
              </a:ext>
            </a:extLst>
          </p:cNvPr>
          <p:cNvSpPr/>
          <p:nvPr/>
        </p:nvSpPr>
        <p:spPr>
          <a:xfrm>
            <a:off x="3733800" y="1770844"/>
            <a:ext cx="5257800"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Doença Hepática: </a:t>
            </a:r>
          </a:p>
        </p:txBody>
      </p:sp>
      <p:sp>
        <p:nvSpPr>
          <p:cNvPr id="12" name="Retângulo: Cantos Arredondados 11">
            <a:extLst>
              <a:ext uri="{FF2B5EF4-FFF2-40B4-BE49-F238E27FC236}">
                <a16:creationId xmlns:a16="http://schemas.microsoft.com/office/drawing/2014/main" id="{C483E67D-3033-41C3-9DD1-26BA7D607CE0}"/>
              </a:ext>
            </a:extLst>
          </p:cNvPr>
          <p:cNvSpPr/>
          <p:nvPr/>
        </p:nvSpPr>
        <p:spPr>
          <a:xfrm>
            <a:off x="3758381" y="4405589"/>
            <a:ext cx="5233219"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Diabetes </a:t>
            </a:r>
            <a:r>
              <a:rPr lang="pt-PT" dirty="0" err="1">
                <a:ea typeface="Calibri" panose="020F0502020204030204" pitchFamily="34" charset="0"/>
                <a:cs typeface="Times New Roman" panose="02020603050405020304" pitchFamily="18" charset="0"/>
              </a:rPr>
              <a:t>mellitus</a:t>
            </a:r>
            <a:endParaRPr lang="pt-PT" dirty="0">
              <a:ea typeface="Calibri" panose="020F0502020204030204" pitchFamily="34" charset="0"/>
              <a:cs typeface="Times New Roman" panose="02020603050405020304" pitchFamily="18" charset="0"/>
            </a:endParaRPr>
          </a:p>
        </p:txBody>
      </p:sp>
      <p:sp>
        <p:nvSpPr>
          <p:cNvPr id="13" name="CaixaDeTexto 12">
            <a:extLst>
              <a:ext uri="{FF2B5EF4-FFF2-40B4-BE49-F238E27FC236}">
                <a16:creationId xmlns:a16="http://schemas.microsoft.com/office/drawing/2014/main" id="{DF6E77F7-D07A-4E00-9DF7-4A0C98A49959}"/>
              </a:ext>
            </a:extLst>
          </p:cNvPr>
          <p:cNvSpPr txBox="1"/>
          <p:nvPr/>
        </p:nvSpPr>
        <p:spPr>
          <a:xfrm>
            <a:off x="3733800" y="2273576"/>
            <a:ext cx="5257800" cy="1464231"/>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2000" dirty="0"/>
              <a:t>Insuficiência hepática aguda, cirrose, cirurgia hepática</a:t>
            </a:r>
          </a:p>
          <a:p>
            <a:pPr marL="285750" indent="-285750">
              <a:buFontTx/>
              <a:buChar char="-"/>
            </a:pPr>
            <a:r>
              <a:rPr lang="pt-PT" sz="2000" dirty="0"/>
              <a:t>Fígado essencial na clearance</a:t>
            </a:r>
          </a:p>
          <a:p>
            <a:pPr marL="285750" indent="-285750">
              <a:buFontTx/>
              <a:buChar char="-"/>
            </a:pPr>
            <a:r>
              <a:rPr lang="pt-PT" sz="2000" dirty="0"/>
              <a:t>Hipoxia ou disfunção  </a:t>
            </a:r>
            <a:r>
              <a:rPr lang="pt-PT" sz="2000" dirty="0">
                <a:latin typeface="Century Gothic" panose="020B0502020202020204" pitchFamily="34" charset="0"/>
              </a:rPr>
              <a:t>→ </a:t>
            </a:r>
            <a:r>
              <a:rPr lang="pt-PT" sz="2000" dirty="0"/>
              <a:t>produtor</a:t>
            </a:r>
          </a:p>
        </p:txBody>
      </p:sp>
      <p:pic>
        <p:nvPicPr>
          <p:cNvPr id="14" name="Imagem 13">
            <a:extLst>
              <a:ext uri="{FF2B5EF4-FFF2-40B4-BE49-F238E27FC236}">
                <a16:creationId xmlns:a16="http://schemas.microsoft.com/office/drawing/2014/main" id="{2070AF58-53EE-4260-B22D-B053213F55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83007">
            <a:off x="8064922" y="3300937"/>
            <a:ext cx="1128931" cy="980468"/>
          </a:xfrm>
          <a:prstGeom prst="rect">
            <a:avLst/>
          </a:prstGeom>
        </p:spPr>
      </p:pic>
      <p:cxnSp>
        <p:nvCxnSpPr>
          <p:cNvPr id="15" name="Conexão reta unidirecional 14">
            <a:extLst>
              <a:ext uri="{FF2B5EF4-FFF2-40B4-BE49-F238E27FC236}">
                <a16:creationId xmlns:a16="http://schemas.microsoft.com/office/drawing/2014/main" id="{CA59EEAE-B0EA-4968-8626-1F5A6A0916D1}"/>
              </a:ext>
            </a:extLst>
          </p:cNvPr>
          <p:cNvCxnSpPr>
            <a:cxnSpLocks/>
            <a:endCxn id="12" idx="1"/>
          </p:cNvCxnSpPr>
          <p:nvPr/>
        </p:nvCxnSpPr>
        <p:spPr>
          <a:xfrm>
            <a:off x="2895600" y="2656368"/>
            <a:ext cx="862781" cy="1953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tângulo 9">
            <a:extLst>
              <a:ext uri="{FF2B5EF4-FFF2-40B4-BE49-F238E27FC236}">
                <a16:creationId xmlns:a16="http://schemas.microsoft.com/office/drawing/2014/main" id="{8938051B-948A-445C-9201-63DF77E4218D}"/>
              </a:ext>
            </a:extLst>
          </p:cNvPr>
          <p:cNvSpPr/>
          <p:nvPr/>
        </p:nvSpPr>
        <p:spPr>
          <a:xfrm>
            <a:off x="8382000" y="6248400"/>
            <a:ext cx="609599"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9" name="CaixaDeTexto 18">
            <a:extLst>
              <a:ext uri="{FF2B5EF4-FFF2-40B4-BE49-F238E27FC236}">
                <a16:creationId xmlns:a16="http://schemas.microsoft.com/office/drawing/2014/main" id="{4644E657-6B6A-4147-8D1B-46ADEA7FF8CF}"/>
              </a:ext>
            </a:extLst>
          </p:cNvPr>
          <p:cNvSpPr txBox="1"/>
          <p:nvPr/>
        </p:nvSpPr>
        <p:spPr>
          <a:xfrm>
            <a:off x="3758380" y="4876800"/>
            <a:ext cx="5233219" cy="1123712"/>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2000" dirty="0"/>
              <a:t>Cetoacidose diabética: </a:t>
            </a:r>
          </a:p>
          <a:p>
            <a:pPr marL="285750" indent="-285750">
              <a:buFontTx/>
              <a:buChar char="-"/>
            </a:pPr>
            <a:r>
              <a:rPr lang="pt-PT" sz="2000" dirty="0" err="1"/>
              <a:t>Hipovolémia</a:t>
            </a:r>
            <a:endParaRPr lang="pt-PT" sz="2000" dirty="0"/>
          </a:p>
          <a:p>
            <a:pPr marL="285750" indent="-285750">
              <a:buFont typeface="Arial" panose="020B0604020202020204" pitchFamily="34" charset="0"/>
              <a:buChar char="•"/>
            </a:pPr>
            <a:r>
              <a:rPr lang="pt-PT" sz="2000" dirty="0"/>
              <a:t>Aumento do piruvato</a:t>
            </a:r>
          </a:p>
        </p:txBody>
      </p:sp>
    </p:spTree>
    <p:extLst>
      <p:ext uri="{BB962C8B-B14F-4D97-AF65-F5344CB8AC3E}">
        <p14:creationId xmlns:p14="http://schemas.microsoft.com/office/powerpoint/2010/main" val="1057865170"/>
      </p:ext>
    </p:extLst>
  </p:cSld>
  <p:clrMapOvr>
    <a:masterClrMapping/>
  </p:clrMapOvr>
  <mc:AlternateContent xmlns:mc="http://schemas.openxmlformats.org/markup-compatibility/2006" xmlns:p14="http://schemas.microsoft.com/office/powerpoint/2010/main">
    <mc:Choice Requires="p14">
      <p:transition spd="slow" p14:dur="2000" advTm="45879"/>
    </mc:Choice>
    <mc:Fallback xmlns="">
      <p:transition spd="slow" advTm="4587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sp>
        <p:nvSpPr>
          <p:cNvPr id="8" name="Título 1">
            <a:extLst>
              <a:ext uri="{FF2B5EF4-FFF2-40B4-BE49-F238E27FC236}">
                <a16:creationId xmlns:a16="http://schemas.microsoft.com/office/drawing/2014/main" id="{D198C325-9DB0-4BEF-B749-0CDE16F2F53E}"/>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7" name="CaixaDeTexto 6">
            <a:extLst>
              <a:ext uri="{FF2B5EF4-FFF2-40B4-BE49-F238E27FC236}">
                <a16:creationId xmlns:a16="http://schemas.microsoft.com/office/drawing/2014/main" id="{3974F6C0-0B39-4C3E-B83A-92821A73B232}"/>
              </a:ext>
            </a:extLst>
          </p:cNvPr>
          <p:cNvSpPr txBox="1"/>
          <p:nvPr/>
        </p:nvSpPr>
        <p:spPr>
          <a:xfrm>
            <a:off x="395023" y="2786288"/>
            <a:ext cx="2743200"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B2</a:t>
            </a:r>
            <a:r>
              <a:rPr lang="pt-PT" dirty="0">
                <a:solidFill>
                  <a:schemeClr val="accent1">
                    <a:lumMod val="50000"/>
                  </a:schemeClr>
                </a:solidFill>
              </a:rPr>
              <a:t>: Fármacos e toxinas</a:t>
            </a:r>
          </a:p>
        </p:txBody>
      </p:sp>
      <p:sp>
        <p:nvSpPr>
          <p:cNvPr id="10" name="Retângulo: Cantos Arredondados 9">
            <a:extLst>
              <a:ext uri="{FF2B5EF4-FFF2-40B4-BE49-F238E27FC236}">
                <a16:creationId xmlns:a16="http://schemas.microsoft.com/office/drawing/2014/main" id="{F0FEC29D-CA0F-4C43-B623-6B0051B7C571}"/>
              </a:ext>
            </a:extLst>
          </p:cNvPr>
          <p:cNvSpPr/>
          <p:nvPr/>
        </p:nvSpPr>
        <p:spPr>
          <a:xfrm>
            <a:off x="3300538" y="1999043"/>
            <a:ext cx="5767161" cy="408623"/>
          </a:xfrm>
          <a:prstGeom prst="roundRect">
            <a:avLst/>
          </a:prstGeom>
          <a:solidFill>
            <a:schemeClr val="accent1">
              <a:lumMod val="20000"/>
              <a:lumOff val="80000"/>
            </a:schemeClr>
          </a:solidFill>
        </p:spPr>
        <p:txBody>
          <a:bodyPr wrap="square">
            <a:spAutoFit/>
          </a:bodyPr>
          <a:lstStyle/>
          <a:p>
            <a:pPr algn="just"/>
            <a:r>
              <a:rPr lang="pt-PT" dirty="0" err="1">
                <a:solidFill>
                  <a:srgbClr val="456968"/>
                </a:solidFill>
                <a:ea typeface="Calibri" panose="020F0502020204030204" pitchFamily="34" charset="0"/>
                <a:cs typeface="Times New Roman" panose="02020603050405020304" pitchFamily="18" charset="0"/>
              </a:rPr>
              <a:t>Biguanidas</a:t>
            </a:r>
            <a:r>
              <a:rPr lang="pt-PT" dirty="0">
                <a:solidFill>
                  <a:srgbClr val="456968"/>
                </a:solidFill>
                <a:ea typeface="Calibri" panose="020F0502020204030204" pitchFamily="34" charset="0"/>
                <a:cs typeface="Times New Roman" panose="02020603050405020304" pitchFamily="18" charset="0"/>
              </a:rPr>
              <a:t> - Metformina</a:t>
            </a:r>
          </a:p>
        </p:txBody>
      </p:sp>
      <p:sp>
        <p:nvSpPr>
          <p:cNvPr id="12" name="CaixaDeTexto 11">
            <a:extLst>
              <a:ext uri="{FF2B5EF4-FFF2-40B4-BE49-F238E27FC236}">
                <a16:creationId xmlns:a16="http://schemas.microsoft.com/office/drawing/2014/main" id="{1728E9EF-5E3B-4515-9674-2EC839D56FD8}"/>
              </a:ext>
            </a:extLst>
          </p:cNvPr>
          <p:cNvSpPr txBox="1"/>
          <p:nvPr/>
        </p:nvSpPr>
        <p:spPr>
          <a:xfrm>
            <a:off x="3300538" y="2500862"/>
            <a:ext cx="5767161" cy="646986"/>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1600" dirty="0"/>
              <a:t>++ dose excessiva</a:t>
            </a:r>
          </a:p>
          <a:p>
            <a:pPr marL="285750" indent="-285750">
              <a:buFont typeface="Arial" panose="020B0604020202020204" pitchFamily="34" charset="0"/>
              <a:buChar char="•"/>
            </a:pPr>
            <a:r>
              <a:rPr lang="pt-PT" sz="1600" dirty="0"/>
              <a:t>++ insuficiência renal</a:t>
            </a:r>
          </a:p>
        </p:txBody>
      </p:sp>
      <p:sp>
        <p:nvSpPr>
          <p:cNvPr id="76" name="Retângulo 75">
            <a:extLst>
              <a:ext uri="{FF2B5EF4-FFF2-40B4-BE49-F238E27FC236}">
                <a16:creationId xmlns:a16="http://schemas.microsoft.com/office/drawing/2014/main" id="{08832625-7163-4178-99B1-057C5E8A1FA3}"/>
              </a:ext>
            </a:extLst>
          </p:cNvPr>
          <p:cNvSpPr/>
          <p:nvPr/>
        </p:nvSpPr>
        <p:spPr>
          <a:xfrm>
            <a:off x="3286594" y="3831431"/>
            <a:ext cx="5781105" cy="214805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CaixaDeTexto 15">
            <a:extLst>
              <a:ext uri="{FF2B5EF4-FFF2-40B4-BE49-F238E27FC236}">
                <a16:creationId xmlns:a16="http://schemas.microsoft.com/office/drawing/2014/main" id="{759D7925-E646-4370-BCB9-B24DA37F5406}"/>
              </a:ext>
            </a:extLst>
          </p:cNvPr>
          <p:cNvSpPr txBox="1"/>
          <p:nvPr/>
        </p:nvSpPr>
        <p:spPr>
          <a:xfrm>
            <a:off x="389943" y="3835592"/>
            <a:ext cx="2743200" cy="2009061"/>
          </a:xfrm>
          <a:prstGeom prst="roundRect">
            <a:avLst/>
          </a:prstGeom>
          <a:noFill/>
          <a:ln>
            <a:solidFill>
              <a:schemeClr val="accent1">
                <a:lumMod val="50000"/>
              </a:schemeClr>
            </a:solidFill>
          </a:ln>
        </p:spPr>
        <p:txBody>
          <a:bodyPr wrap="square" rtlCol="0">
            <a:spAutoFit/>
          </a:bodyPr>
          <a:lstStyle/>
          <a:p>
            <a:r>
              <a:rPr lang="pt-PT" sz="1600" dirty="0">
                <a:solidFill>
                  <a:schemeClr val="accent1">
                    <a:lumMod val="50000"/>
                  </a:schemeClr>
                </a:solidFill>
              </a:rPr>
              <a:t>Mais comuns:</a:t>
            </a:r>
          </a:p>
          <a:p>
            <a:pPr marL="285750" indent="-285750">
              <a:buFont typeface="Arial" panose="020B0604020202020204" pitchFamily="34" charset="0"/>
              <a:buChar char="•"/>
            </a:pPr>
            <a:r>
              <a:rPr lang="pt-PT" sz="1600" dirty="0" err="1">
                <a:solidFill>
                  <a:schemeClr val="accent1">
                    <a:lumMod val="50000"/>
                  </a:schemeClr>
                </a:solidFill>
              </a:rPr>
              <a:t>Biguanidas</a:t>
            </a:r>
            <a:endParaRPr lang="pt-PT" sz="1600" dirty="0">
              <a:solidFill>
                <a:schemeClr val="accent1">
                  <a:lumMod val="50000"/>
                </a:schemeClr>
              </a:solidFill>
            </a:endParaRPr>
          </a:p>
          <a:p>
            <a:pPr marL="285750" indent="-285750">
              <a:buFont typeface="Arial" panose="020B0604020202020204" pitchFamily="34" charset="0"/>
              <a:buChar char="•"/>
            </a:pPr>
            <a:r>
              <a:rPr lang="el-GR" sz="1600" dirty="0">
                <a:solidFill>
                  <a:schemeClr val="accent1">
                    <a:lumMod val="50000"/>
                  </a:schemeClr>
                </a:solidFill>
              </a:rPr>
              <a:t>β</a:t>
            </a:r>
            <a:r>
              <a:rPr lang="pt-PT" sz="1600" dirty="0">
                <a:solidFill>
                  <a:schemeClr val="accent1">
                    <a:lumMod val="50000"/>
                  </a:schemeClr>
                </a:solidFill>
              </a:rPr>
              <a:t>-agonistas</a:t>
            </a:r>
          </a:p>
          <a:p>
            <a:pPr marL="285750" indent="-285750">
              <a:buFont typeface="Arial" panose="020B0604020202020204" pitchFamily="34" charset="0"/>
              <a:buChar char="•"/>
            </a:pPr>
            <a:r>
              <a:rPr lang="pt-PT" sz="1600" dirty="0">
                <a:solidFill>
                  <a:schemeClr val="accent1">
                    <a:lumMod val="50000"/>
                  </a:schemeClr>
                </a:solidFill>
              </a:rPr>
              <a:t>Inibidores da transcriptase reversa</a:t>
            </a:r>
          </a:p>
          <a:p>
            <a:pPr marL="285750" indent="-285750">
              <a:buFont typeface="Arial" panose="020B0604020202020204" pitchFamily="34" charset="0"/>
              <a:buChar char="•"/>
            </a:pPr>
            <a:r>
              <a:rPr lang="pt-PT" sz="1600" dirty="0">
                <a:solidFill>
                  <a:schemeClr val="accent1">
                    <a:lumMod val="50000"/>
                  </a:schemeClr>
                </a:solidFill>
              </a:rPr>
              <a:t>Propofol</a:t>
            </a:r>
          </a:p>
          <a:p>
            <a:pPr marL="285750" indent="-285750">
              <a:buFont typeface="Arial" panose="020B0604020202020204" pitchFamily="34" charset="0"/>
              <a:buChar char="•"/>
            </a:pPr>
            <a:r>
              <a:rPr lang="pt-PT" sz="1600" dirty="0" err="1">
                <a:solidFill>
                  <a:schemeClr val="accent1">
                    <a:lumMod val="50000"/>
                  </a:schemeClr>
                </a:solidFill>
              </a:rPr>
              <a:t>Linezolid</a:t>
            </a:r>
            <a:endParaRPr lang="pt-PT" sz="1600" dirty="0">
              <a:solidFill>
                <a:schemeClr val="accent1">
                  <a:lumMod val="50000"/>
                </a:schemeClr>
              </a:solidFill>
            </a:endParaRPr>
          </a:p>
        </p:txBody>
      </p:sp>
      <p:grpSp>
        <p:nvGrpSpPr>
          <p:cNvPr id="9" name="Group 184">
            <a:extLst>
              <a:ext uri="{FF2B5EF4-FFF2-40B4-BE49-F238E27FC236}">
                <a16:creationId xmlns:a16="http://schemas.microsoft.com/office/drawing/2014/main" id="{BB8C4410-CD90-4013-895C-8CE814370192}"/>
              </a:ext>
            </a:extLst>
          </p:cNvPr>
          <p:cNvGrpSpPr>
            <a:grpSpLocks/>
          </p:cNvGrpSpPr>
          <p:nvPr/>
        </p:nvGrpSpPr>
        <p:grpSpPr bwMode="auto">
          <a:xfrm rot="1941402">
            <a:off x="7850607" y="3821862"/>
            <a:ext cx="523779" cy="835776"/>
            <a:chOff x="2219" y="907"/>
            <a:chExt cx="1088" cy="2764"/>
          </a:xfrm>
        </p:grpSpPr>
        <p:sp>
          <p:nvSpPr>
            <p:cNvPr id="11" name="Freeform 185">
              <a:extLst>
                <a:ext uri="{FF2B5EF4-FFF2-40B4-BE49-F238E27FC236}">
                  <a16:creationId xmlns:a16="http://schemas.microsoft.com/office/drawing/2014/main" id="{EFFDAEBC-FCD1-417C-ADD6-F5FD546E93CA}"/>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 name="Freeform 186">
              <a:extLst>
                <a:ext uri="{FF2B5EF4-FFF2-40B4-BE49-F238E27FC236}">
                  <a16:creationId xmlns:a16="http://schemas.microsoft.com/office/drawing/2014/main" id="{79974B87-C987-4F60-AAA6-97F4638851F5}"/>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 name="Freeform 187">
              <a:extLst>
                <a:ext uri="{FF2B5EF4-FFF2-40B4-BE49-F238E27FC236}">
                  <a16:creationId xmlns:a16="http://schemas.microsoft.com/office/drawing/2014/main" id="{EA633381-F693-4087-95AC-BD75E2F3B9C8}"/>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 name="Freeform 188">
              <a:extLst>
                <a:ext uri="{FF2B5EF4-FFF2-40B4-BE49-F238E27FC236}">
                  <a16:creationId xmlns:a16="http://schemas.microsoft.com/office/drawing/2014/main" id="{2ED114FB-77A1-4696-9354-FF1D773B8497}"/>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 name="Freeform 189">
              <a:extLst>
                <a:ext uri="{FF2B5EF4-FFF2-40B4-BE49-F238E27FC236}">
                  <a16:creationId xmlns:a16="http://schemas.microsoft.com/office/drawing/2014/main" id="{998F9073-657B-48E2-891A-0F14D15B547E}"/>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 name="Freeform 190">
              <a:extLst>
                <a:ext uri="{FF2B5EF4-FFF2-40B4-BE49-F238E27FC236}">
                  <a16:creationId xmlns:a16="http://schemas.microsoft.com/office/drawing/2014/main" id="{051F585E-EC65-4D71-92E3-277E5A29E13D}"/>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 name="Freeform 191">
              <a:extLst>
                <a:ext uri="{FF2B5EF4-FFF2-40B4-BE49-F238E27FC236}">
                  <a16:creationId xmlns:a16="http://schemas.microsoft.com/office/drawing/2014/main" id="{561ED932-324B-40EE-B923-656D0F5934E3}"/>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 name="Freeform 192">
              <a:extLst>
                <a:ext uri="{FF2B5EF4-FFF2-40B4-BE49-F238E27FC236}">
                  <a16:creationId xmlns:a16="http://schemas.microsoft.com/office/drawing/2014/main" id="{B761032E-B35F-4EFB-BF79-5719146EE435}"/>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 name="Freeform 193">
              <a:extLst>
                <a:ext uri="{FF2B5EF4-FFF2-40B4-BE49-F238E27FC236}">
                  <a16:creationId xmlns:a16="http://schemas.microsoft.com/office/drawing/2014/main" id="{5B2D11BB-2E16-4EB3-AB7F-16EBC3701D97}"/>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 name="Freeform 194">
              <a:extLst>
                <a:ext uri="{FF2B5EF4-FFF2-40B4-BE49-F238E27FC236}">
                  <a16:creationId xmlns:a16="http://schemas.microsoft.com/office/drawing/2014/main" id="{40412641-2A10-48B1-BDE9-05126E425D87}"/>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 name="Freeform 195">
              <a:extLst>
                <a:ext uri="{FF2B5EF4-FFF2-40B4-BE49-F238E27FC236}">
                  <a16:creationId xmlns:a16="http://schemas.microsoft.com/office/drawing/2014/main" id="{14B04A10-F78B-4354-87F6-5AE30CEB37AC}"/>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 name="Freeform 196">
              <a:extLst>
                <a:ext uri="{FF2B5EF4-FFF2-40B4-BE49-F238E27FC236}">
                  <a16:creationId xmlns:a16="http://schemas.microsoft.com/office/drawing/2014/main" id="{F7A517DE-4B2A-4382-92C4-3A31213EF29D}"/>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 name="Freeform 197">
              <a:extLst>
                <a:ext uri="{FF2B5EF4-FFF2-40B4-BE49-F238E27FC236}">
                  <a16:creationId xmlns:a16="http://schemas.microsoft.com/office/drawing/2014/main" id="{81D8DA7F-2977-47A6-A349-9FD487687842}"/>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6" name="Freeform 198">
              <a:extLst>
                <a:ext uri="{FF2B5EF4-FFF2-40B4-BE49-F238E27FC236}">
                  <a16:creationId xmlns:a16="http://schemas.microsoft.com/office/drawing/2014/main" id="{FF70EA7D-C67A-4694-909F-AC96179B838C}"/>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7" name="Freeform 199">
              <a:extLst>
                <a:ext uri="{FF2B5EF4-FFF2-40B4-BE49-F238E27FC236}">
                  <a16:creationId xmlns:a16="http://schemas.microsoft.com/office/drawing/2014/main" id="{A70F3E9E-192C-4A8B-A421-8E84F25C3882}"/>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8" name="Freeform 200">
              <a:extLst>
                <a:ext uri="{FF2B5EF4-FFF2-40B4-BE49-F238E27FC236}">
                  <a16:creationId xmlns:a16="http://schemas.microsoft.com/office/drawing/2014/main" id="{0B3B28C2-05DA-4560-B63A-85786D99A718}"/>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9" name="Freeform 201">
              <a:extLst>
                <a:ext uri="{FF2B5EF4-FFF2-40B4-BE49-F238E27FC236}">
                  <a16:creationId xmlns:a16="http://schemas.microsoft.com/office/drawing/2014/main" id="{EF83B38E-E55F-41B6-B4DC-FAE440E7A751}"/>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0" name="Freeform 202">
              <a:extLst>
                <a:ext uri="{FF2B5EF4-FFF2-40B4-BE49-F238E27FC236}">
                  <a16:creationId xmlns:a16="http://schemas.microsoft.com/office/drawing/2014/main" id="{D7C566D0-87FF-42A6-956C-2A6F00504839}"/>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1" name="Freeform 203">
              <a:extLst>
                <a:ext uri="{FF2B5EF4-FFF2-40B4-BE49-F238E27FC236}">
                  <a16:creationId xmlns:a16="http://schemas.microsoft.com/office/drawing/2014/main" id="{5188AB41-0A35-455A-B565-A8537A786504}"/>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2" name="Freeform 204">
              <a:extLst>
                <a:ext uri="{FF2B5EF4-FFF2-40B4-BE49-F238E27FC236}">
                  <a16:creationId xmlns:a16="http://schemas.microsoft.com/office/drawing/2014/main" id="{BFA7B556-D6D4-48F3-8B25-4A0679A5E74D}"/>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3" name="Freeform 205">
              <a:extLst>
                <a:ext uri="{FF2B5EF4-FFF2-40B4-BE49-F238E27FC236}">
                  <a16:creationId xmlns:a16="http://schemas.microsoft.com/office/drawing/2014/main" id="{FF4706E2-F78F-477D-9372-3A921E2E7E9A}"/>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4" name="Freeform 206">
              <a:extLst>
                <a:ext uri="{FF2B5EF4-FFF2-40B4-BE49-F238E27FC236}">
                  <a16:creationId xmlns:a16="http://schemas.microsoft.com/office/drawing/2014/main" id="{88F927AE-F986-4001-9B5F-B06B2485C227}"/>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5" name="Freeform 207">
              <a:extLst>
                <a:ext uri="{FF2B5EF4-FFF2-40B4-BE49-F238E27FC236}">
                  <a16:creationId xmlns:a16="http://schemas.microsoft.com/office/drawing/2014/main" id="{8749C673-41CC-48CF-AE26-105D4BB12D57}"/>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6" name="Freeform 208">
              <a:extLst>
                <a:ext uri="{FF2B5EF4-FFF2-40B4-BE49-F238E27FC236}">
                  <a16:creationId xmlns:a16="http://schemas.microsoft.com/office/drawing/2014/main" id="{F146D7A7-B5D6-4A36-9B8F-1AE9E245D3E3}"/>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7" name="Freeform 209">
              <a:extLst>
                <a:ext uri="{FF2B5EF4-FFF2-40B4-BE49-F238E27FC236}">
                  <a16:creationId xmlns:a16="http://schemas.microsoft.com/office/drawing/2014/main" id="{4C9C0E57-2890-4760-AF3D-F52ED852A5ED}"/>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8" name="Freeform 210">
              <a:extLst>
                <a:ext uri="{FF2B5EF4-FFF2-40B4-BE49-F238E27FC236}">
                  <a16:creationId xmlns:a16="http://schemas.microsoft.com/office/drawing/2014/main" id="{6A93386C-22B2-4BBF-935C-C5B142118F70}"/>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39" name="Freeform 211">
              <a:extLst>
                <a:ext uri="{FF2B5EF4-FFF2-40B4-BE49-F238E27FC236}">
                  <a16:creationId xmlns:a16="http://schemas.microsoft.com/office/drawing/2014/main" id="{3B8EFEBE-1F8A-4417-A8A7-FC19875CB666}"/>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0" name="Freeform 212">
              <a:extLst>
                <a:ext uri="{FF2B5EF4-FFF2-40B4-BE49-F238E27FC236}">
                  <a16:creationId xmlns:a16="http://schemas.microsoft.com/office/drawing/2014/main" id="{2A9805EB-C0A9-495B-A4E1-F836A66AC77A}"/>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1" name="Freeform 213">
              <a:extLst>
                <a:ext uri="{FF2B5EF4-FFF2-40B4-BE49-F238E27FC236}">
                  <a16:creationId xmlns:a16="http://schemas.microsoft.com/office/drawing/2014/main" id="{00D2E1A3-3FED-44E1-A8EA-462386B7F0E6}"/>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2" name="Freeform 214">
              <a:extLst>
                <a:ext uri="{FF2B5EF4-FFF2-40B4-BE49-F238E27FC236}">
                  <a16:creationId xmlns:a16="http://schemas.microsoft.com/office/drawing/2014/main" id="{F4C8F4F7-6E27-4473-AF87-6523979E981C}"/>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3" name="Freeform 215">
              <a:extLst>
                <a:ext uri="{FF2B5EF4-FFF2-40B4-BE49-F238E27FC236}">
                  <a16:creationId xmlns:a16="http://schemas.microsoft.com/office/drawing/2014/main" id="{B793B8A1-D125-49B0-8FE1-247A9353F6A4}"/>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4" name="Freeform 216">
              <a:extLst>
                <a:ext uri="{FF2B5EF4-FFF2-40B4-BE49-F238E27FC236}">
                  <a16:creationId xmlns:a16="http://schemas.microsoft.com/office/drawing/2014/main" id="{64E64D49-0A65-4D94-BEF6-372A5243CF8F}"/>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5" name="Freeform 217">
              <a:extLst>
                <a:ext uri="{FF2B5EF4-FFF2-40B4-BE49-F238E27FC236}">
                  <a16:creationId xmlns:a16="http://schemas.microsoft.com/office/drawing/2014/main" id="{1C8EDCBE-A369-4CC1-9AA3-1B8A2291FEF9}"/>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6" name="Freeform 218">
              <a:extLst>
                <a:ext uri="{FF2B5EF4-FFF2-40B4-BE49-F238E27FC236}">
                  <a16:creationId xmlns:a16="http://schemas.microsoft.com/office/drawing/2014/main" id="{95D95702-004B-4CD6-A344-D4BD319863D7}"/>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7" name="Freeform 219">
              <a:extLst>
                <a:ext uri="{FF2B5EF4-FFF2-40B4-BE49-F238E27FC236}">
                  <a16:creationId xmlns:a16="http://schemas.microsoft.com/office/drawing/2014/main" id="{F7466000-1316-40BB-906B-DB5F1C533923}"/>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8" name="Freeform 220">
              <a:extLst>
                <a:ext uri="{FF2B5EF4-FFF2-40B4-BE49-F238E27FC236}">
                  <a16:creationId xmlns:a16="http://schemas.microsoft.com/office/drawing/2014/main" id="{2858098C-45A7-4A75-AFC4-31B1D6A24963}"/>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49" name="Freeform 221">
              <a:extLst>
                <a:ext uri="{FF2B5EF4-FFF2-40B4-BE49-F238E27FC236}">
                  <a16:creationId xmlns:a16="http://schemas.microsoft.com/office/drawing/2014/main" id="{9F8843CE-89FB-4764-92CE-51BB1FFE2273}"/>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0" name="Freeform 222">
              <a:extLst>
                <a:ext uri="{FF2B5EF4-FFF2-40B4-BE49-F238E27FC236}">
                  <a16:creationId xmlns:a16="http://schemas.microsoft.com/office/drawing/2014/main" id="{BC78C20E-E95B-470C-8D18-357F03C173FC}"/>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1" name="Freeform 223">
              <a:extLst>
                <a:ext uri="{FF2B5EF4-FFF2-40B4-BE49-F238E27FC236}">
                  <a16:creationId xmlns:a16="http://schemas.microsoft.com/office/drawing/2014/main" id="{C49A40ED-6F04-4354-9D2D-3111185C67E3}"/>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52" name="Freeform 224">
              <a:extLst>
                <a:ext uri="{FF2B5EF4-FFF2-40B4-BE49-F238E27FC236}">
                  <a16:creationId xmlns:a16="http://schemas.microsoft.com/office/drawing/2014/main" id="{F4B119EF-9FC8-4FE5-BC6E-38EC861731CD}"/>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3" name="Freeform 225">
              <a:extLst>
                <a:ext uri="{FF2B5EF4-FFF2-40B4-BE49-F238E27FC236}">
                  <a16:creationId xmlns:a16="http://schemas.microsoft.com/office/drawing/2014/main" id="{654F21BD-96C4-4DEB-9D4D-090D3661E1D0}"/>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4" name="Freeform 226">
              <a:extLst>
                <a:ext uri="{FF2B5EF4-FFF2-40B4-BE49-F238E27FC236}">
                  <a16:creationId xmlns:a16="http://schemas.microsoft.com/office/drawing/2014/main" id="{C5CF82DB-3DAE-4CD4-8EE2-2858CCD4916E}"/>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5" name="Freeform 227">
              <a:extLst>
                <a:ext uri="{FF2B5EF4-FFF2-40B4-BE49-F238E27FC236}">
                  <a16:creationId xmlns:a16="http://schemas.microsoft.com/office/drawing/2014/main" id="{5F3BC5A9-55BA-4C4C-84FF-DC3855D3F09F}"/>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grpSp>
        <p:nvGrpSpPr>
          <p:cNvPr id="56" name="Agrupar 55">
            <a:extLst>
              <a:ext uri="{FF2B5EF4-FFF2-40B4-BE49-F238E27FC236}">
                <a16:creationId xmlns:a16="http://schemas.microsoft.com/office/drawing/2014/main" id="{E524F940-34CE-498D-AA9E-1EF908DA28CE}"/>
              </a:ext>
            </a:extLst>
          </p:cNvPr>
          <p:cNvGrpSpPr/>
          <p:nvPr/>
        </p:nvGrpSpPr>
        <p:grpSpPr>
          <a:xfrm>
            <a:off x="3684032" y="3857211"/>
            <a:ext cx="687973" cy="829352"/>
            <a:chOff x="2886172" y="4399613"/>
            <a:chExt cx="1755561" cy="2426385"/>
          </a:xfrm>
        </p:grpSpPr>
        <p:pic>
          <p:nvPicPr>
            <p:cNvPr id="57" name="Imagem 56">
              <a:extLst>
                <a:ext uri="{FF2B5EF4-FFF2-40B4-BE49-F238E27FC236}">
                  <a16:creationId xmlns:a16="http://schemas.microsoft.com/office/drawing/2014/main" id="{0979E216-59A9-4190-AD5C-F29CD40562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3038" y="4829067"/>
              <a:ext cx="1498017" cy="1387507"/>
            </a:xfrm>
            <a:prstGeom prst="rect">
              <a:avLst/>
            </a:prstGeom>
          </p:spPr>
        </p:pic>
        <p:pic>
          <p:nvPicPr>
            <p:cNvPr id="58" name="Picture 4" descr="https://smart.servier.com/wp-content/uploads/2016/10/colon-492x680.png">
              <a:extLst>
                <a:ext uri="{FF2B5EF4-FFF2-40B4-BE49-F238E27FC236}">
                  <a16:creationId xmlns:a16="http://schemas.microsoft.com/office/drawing/2014/main" id="{2272E0D8-3618-46D9-AE68-4FD69DFCB74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86172" y="4399613"/>
              <a:ext cx="1755561" cy="2426385"/>
            </a:xfrm>
            <a:prstGeom prst="rect">
              <a:avLst/>
            </a:prstGeom>
            <a:noFill/>
            <a:extLst>
              <a:ext uri="{909E8E84-426E-40DD-AFC4-6F175D3DCCD1}">
                <a14:hiddenFill xmlns:a14="http://schemas.microsoft.com/office/drawing/2010/main">
                  <a:solidFill>
                    <a:srgbClr val="FFFFFF"/>
                  </a:solidFill>
                </a14:hiddenFill>
              </a:ext>
            </a:extLst>
          </p:spPr>
        </p:pic>
      </p:grpSp>
      <p:pic>
        <p:nvPicPr>
          <p:cNvPr id="59" name="Imagem 58">
            <a:extLst>
              <a:ext uri="{FF2B5EF4-FFF2-40B4-BE49-F238E27FC236}">
                <a16:creationId xmlns:a16="http://schemas.microsoft.com/office/drawing/2014/main" id="{CF404D10-6128-4C76-ABB0-F7B2DB38EA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983007">
            <a:off x="5850004" y="3887097"/>
            <a:ext cx="784494" cy="681327"/>
          </a:xfrm>
          <a:prstGeom prst="rect">
            <a:avLst/>
          </a:prstGeom>
        </p:spPr>
      </p:pic>
      <p:sp>
        <p:nvSpPr>
          <p:cNvPr id="60" name="Retângulo: Cantos Arredondados 59">
            <a:extLst>
              <a:ext uri="{FF2B5EF4-FFF2-40B4-BE49-F238E27FC236}">
                <a16:creationId xmlns:a16="http://schemas.microsoft.com/office/drawing/2014/main" id="{D5EBD09F-DF7E-402B-A16D-A41A9C7F9015}"/>
              </a:ext>
            </a:extLst>
          </p:cNvPr>
          <p:cNvSpPr/>
          <p:nvPr/>
        </p:nvSpPr>
        <p:spPr>
          <a:xfrm>
            <a:off x="5469419" y="3247789"/>
            <a:ext cx="1382486" cy="408623"/>
          </a:xfrm>
          <a:prstGeom prst="roundRect">
            <a:avLst/>
          </a:prstGeom>
          <a:solidFill>
            <a:schemeClr val="accent1">
              <a:lumMod val="20000"/>
              <a:lumOff val="80000"/>
            </a:schemeClr>
          </a:solidFill>
        </p:spPr>
        <p:txBody>
          <a:bodyPr wrap="square">
            <a:spAutoFit/>
          </a:bodyPr>
          <a:lstStyle/>
          <a:p>
            <a:pPr algn="just"/>
            <a:r>
              <a:rPr lang="pt-PT" dirty="0">
                <a:ea typeface="Calibri" panose="020F0502020204030204" pitchFamily="34" charset="0"/>
                <a:cs typeface="Times New Roman" panose="02020603050405020304" pitchFamily="18" charset="0"/>
              </a:rPr>
              <a:t>Metformina</a:t>
            </a:r>
          </a:p>
        </p:txBody>
      </p:sp>
      <p:cxnSp>
        <p:nvCxnSpPr>
          <p:cNvPr id="61" name="Conexão reta unidirecional 60">
            <a:extLst>
              <a:ext uri="{FF2B5EF4-FFF2-40B4-BE49-F238E27FC236}">
                <a16:creationId xmlns:a16="http://schemas.microsoft.com/office/drawing/2014/main" id="{A6859220-0F80-4BC6-82E3-D5D4B0A8997D}"/>
              </a:ext>
            </a:extLst>
          </p:cNvPr>
          <p:cNvCxnSpPr>
            <a:cxnSpLocks/>
          </p:cNvCxnSpPr>
          <p:nvPr/>
        </p:nvCxnSpPr>
        <p:spPr>
          <a:xfrm>
            <a:off x="4527969" y="4241130"/>
            <a:ext cx="1029629"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2" name="Retângulo: Cantos Arredondados 61">
            <a:extLst>
              <a:ext uri="{FF2B5EF4-FFF2-40B4-BE49-F238E27FC236}">
                <a16:creationId xmlns:a16="http://schemas.microsoft.com/office/drawing/2014/main" id="{4A92E0BA-1765-4A4A-98DD-0059887EDB0D}"/>
              </a:ext>
            </a:extLst>
          </p:cNvPr>
          <p:cNvSpPr/>
          <p:nvPr/>
        </p:nvSpPr>
        <p:spPr>
          <a:xfrm>
            <a:off x="3393952" y="4723450"/>
            <a:ext cx="1482848" cy="715089"/>
          </a:xfrm>
          <a:prstGeom prst="roundRect">
            <a:avLst/>
          </a:prstGeom>
          <a:solidFill>
            <a:schemeClr val="accent1">
              <a:lumMod val="20000"/>
              <a:lumOff val="80000"/>
            </a:schemeClr>
          </a:solidFill>
        </p:spPr>
        <p:txBody>
          <a:bodyPr wrap="square">
            <a:spAutoFit/>
          </a:bodyPr>
          <a:lstStyle/>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Metabolismo anaeróbico da glucose</a:t>
            </a:r>
            <a:endParaRPr lang="pt-PT" sz="1200" dirty="0">
              <a:ea typeface="Calibri" panose="020F0502020204030204" pitchFamily="34" charset="0"/>
              <a:cs typeface="Times New Roman" panose="02020603050405020304" pitchFamily="18" charset="0"/>
            </a:endParaRPr>
          </a:p>
        </p:txBody>
      </p:sp>
      <p:sp>
        <p:nvSpPr>
          <p:cNvPr id="63" name="Retângulo: Cantos Arredondados 62">
            <a:extLst>
              <a:ext uri="{FF2B5EF4-FFF2-40B4-BE49-F238E27FC236}">
                <a16:creationId xmlns:a16="http://schemas.microsoft.com/office/drawing/2014/main" id="{4555F9A5-0ED2-4F43-B6CB-5F0BDA1EBBC4}"/>
              </a:ext>
            </a:extLst>
          </p:cNvPr>
          <p:cNvSpPr/>
          <p:nvPr/>
        </p:nvSpPr>
        <p:spPr>
          <a:xfrm>
            <a:off x="4969507" y="4732915"/>
            <a:ext cx="1984688" cy="919401"/>
          </a:xfrm>
          <a:prstGeom prst="roundRect">
            <a:avLst/>
          </a:prstGeom>
          <a:solidFill>
            <a:schemeClr val="accent1">
              <a:lumMod val="20000"/>
              <a:lumOff val="80000"/>
            </a:schemeClr>
          </a:solidFill>
        </p:spPr>
        <p:txBody>
          <a:bodyPr wrap="square">
            <a:spAutoFit/>
          </a:bodyPr>
          <a:lstStyle/>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a:t>
            </a:r>
            <a:r>
              <a:rPr lang="pt-PT" sz="1200" dirty="0" err="1">
                <a:latin typeface="Century Gothic" panose="020B0502020202020204" pitchFamily="34" charset="0"/>
                <a:ea typeface="Calibri" panose="020F0502020204030204" pitchFamily="34" charset="0"/>
                <a:cs typeface="Times New Roman" panose="02020603050405020304" pitchFamily="18" charset="0"/>
              </a:rPr>
              <a:t>Glugoneogenese</a:t>
            </a:r>
            <a:endParaRPr lang="pt-PT" sz="1200" dirty="0">
              <a:latin typeface="Century Gothic" panose="020B0502020202020204" pitchFamily="34" charset="0"/>
              <a:ea typeface="Calibri" panose="020F0502020204030204" pitchFamily="34" charset="0"/>
              <a:cs typeface="Times New Roman" panose="02020603050405020304" pitchFamily="18" charset="0"/>
            </a:endParaRPr>
          </a:p>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a:t>
            </a:r>
            <a:r>
              <a:rPr lang="pt-PT" sz="1200" dirty="0" err="1">
                <a:latin typeface="Century Gothic" panose="020B0502020202020204" pitchFamily="34" charset="0"/>
                <a:ea typeface="Calibri" panose="020F0502020204030204" pitchFamily="34" charset="0"/>
                <a:cs typeface="Times New Roman" panose="02020603050405020304" pitchFamily="18" charset="0"/>
              </a:rPr>
              <a:t>Glicogenolise</a:t>
            </a:r>
            <a:endParaRPr lang="pt-PT" sz="1200" dirty="0">
              <a:latin typeface="Century Gothic" panose="020B0502020202020204" pitchFamily="34" charset="0"/>
              <a:ea typeface="Calibri" panose="020F0502020204030204" pitchFamily="34" charset="0"/>
              <a:cs typeface="Times New Roman" panose="02020603050405020304" pitchFamily="18" charset="0"/>
            </a:endParaRPr>
          </a:p>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Oxidação de ácidos gordos</a:t>
            </a:r>
          </a:p>
        </p:txBody>
      </p:sp>
      <p:sp>
        <p:nvSpPr>
          <p:cNvPr id="64" name="Retângulo: Cantos Arredondados 63">
            <a:extLst>
              <a:ext uri="{FF2B5EF4-FFF2-40B4-BE49-F238E27FC236}">
                <a16:creationId xmlns:a16="http://schemas.microsoft.com/office/drawing/2014/main" id="{E57E205F-D97E-4507-8D97-5A984433E9C6}"/>
              </a:ext>
            </a:extLst>
          </p:cNvPr>
          <p:cNvSpPr/>
          <p:nvPr/>
        </p:nvSpPr>
        <p:spPr>
          <a:xfrm>
            <a:off x="7083011" y="4723450"/>
            <a:ext cx="1984688" cy="1123712"/>
          </a:xfrm>
          <a:prstGeom prst="roundRect">
            <a:avLst/>
          </a:prstGeom>
          <a:solidFill>
            <a:schemeClr val="accent1">
              <a:lumMod val="20000"/>
              <a:lumOff val="80000"/>
            </a:schemeClr>
          </a:solidFill>
        </p:spPr>
        <p:txBody>
          <a:bodyPr wrap="square">
            <a:spAutoFit/>
          </a:bodyPr>
          <a:lstStyle/>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absorção de glicose mediada por insulina</a:t>
            </a:r>
          </a:p>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a:t>
            </a:r>
            <a:r>
              <a:rPr lang="pt-PT" sz="1200" dirty="0" err="1">
                <a:latin typeface="Century Gothic" panose="020B0502020202020204" pitchFamily="34" charset="0"/>
                <a:ea typeface="Calibri" panose="020F0502020204030204" pitchFamily="34" charset="0"/>
                <a:cs typeface="Times New Roman" panose="02020603050405020304" pitchFamily="18" charset="0"/>
              </a:rPr>
              <a:t>Glicogenese</a:t>
            </a:r>
            <a:endParaRPr lang="pt-PT" sz="1200" dirty="0">
              <a:latin typeface="Century Gothic" panose="020B0502020202020204" pitchFamily="34" charset="0"/>
              <a:ea typeface="Calibri" panose="020F0502020204030204" pitchFamily="34" charset="0"/>
              <a:cs typeface="Times New Roman" panose="02020603050405020304" pitchFamily="18" charset="0"/>
            </a:endParaRPr>
          </a:p>
          <a:p>
            <a:pPr algn="just"/>
            <a:r>
              <a:rPr lang="pt-PT" sz="1200" dirty="0">
                <a:latin typeface="Century Gothic" panose="020B0502020202020204" pitchFamily="34" charset="0"/>
                <a:ea typeface="Calibri" panose="020F0502020204030204" pitchFamily="34" charset="0"/>
                <a:cs typeface="Times New Roman" panose="02020603050405020304" pitchFamily="18" charset="0"/>
              </a:rPr>
              <a:t>↓ Oxidação de ácidos gordos</a:t>
            </a:r>
          </a:p>
        </p:txBody>
      </p:sp>
      <p:sp>
        <p:nvSpPr>
          <p:cNvPr id="5" name="CaixaDeTexto 4">
            <a:extLst>
              <a:ext uri="{FF2B5EF4-FFF2-40B4-BE49-F238E27FC236}">
                <a16:creationId xmlns:a16="http://schemas.microsoft.com/office/drawing/2014/main" id="{5CD30BDA-72B6-4F2B-BB96-7C088C5D76E1}"/>
              </a:ext>
            </a:extLst>
          </p:cNvPr>
          <p:cNvSpPr txBox="1"/>
          <p:nvPr/>
        </p:nvSpPr>
        <p:spPr>
          <a:xfrm>
            <a:off x="4534491" y="3871001"/>
            <a:ext cx="1005403" cy="369332"/>
          </a:xfrm>
          <a:prstGeom prst="rect">
            <a:avLst/>
          </a:prstGeom>
          <a:noFill/>
        </p:spPr>
        <p:txBody>
          <a:bodyPr wrap="none" rtlCol="0">
            <a:spAutoFit/>
          </a:bodyPr>
          <a:lstStyle/>
          <a:p>
            <a:r>
              <a:rPr lang="pt-PT" b="1" dirty="0">
                <a:solidFill>
                  <a:srgbClr val="456968"/>
                </a:solidFill>
              </a:rPr>
              <a:t>Lactato</a:t>
            </a:r>
          </a:p>
        </p:txBody>
      </p:sp>
      <p:cxnSp>
        <p:nvCxnSpPr>
          <p:cNvPr id="65" name="Conexão reta unidirecional 64">
            <a:extLst>
              <a:ext uri="{FF2B5EF4-FFF2-40B4-BE49-F238E27FC236}">
                <a16:creationId xmlns:a16="http://schemas.microsoft.com/office/drawing/2014/main" id="{3F0CEBCC-1660-4BDF-BC3B-A9267366B53E}"/>
              </a:ext>
            </a:extLst>
          </p:cNvPr>
          <p:cNvCxnSpPr>
            <a:cxnSpLocks/>
            <a:stCxn id="60" idx="1"/>
            <a:endCxn id="58" idx="0"/>
          </p:cNvCxnSpPr>
          <p:nvPr/>
        </p:nvCxnSpPr>
        <p:spPr>
          <a:xfrm flipH="1">
            <a:off x="4028019" y="3452101"/>
            <a:ext cx="1441400" cy="405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exão reta unidirecional 66">
            <a:extLst>
              <a:ext uri="{FF2B5EF4-FFF2-40B4-BE49-F238E27FC236}">
                <a16:creationId xmlns:a16="http://schemas.microsoft.com/office/drawing/2014/main" id="{F23DD6A7-C325-48FE-9D5C-A5B60627D54D}"/>
              </a:ext>
            </a:extLst>
          </p:cNvPr>
          <p:cNvCxnSpPr>
            <a:cxnSpLocks/>
            <a:stCxn id="60" idx="2"/>
            <a:endCxn id="59" idx="0"/>
          </p:cNvCxnSpPr>
          <p:nvPr/>
        </p:nvCxnSpPr>
        <p:spPr>
          <a:xfrm>
            <a:off x="6160662" y="3656412"/>
            <a:ext cx="20776" cy="236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exão reta unidirecional 69">
            <a:extLst>
              <a:ext uri="{FF2B5EF4-FFF2-40B4-BE49-F238E27FC236}">
                <a16:creationId xmlns:a16="http://schemas.microsoft.com/office/drawing/2014/main" id="{EEE7C75D-D79D-48C3-8EA2-836D5C9784E0}"/>
              </a:ext>
            </a:extLst>
          </p:cNvPr>
          <p:cNvCxnSpPr>
            <a:cxnSpLocks/>
            <a:stCxn id="60" idx="3"/>
          </p:cNvCxnSpPr>
          <p:nvPr/>
        </p:nvCxnSpPr>
        <p:spPr>
          <a:xfrm>
            <a:off x="6851905" y="3452101"/>
            <a:ext cx="1414990" cy="402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CaixaDeTexto 74">
            <a:extLst>
              <a:ext uri="{FF2B5EF4-FFF2-40B4-BE49-F238E27FC236}">
                <a16:creationId xmlns:a16="http://schemas.microsoft.com/office/drawing/2014/main" id="{93F3AD3A-9B7A-4118-A74D-1310AA1F6467}"/>
              </a:ext>
            </a:extLst>
          </p:cNvPr>
          <p:cNvSpPr txBox="1"/>
          <p:nvPr/>
        </p:nvSpPr>
        <p:spPr>
          <a:xfrm>
            <a:off x="5471303" y="5738969"/>
            <a:ext cx="1149117" cy="369332"/>
          </a:xfrm>
          <a:prstGeom prst="rect">
            <a:avLst/>
          </a:prstGeom>
          <a:solidFill>
            <a:srgbClr val="C4D9D8"/>
          </a:solidFill>
        </p:spPr>
        <p:txBody>
          <a:bodyPr wrap="square" rtlCol="0">
            <a:spAutoFit/>
          </a:bodyPr>
          <a:lstStyle/>
          <a:p>
            <a:r>
              <a:rPr lang="pt-PT" dirty="0">
                <a:latin typeface="Century Gothic" panose="020B0502020202020204" pitchFamily="34" charset="0"/>
              </a:rPr>
              <a:t>↓Glicose</a:t>
            </a:r>
            <a:endParaRPr lang="pt-PT" dirty="0"/>
          </a:p>
        </p:txBody>
      </p:sp>
      <p:sp>
        <p:nvSpPr>
          <p:cNvPr id="80" name="Retângulo 79">
            <a:extLst>
              <a:ext uri="{FF2B5EF4-FFF2-40B4-BE49-F238E27FC236}">
                <a16:creationId xmlns:a16="http://schemas.microsoft.com/office/drawing/2014/main" id="{908B591F-EA04-441D-9D7A-B677113C65A0}"/>
              </a:ext>
            </a:extLst>
          </p:cNvPr>
          <p:cNvSpPr/>
          <p:nvPr/>
        </p:nvSpPr>
        <p:spPr>
          <a:xfrm>
            <a:off x="-51097" y="6676915"/>
            <a:ext cx="9195097" cy="184666"/>
          </a:xfrm>
          <a:prstGeom prst="rect">
            <a:avLst/>
          </a:prstGeom>
        </p:spPr>
        <p:txBody>
          <a:bodyPr wrap="square">
            <a:spAutoFit/>
          </a:bodyPr>
          <a:lstStyle/>
          <a:p>
            <a:r>
              <a:rPr lang="pt-PT" sz="600" dirty="0">
                <a:solidFill>
                  <a:srgbClr val="333333"/>
                </a:solidFill>
              </a:rPr>
              <a:t>Adaptado de: </a:t>
            </a:r>
            <a:r>
              <a:rPr lang="pt-PT" sz="600" dirty="0" err="1">
                <a:solidFill>
                  <a:srgbClr val="333333"/>
                </a:solidFill>
              </a:rPr>
              <a:t>Bt</a:t>
            </a:r>
            <a:r>
              <a:rPr lang="pt-PT" sz="600" dirty="0">
                <a:solidFill>
                  <a:srgbClr val="333333"/>
                </a:solidFill>
              </a:rPr>
              <a:t> J Diabetes </a:t>
            </a:r>
            <a:r>
              <a:rPr lang="pt-PT" sz="600" dirty="0" err="1">
                <a:solidFill>
                  <a:srgbClr val="333333"/>
                </a:solidFill>
              </a:rPr>
              <a:t>Dis</a:t>
            </a:r>
            <a:r>
              <a:rPr lang="pt-PT" sz="600" dirty="0">
                <a:solidFill>
                  <a:srgbClr val="333333"/>
                </a:solidFill>
              </a:rPr>
              <a:t> 2006, </a:t>
            </a:r>
            <a:r>
              <a:rPr lang="pt-PT" sz="600" dirty="0" err="1">
                <a:solidFill>
                  <a:srgbClr val="333333"/>
                </a:solidFill>
              </a:rPr>
              <a:t>Sherboume</a:t>
            </a:r>
            <a:r>
              <a:rPr lang="pt-PT" sz="600" dirty="0">
                <a:solidFill>
                  <a:srgbClr val="333333"/>
                </a:solidFill>
              </a:rPr>
              <a:t> </a:t>
            </a:r>
            <a:r>
              <a:rPr lang="pt-PT" sz="600" dirty="0" err="1">
                <a:solidFill>
                  <a:srgbClr val="333333"/>
                </a:solidFill>
              </a:rPr>
              <a:t>Gibbs</a:t>
            </a:r>
            <a:r>
              <a:rPr lang="pt-PT" sz="600" dirty="0">
                <a:solidFill>
                  <a:srgbClr val="333333"/>
                </a:solidFill>
              </a:rPr>
              <a:t>, medscape.com </a:t>
            </a:r>
            <a:endParaRPr lang="pt-PT" sz="600" dirty="0"/>
          </a:p>
        </p:txBody>
      </p:sp>
    </p:spTree>
    <p:extLst>
      <p:ext uri="{BB962C8B-B14F-4D97-AF65-F5344CB8AC3E}">
        <p14:creationId xmlns:p14="http://schemas.microsoft.com/office/powerpoint/2010/main" val="2598486186"/>
      </p:ext>
    </p:extLst>
  </p:cSld>
  <p:clrMapOvr>
    <a:masterClrMapping/>
  </p:clrMapOvr>
  <mc:AlternateContent xmlns:mc="http://schemas.openxmlformats.org/markup-compatibility/2006" xmlns:p14="http://schemas.microsoft.com/office/powerpoint/2010/main">
    <mc:Choice Requires="p14">
      <p:transition spd="slow" p14:dur="2000" advTm="9334"/>
    </mc:Choice>
    <mc:Fallback xmlns="">
      <p:transition spd="slow" advTm="9334"/>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sp>
        <p:nvSpPr>
          <p:cNvPr id="8" name="Título 1">
            <a:extLst>
              <a:ext uri="{FF2B5EF4-FFF2-40B4-BE49-F238E27FC236}">
                <a16:creationId xmlns:a16="http://schemas.microsoft.com/office/drawing/2014/main" id="{D198C325-9DB0-4BEF-B749-0CDE16F2F53E}"/>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7" name="CaixaDeTexto 6">
            <a:extLst>
              <a:ext uri="{FF2B5EF4-FFF2-40B4-BE49-F238E27FC236}">
                <a16:creationId xmlns:a16="http://schemas.microsoft.com/office/drawing/2014/main" id="{3974F6C0-0B39-4C3E-B83A-92821A73B232}"/>
              </a:ext>
            </a:extLst>
          </p:cNvPr>
          <p:cNvSpPr txBox="1"/>
          <p:nvPr/>
        </p:nvSpPr>
        <p:spPr>
          <a:xfrm>
            <a:off x="437595" y="2767488"/>
            <a:ext cx="2743200"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B2</a:t>
            </a:r>
            <a:r>
              <a:rPr lang="pt-PT" dirty="0">
                <a:solidFill>
                  <a:schemeClr val="accent1">
                    <a:lumMod val="50000"/>
                  </a:schemeClr>
                </a:solidFill>
              </a:rPr>
              <a:t>: Fármacos e toxinas</a:t>
            </a:r>
          </a:p>
        </p:txBody>
      </p:sp>
      <p:sp>
        <p:nvSpPr>
          <p:cNvPr id="12" name="CaixaDeTexto 11">
            <a:extLst>
              <a:ext uri="{FF2B5EF4-FFF2-40B4-BE49-F238E27FC236}">
                <a16:creationId xmlns:a16="http://schemas.microsoft.com/office/drawing/2014/main" id="{1728E9EF-5E3B-4515-9674-2EC839D56FD8}"/>
              </a:ext>
            </a:extLst>
          </p:cNvPr>
          <p:cNvSpPr txBox="1"/>
          <p:nvPr/>
        </p:nvSpPr>
        <p:spPr>
          <a:xfrm>
            <a:off x="3276600" y="1875711"/>
            <a:ext cx="5582264" cy="715089"/>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Administração de adrenalina </a:t>
            </a:r>
            <a:r>
              <a:rPr lang="pt-PT" i="1" dirty="0" err="1"/>
              <a:t>ev</a:t>
            </a:r>
            <a:r>
              <a:rPr lang="pt-PT" dirty="0"/>
              <a:t> está relacionada com </a:t>
            </a:r>
            <a:r>
              <a:rPr lang="pt-PT" dirty="0" err="1"/>
              <a:t>hiperlactacidémia</a:t>
            </a:r>
            <a:endParaRPr lang="pt-PT" dirty="0"/>
          </a:p>
        </p:txBody>
      </p:sp>
      <p:sp>
        <p:nvSpPr>
          <p:cNvPr id="16" name="CaixaDeTexto 15">
            <a:extLst>
              <a:ext uri="{FF2B5EF4-FFF2-40B4-BE49-F238E27FC236}">
                <a16:creationId xmlns:a16="http://schemas.microsoft.com/office/drawing/2014/main" id="{759D7925-E646-4370-BCB9-B24DA37F5406}"/>
              </a:ext>
            </a:extLst>
          </p:cNvPr>
          <p:cNvSpPr txBox="1"/>
          <p:nvPr/>
        </p:nvSpPr>
        <p:spPr>
          <a:xfrm>
            <a:off x="437595" y="3752622"/>
            <a:ext cx="2743200" cy="2009061"/>
          </a:xfrm>
          <a:prstGeom prst="roundRect">
            <a:avLst/>
          </a:prstGeom>
          <a:noFill/>
          <a:ln>
            <a:solidFill>
              <a:schemeClr val="accent1">
                <a:lumMod val="50000"/>
              </a:schemeClr>
            </a:solidFill>
          </a:ln>
        </p:spPr>
        <p:txBody>
          <a:bodyPr wrap="square" rtlCol="0">
            <a:spAutoFit/>
          </a:bodyPr>
          <a:lstStyle/>
          <a:p>
            <a:r>
              <a:rPr lang="pt-PT" sz="1600" dirty="0">
                <a:solidFill>
                  <a:schemeClr val="accent1">
                    <a:lumMod val="50000"/>
                  </a:schemeClr>
                </a:solidFill>
              </a:rPr>
              <a:t>Mais comuns:</a:t>
            </a:r>
          </a:p>
          <a:p>
            <a:pPr marL="285750" indent="-285750">
              <a:buFont typeface="Arial" panose="020B0604020202020204" pitchFamily="34" charset="0"/>
              <a:buChar char="•"/>
            </a:pPr>
            <a:r>
              <a:rPr lang="pt-PT" sz="1600" dirty="0" err="1">
                <a:solidFill>
                  <a:schemeClr val="accent1">
                    <a:lumMod val="50000"/>
                  </a:schemeClr>
                </a:solidFill>
              </a:rPr>
              <a:t>Biguanidas</a:t>
            </a:r>
            <a:endParaRPr lang="pt-PT" sz="1600" dirty="0">
              <a:solidFill>
                <a:schemeClr val="accent1">
                  <a:lumMod val="50000"/>
                </a:schemeClr>
              </a:solidFill>
            </a:endParaRPr>
          </a:p>
          <a:p>
            <a:pPr marL="285750" indent="-285750">
              <a:buFont typeface="Arial" panose="020B0604020202020204" pitchFamily="34" charset="0"/>
              <a:buChar char="•"/>
            </a:pPr>
            <a:r>
              <a:rPr lang="el-GR" sz="1600" dirty="0">
                <a:solidFill>
                  <a:schemeClr val="accent1">
                    <a:lumMod val="50000"/>
                  </a:schemeClr>
                </a:solidFill>
              </a:rPr>
              <a:t>β</a:t>
            </a:r>
            <a:r>
              <a:rPr lang="pt-PT" sz="1600" dirty="0">
                <a:solidFill>
                  <a:schemeClr val="accent1">
                    <a:lumMod val="50000"/>
                  </a:schemeClr>
                </a:solidFill>
              </a:rPr>
              <a:t>-agonistas</a:t>
            </a:r>
          </a:p>
          <a:p>
            <a:pPr marL="285750" indent="-285750">
              <a:buFont typeface="Arial" panose="020B0604020202020204" pitchFamily="34" charset="0"/>
              <a:buChar char="•"/>
            </a:pPr>
            <a:r>
              <a:rPr lang="pt-PT" sz="1600" dirty="0">
                <a:solidFill>
                  <a:schemeClr val="accent1">
                    <a:lumMod val="50000"/>
                  </a:schemeClr>
                </a:solidFill>
              </a:rPr>
              <a:t>Inibidores da transcriptase reversa</a:t>
            </a:r>
          </a:p>
          <a:p>
            <a:pPr marL="285750" indent="-285750">
              <a:buFont typeface="Arial" panose="020B0604020202020204" pitchFamily="34" charset="0"/>
              <a:buChar char="•"/>
            </a:pPr>
            <a:r>
              <a:rPr lang="pt-PT" sz="1600" dirty="0">
                <a:solidFill>
                  <a:schemeClr val="accent1">
                    <a:lumMod val="50000"/>
                  </a:schemeClr>
                </a:solidFill>
              </a:rPr>
              <a:t>Propofol</a:t>
            </a:r>
          </a:p>
          <a:p>
            <a:pPr marL="285750" indent="-285750">
              <a:buFont typeface="Arial" panose="020B0604020202020204" pitchFamily="34" charset="0"/>
              <a:buChar char="•"/>
            </a:pPr>
            <a:r>
              <a:rPr lang="pt-PT" sz="1600" dirty="0" err="1">
                <a:solidFill>
                  <a:schemeClr val="accent1">
                    <a:lumMod val="50000"/>
                  </a:schemeClr>
                </a:solidFill>
              </a:rPr>
              <a:t>Linezolid</a:t>
            </a:r>
            <a:endParaRPr lang="pt-PT" sz="1600" dirty="0">
              <a:solidFill>
                <a:schemeClr val="accent1">
                  <a:lumMod val="50000"/>
                </a:schemeClr>
              </a:solidFill>
            </a:endParaRPr>
          </a:p>
        </p:txBody>
      </p:sp>
      <p:pic>
        <p:nvPicPr>
          <p:cNvPr id="2" name="Imagem 1">
            <a:extLst>
              <a:ext uri="{FF2B5EF4-FFF2-40B4-BE49-F238E27FC236}">
                <a16:creationId xmlns:a16="http://schemas.microsoft.com/office/drawing/2014/main" id="{031657F6-29BD-4D26-8DAC-6B13B4BBBC05}"/>
              </a:ext>
            </a:extLst>
          </p:cNvPr>
          <p:cNvPicPr>
            <a:picLocks noChangeAspect="1"/>
          </p:cNvPicPr>
          <p:nvPr/>
        </p:nvPicPr>
        <p:blipFill rotWithShape="1">
          <a:blip r:embed="rId4"/>
          <a:srcRect l="12500" t="39144" r="60000" b="14427"/>
          <a:stretch/>
        </p:blipFill>
        <p:spPr>
          <a:xfrm>
            <a:off x="4198257" y="2615154"/>
            <a:ext cx="3667126" cy="3480846"/>
          </a:xfrm>
          <a:prstGeom prst="rect">
            <a:avLst/>
          </a:prstGeom>
        </p:spPr>
      </p:pic>
      <p:sp>
        <p:nvSpPr>
          <p:cNvPr id="5" name="Retângulo 4">
            <a:extLst>
              <a:ext uri="{FF2B5EF4-FFF2-40B4-BE49-F238E27FC236}">
                <a16:creationId xmlns:a16="http://schemas.microsoft.com/office/drawing/2014/main" id="{78BB4CB9-8E42-49FB-A682-5B8AAB5B741D}"/>
              </a:ext>
            </a:extLst>
          </p:cNvPr>
          <p:cNvSpPr/>
          <p:nvPr/>
        </p:nvSpPr>
        <p:spPr>
          <a:xfrm>
            <a:off x="8458200" y="6109888"/>
            <a:ext cx="457200" cy="5925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 name="Retângulo 2">
            <a:extLst>
              <a:ext uri="{FF2B5EF4-FFF2-40B4-BE49-F238E27FC236}">
                <a16:creationId xmlns:a16="http://schemas.microsoft.com/office/drawing/2014/main" id="{6F855349-B1FE-40D5-A779-8BFB5056AD06}"/>
              </a:ext>
            </a:extLst>
          </p:cNvPr>
          <p:cNvSpPr/>
          <p:nvPr/>
        </p:nvSpPr>
        <p:spPr>
          <a:xfrm>
            <a:off x="4198257" y="6109888"/>
            <a:ext cx="4572000" cy="183961"/>
          </a:xfrm>
          <a:prstGeom prst="rect">
            <a:avLst/>
          </a:prstGeom>
        </p:spPr>
        <p:txBody>
          <a:bodyPr>
            <a:spAutoFit/>
          </a:bodyPr>
          <a:lstStyle/>
          <a:p>
            <a:pPr>
              <a:lnSpc>
                <a:spcPct val="107000"/>
              </a:lnSpc>
              <a:spcAft>
                <a:spcPts val="800"/>
              </a:spcAft>
            </a:pPr>
            <a:r>
              <a:rPr lang="pt-PT" sz="600" dirty="0">
                <a:ea typeface="Calibri" panose="020F0502020204030204" pitchFamily="34" charset="0"/>
                <a:cs typeface="Times New Roman" panose="02020603050405020304" pitchFamily="18" charset="0"/>
              </a:rPr>
              <a:t>Levy, B; </a:t>
            </a:r>
            <a:r>
              <a:rPr lang="pt-PT" sz="600" dirty="0" err="1">
                <a:ea typeface="Calibri" panose="020F0502020204030204" pitchFamily="34" charset="0"/>
                <a:cs typeface="Times New Roman" panose="02020603050405020304" pitchFamily="18" charset="0"/>
              </a:rPr>
              <a:t>Lactate</a:t>
            </a:r>
            <a:r>
              <a:rPr lang="pt-PT" sz="600" dirty="0">
                <a:ea typeface="Calibri" panose="020F0502020204030204" pitchFamily="34" charset="0"/>
                <a:cs typeface="Times New Roman" panose="02020603050405020304" pitchFamily="18" charset="0"/>
              </a:rPr>
              <a:t> and </a:t>
            </a:r>
            <a:r>
              <a:rPr lang="pt-PT" sz="600" dirty="0" err="1">
                <a:ea typeface="Calibri" panose="020F0502020204030204" pitchFamily="34" charset="0"/>
                <a:cs typeface="Times New Roman" panose="02020603050405020304" pitchFamily="18" charset="0"/>
              </a:rPr>
              <a:t>shock</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state</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the</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metabolic</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Times New Roman" panose="02020603050405020304" pitchFamily="18" charset="0"/>
              </a:rPr>
              <a:t>view</a:t>
            </a:r>
            <a:r>
              <a:rPr lang="pt-PT" sz="600" dirty="0">
                <a:ea typeface="Calibri" panose="020F0502020204030204" pitchFamily="34" charset="0"/>
                <a:cs typeface="Times New Roman" panose="02020603050405020304" pitchFamily="18" charset="0"/>
              </a:rPr>
              <a:t>; </a:t>
            </a:r>
            <a:r>
              <a:rPr lang="pt-PT" sz="600" dirty="0" err="1">
                <a:ea typeface="Calibri" panose="020F0502020204030204" pitchFamily="34" charset="0"/>
                <a:cs typeface="AdvP3ECC27"/>
              </a:rPr>
              <a:t>Curr</a:t>
            </a:r>
            <a:r>
              <a:rPr lang="pt-PT" sz="600" dirty="0">
                <a:ea typeface="Calibri" panose="020F0502020204030204" pitchFamily="34" charset="0"/>
                <a:cs typeface="AdvP3ECC27"/>
              </a:rPr>
              <a:t> </a:t>
            </a:r>
            <a:r>
              <a:rPr lang="pt-PT" sz="600" dirty="0" err="1">
                <a:ea typeface="Calibri" panose="020F0502020204030204" pitchFamily="34" charset="0"/>
                <a:cs typeface="AdvP3ECC27"/>
              </a:rPr>
              <a:t>Opin</a:t>
            </a:r>
            <a:r>
              <a:rPr lang="pt-PT" sz="600" dirty="0">
                <a:ea typeface="Calibri" panose="020F0502020204030204" pitchFamily="34" charset="0"/>
                <a:cs typeface="AdvP3ECC27"/>
              </a:rPr>
              <a:t> </a:t>
            </a:r>
            <a:r>
              <a:rPr lang="pt-PT" sz="600" dirty="0" err="1">
                <a:ea typeface="Calibri" panose="020F0502020204030204" pitchFamily="34" charset="0"/>
                <a:cs typeface="AdvP3ECC27"/>
              </a:rPr>
              <a:t>Crit</a:t>
            </a:r>
            <a:r>
              <a:rPr lang="pt-PT" sz="600" dirty="0">
                <a:ea typeface="Calibri" panose="020F0502020204030204" pitchFamily="34" charset="0"/>
                <a:cs typeface="AdvP3ECC27"/>
              </a:rPr>
              <a:t> </a:t>
            </a:r>
            <a:r>
              <a:rPr lang="pt-PT" sz="600" dirty="0" err="1">
                <a:ea typeface="Calibri" panose="020F0502020204030204" pitchFamily="34" charset="0"/>
                <a:cs typeface="AdvP3ECC27"/>
              </a:rPr>
              <a:t>Care</a:t>
            </a:r>
            <a:r>
              <a:rPr lang="pt-PT" sz="600" dirty="0">
                <a:ea typeface="Calibri" panose="020F0502020204030204" pitchFamily="34" charset="0"/>
                <a:cs typeface="AdvP3ECC27"/>
              </a:rPr>
              <a:t> 12:315–321;</a:t>
            </a:r>
            <a:r>
              <a:rPr lang="pt-PT" sz="600" dirty="0">
                <a:ea typeface="Calibri" panose="020F0502020204030204" pitchFamily="34" charset="0"/>
                <a:cs typeface="AdvT217"/>
              </a:rPr>
              <a:t> </a:t>
            </a:r>
            <a:r>
              <a:rPr lang="pt-PT" sz="600" dirty="0">
                <a:ea typeface="Calibri" panose="020F0502020204030204" pitchFamily="34" charset="0"/>
                <a:cs typeface="AdvP3ECC27"/>
              </a:rPr>
              <a:t>2006</a:t>
            </a:r>
            <a:endParaRPr lang="pt-PT" sz="600" dirty="0">
              <a:ea typeface="Calibri" panose="020F0502020204030204" pitchFamily="34" charset="0"/>
              <a:cs typeface="Times New Roman" panose="02020603050405020304" pitchFamily="18" charset="0"/>
            </a:endParaRPr>
          </a:p>
        </p:txBody>
      </p:sp>
      <p:sp>
        <p:nvSpPr>
          <p:cNvPr id="11" name="CaixaDeTexto 10">
            <a:extLst>
              <a:ext uri="{FF2B5EF4-FFF2-40B4-BE49-F238E27FC236}">
                <a16:creationId xmlns:a16="http://schemas.microsoft.com/office/drawing/2014/main" id="{6CF52D65-F33B-40A7-9B09-98F335232B4B}"/>
              </a:ext>
            </a:extLst>
          </p:cNvPr>
          <p:cNvSpPr txBox="1"/>
          <p:nvPr/>
        </p:nvSpPr>
        <p:spPr>
          <a:xfrm>
            <a:off x="3276599" y="6293849"/>
            <a:ext cx="5582265" cy="408623"/>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sym typeface="Symbol" panose="05050102010706020507" pitchFamily="18" charset="2"/>
              </a:rPr>
              <a:t> </a:t>
            </a:r>
            <a:r>
              <a:rPr lang="pt-PT" dirty="0"/>
              <a:t>lactato produzido pelo intestino - </a:t>
            </a:r>
            <a:r>
              <a:rPr lang="pt-PT" dirty="0" err="1"/>
              <a:t>hipoperfusão</a:t>
            </a:r>
            <a:endParaRPr lang="pt-PT" dirty="0"/>
          </a:p>
        </p:txBody>
      </p:sp>
      <p:sp>
        <p:nvSpPr>
          <p:cNvPr id="13" name="Retângulo: Cantos Arredondados 12">
            <a:extLst>
              <a:ext uri="{FF2B5EF4-FFF2-40B4-BE49-F238E27FC236}">
                <a16:creationId xmlns:a16="http://schemas.microsoft.com/office/drawing/2014/main" id="{4E08D711-DC1D-4D58-86E7-CF788ED3A59F}"/>
              </a:ext>
            </a:extLst>
          </p:cNvPr>
          <p:cNvSpPr/>
          <p:nvPr/>
        </p:nvSpPr>
        <p:spPr>
          <a:xfrm>
            <a:off x="3276600" y="1321252"/>
            <a:ext cx="5582264" cy="510778"/>
          </a:xfrm>
          <a:prstGeom prst="roundRect">
            <a:avLst/>
          </a:prstGeom>
          <a:solidFill>
            <a:schemeClr val="accent1">
              <a:lumMod val="20000"/>
              <a:lumOff val="80000"/>
            </a:schemeClr>
          </a:solidFill>
        </p:spPr>
        <p:txBody>
          <a:bodyPr wrap="square">
            <a:spAutoFit/>
          </a:bodyPr>
          <a:lstStyle/>
          <a:p>
            <a:r>
              <a:rPr lang="el-GR" sz="2400" dirty="0">
                <a:solidFill>
                  <a:schemeClr val="accent1">
                    <a:lumMod val="50000"/>
                  </a:schemeClr>
                </a:solidFill>
              </a:rPr>
              <a:t>β</a:t>
            </a:r>
            <a:r>
              <a:rPr lang="pt-PT" sz="2400" dirty="0">
                <a:solidFill>
                  <a:schemeClr val="accent1">
                    <a:lumMod val="50000"/>
                  </a:schemeClr>
                </a:solidFill>
              </a:rPr>
              <a:t>-agonistas</a:t>
            </a:r>
          </a:p>
        </p:txBody>
      </p:sp>
    </p:spTree>
    <p:extLst>
      <p:ext uri="{BB962C8B-B14F-4D97-AF65-F5344CB8AC3E}">
        <p14:creationId xmlns:p14="http://schemas.microsoft.com/office/powerpoint/2010/main" val="957735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sp>
        <p:nvSpPr>
          <p:cNvPr id="8" name="Título 1">
            <a:extLst>
              <a:ext uri="{FF2B5EF4-FFF2-40B4-BE49-F238E27FC236}">
                <a16:creationId xmlns:a16="http://schemas.microsoft.com/office/drawing/2014/main" id="{D198C325-9DB0-4BEF-B749-0CDE16F2F53E}"/>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7" name="CaixaDeTexto 6">
            <a:extLst>
              <a:ext uri="{FF2B5EF4-FFF2-40B4-BE49-F238E27FC236}">
                <a16:creationId xmlns:a16="http://schemas.microsoft.com/office/drawing/2014/main" id="{3974F6C0-0B39-4C3E-B83A-92821A73B232}"/>
              </a:ext>
            </a:extLst>
          </p:cNvPr>
          <p:cNvSpPr txBox="1"/>
          <p:nvPr/>
        </p:nvSpPr>
        <p:spPr>
          <a:xfrm>
            <a:off x="437595" y="2767488"/>
            <a:ext cx="2743200"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B2</a:t>
            </a:r>
            <a:r>
              <a:rPr lang="pt-PT" dirty="0">
                <a:solidFill>
                  <a:schemeClr val="accent1">
                    <a:lumMod val="50000"/>
                  </a:schemeClr>
                </a:solidFill>
              </a:rPr>
              <a:t>: Fármacos e toxinas</a:t>
            </a:r>
          </a:p>
        </p:txBody>
      </p:sp>
      <p:sp>
        <p:nvSpPr>
          <p:cNvPr id="12" name="CaixaDeTexto 11">
            <a:extLst>
              <a:ext uri="{FF2B5EF4-FFF2-40B4-BE49-F238E27FC236}">
                <a16:creationId xmlns:a16="http://schemas.microsoft.com/office/drawing/2014/main" id="{1728E9EF-5E3B-4515-9674-2EC839D56FD8}"/>
              </a:ext>
            </a:extLst>
          </p:cNvPr>
          <p:cNvSpPr txBox="1"/>
          <p:nvPr/>
        </p:nvSpPr>
        <p:spPr>
          <a:xfrm>
            <a:off x="3258403" y="1982651"/>
            <a:ext cx="5582264" cy="442674"/>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2000" dirty="0"/>
              <a:t>Inalados</a:t>
            </a:r>
          </a:p>
        </p:txBody>
      </p:sp>
      <p:sp>
        <p:nvSpPr>
          <p:cNvPr id="16" name="CaixaDeTexto 15">
            <a:extLst>
              <a:ext uri="{FF2B5EF4-FFF2-40B4-BE49-F238E27FC236}">
                <a16:creationId xmlns:a16="http://schemas.microsoft.com/office/drawing/2014/main" id="{759D7925-E646-4370-BCB9-B24DA37F5406}"/>
              </a:ext>
            </a:extLst>
          </p:cNvPr>
          <p:cNvSpPr txBox="1"/>
          <p:nvPr/>
        </p:nvSpPr>
        <p:spPr>
          <a:xfrm>
            <a:off x="437595" y="3752622"/>
            <a:ext cx="2743200" cy="2009061"/>
          </a:xfrm>
          <a:prstGeom prst="roundRect">
            <a:avLst/>
          </a:prstGeom>
          <a:noFill/>
          <a:ln>
            <a:solidFill>
              <a:schemeClr val="accent1">
                <a:lumMod val="50000"/>
              </a:schemeClr>
            </a:solidFill>
          </a:ln>
        </p:spPr>
        <p:txBody>
          <a:bodyPr wrap="square" rtlCol="0">
            <a:spAutoFit/>
          </a:bodyPr>
          <a:lstStyle/>
          <a:p>
            <a:r>
              <a:rPr lang="pt-PT" sz="1600" dirty="0">
                <a:solidFill>
                  <a:schemeClr val="accent1">
                    <a:lumMod val="50000"/>
                  </a:schemeClr>
                </a:solidFill>
              </a:rPr>
              <a:t>Mais comuns:</a:t>
            </a:r>
          </a:p>
          <a:p>
            <a:pPr marL="285750" indent="-285750">
              <a:buFont typeface="Arial" panose="020B0604020202020204" pitchFamily="34" charset="0"/>
              <a:buChar char="•"/>
            </a:pPr>
            <a:r>
              <a:rPr lang="pt-PT" sz="1600" dirty="0" err="1">
                <a:solidFill>
                  <a:schemeClr val="accent1">
                    <a:lumMod val="50000"/>
                  </a:schemeClr>
                </a:solidFill>
              </a:rPr>
              <a:t>Biguanidas</a:t>
            </a:r>
            <a:endParaRPr lang="pt-PT" sz="1600" dirty="0">
              <a:solidFill>
                <a:schemeClr val="accent1">
                  <a:lumMod val="50000"/>
                </a:schemeClr>
              </a:solidFill>
            </a:endParaRPr>
          </a:p>
          <a:p>
            <a:pPr marL="285750" indent="-285750">
              <a:buFont typeface="Arial" panose="020B0604020202020204" pitchFamily="34" charset="0"/>
              <a:buChar char="•"/>
            </a:pPr>
            <a:r>
              <a:rPr lang="el-GR" sz="1600" dirty="0">
                <a:solidFill>
                  <a:schemeClr val="accent1">
                    <a:lumMod val="50000"/>
                  </a:schemeClr>
                </a:solidFill>
              </a:rPr>
              <a:t>β</a:t>
            </a:r>
            <a:r>
              <a:rPr lang="pt-PT" sz="1600" dirty="0">
                <a:solidFill>
                  <a:schemeClr val="accent1">
                    <a:lumMod val="50000"/>
                  </a:schemeClr>
                </a:solidFill>
              </a:rPr>
              <a:t>-agonistas</a:t>
            </a:r>
          </a:p>
          <a:p>
            <a:pPr marL="285750" indent="-285750">
              <a:buFont typeface="Arial" panose="020B0604020202020204" pitchFamily="34" charset="0"/>
              <a:buChar char="•"/>
            </a:pPr>
            <a:r>
              <a:rPr lang="pt-PT" sz="1600" dirty="0">
                <a:solidFill>
                  <a:schemeClr val="accent1">
                    <a:lumMod val="50000"/>
                  </a:schemeClr>
                </a:solidFill>
              </a:rPr>
              <a:t>Inibidores da transcriptase reversa</a:t>
            </a:r>
          </a:p>
          <a:p>
            <a:pPr marL="285750" indent="-285750">
              <a:buFont typeface="Arial" panose="020B0604020202020204" pitchFamily="34" charset="0"/>
              <a:buChar char="•"/>
            </a:pPr>
            <a:r>
              <a:rPr lang="pt-PT" sz="1600" dirty="0">
                <a:solidFill>
                  <a:schemeClr val="accent1">
                    <a:lumMod val="50000"/>
                  </a:schemeClr>
                </a:solidFill>
              </a:rPr>
              <a:t>Propofol</a:t>
            </a:r>
          </a:p>
          <a:p>
            <a:pPr marL="285750" indent="-285750">
              <a:buFont typeface="Arial" panose="020B0604020202020204" pitchFamily="34" charset="0"/>
              <a:buChar char="•"/>
            </a:pPr>
            <a:r>
              <a:rPr lang="pt-PT" sz="1600" dirty="0" err="1">
                <a:solidFill>
                  <a:schemeClr val="accent1">
                    <a:lumMod val="50000"/>
                  </a:schemeClr>
                </a:solidFill>
              </a:rPr>
              <a:t>Linezolid</a:t>
            </a:r>
            <a:endParaRPr lang="pt-PT" sz="1600" dirty="0">
              <a:solidFill>
                <a:schemeClr val="accent1">
                  <a:lumMod val="50000"/>
                </a:schemeClr>
              </a:solidFill>
            </a:endParaRPr>
          </a:p>
        </p:txBody>
      </p:sp>
      <p:sp>
        <p:nvSpPr>
          <p:cNvPr id="13" name="CaixaDeTexto 12">
            <a:extLst>
              <a:ext uri="{FF2B5EF4-FFF2-40B4-BE49-F238E27FC236}">
                <a16:creationId xmlns:a16="http://schemas.microsoft.com/office/drawing/2014/main" id="{AE7F0100-A46A-4749-9A1C-34C9FDC79F70}"/>
              </a:ext>
            </a:extLst>
          </p:cNvPr>
          <p:cNvSpPr txBox="1"/>
          <p:nvPr/>
        </p:nvSpPr>
        <p:spPr>
          <a:xfrm>
            <a:off x="3276600" y="2580139"/>
            <a:ext cx="5582264" cy="1804749"/>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2000" dirty="0"/>
              <a:t>Mecanismo não esclarecido – induzido por </a:t>
            </a:r>
            <a:r>
              <a:rPr lang="pt-PT" sz="2000" dirty="0" err="1"/>
              <a:t>subtâncias</a:t>
            </a:r>
            <a:r>
              <a:rPr lang="pt-PT" sz="2000" dirty="0"/>
              <a:t> </a:t>
            </a:r>
            <a:r>
              <a:rPr lang="pt-PT" sz="2000" dirty="0" err="1"/>
              <a:t>adrenergicas</a:t>
            </a:r>
            <a:endParaRPr lang="pt-PT" sz="2000" dirty="0"/>
          </a:p>
          <a:p>
            <a:pPr marL="742950" lvl="1" indent="-285750">
              <a:buFont typeface="Arial" panose="020B0604020202020204" pitchFamily="34" charset="0"/>
              <a:buChar char="•"/>
            </a:pPr>
            <a:r>
              <a:rPr lang="pt-PT" sz="2000" dirty="0"/>
              <a:t>Aumento glicólise – </a:t>
            </a:r>
            <a:r>
              <a:rPr lang="pt-PT" sz="2000" b="1" dirty="0"/>
              <a:t>Aumento Piruvato</a:t>
            </a:r>
          </a:p>
          <a:p>
            <a:pPr marL="742950" lvl="1" indent="-285750">
              <a:buFont typeface="Arial" panose="020B0604020202020204" pitchFamily="34" charset="0"/>
              <a:buChar char="•"/>
            </a:pPr>
            <a:r>
              <a:rPr lang="pt-PT" sz="2000" dirty="0"/>
              <a:t>Aumento lipólise – </a:t>
            </a:r>
            <a:r>
              <a:rPr lang="pt-PT" sz="2000" b="1" dirty="0"/>
              <a:t>Aumento ácidos gordos livres</a:t>
            </a:r>
          </a:p>
        </p:txBody>
      </p:sp>
      <p:sp>
        <p:nvSpPr>
          <p:cNvPr id="17" name="CaixaDeTexto 16">
            <a:extLst>
              <a:ext uri="{FF2B5EF4-FFF2-40B4-BE49-F238E27FC236}">
                <a16:creationId xmlns:a16="http://schemas.microsoft.com/office/drawing/2014/main" id="{3C19F220-BDD9-4196-8984-ED32C1A221EB}"/>
              </a:ext>
            </a:extLst>
          </p:cNvPr>
          <p:cNvSpPr txBox="1"/>
          <p:nvPr/>
        </p:nvSpPr>
        <p:spPr>
          <a:xfrm>
            <a:off x="3300538" y="4604911"/>
            <a:ext cx="5558326" cy="1804749"/>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sz="2000" dirty="0"/>
              <a:t>Associado a casos de </a:t>
            </a:r>
            <a:r>
              <a:rPr lang="pt-PT" sz="2000" b="1" dirty="0"/>
              <a:t>asma grave</a:t>
            </a:r>
          </a:p>
          <a:p>
            <a:pPr marL="742950" lvl="1" indent="-285750">
              <a:buFont typeface="Arial" panose="020B0604020202020204" pitchFamily="34" charset="0"/>
              <a:buChar char="•"/>
            </a:pPr>
            <a:r>
              <a:rPr lang="pt-PT" sz="2000" dirty="0"/>
              <a:t>Aumento de lactato pelos músculos respiratórios</a:t>
            </a:r>
          </a:p>
          <a:p>
            <a:pPr marL="742950" lvl="1" indent="-285750">
              <a:buFont typeface="Arial" panose="020B0604020202020204" pitchFamily="34" charset="0"/>
              <a:buChar char="•"/>
            </a:pPr>
            <a:r>
              <a:rPr lang="el-GR" sz="2000" dirty="0"/>
              <a:t>β</a:t>
            </a:r>
            <a:r>
              <a:rPr lang="pt-PT" sz="2000" dirty="0"/>
              <a:t>-agonistas inalados</a:t>
            </a:r>
          </a:p>
          <a:p>
            <a:pPr marL="742950" lvl="1" indent="-285750">
              <a:buFont typeface="Arial" panose="020B0604020202020204" pitchFamily="34" charset="0"/>
              <a:buChar char="•"/>
            </a:pPr>
            <a:r>
              <a:rPr lang="pt-PT" sz="2000" dirty="0" err="1"/>
              <a:t>Hipóxia</a:t>
            </a:r>
            <a:endParaRPr lang="pt-PT" sz="2000" dirty="0"/>
          </a:p>
        </p:txBody>
      </p:sp>
      <p:sp>
        <p:nvSpPr>
          <p:cNvPr id="18" name="Retângulo: Cantos Arredondados 17">
            <a:extLst>
              <a:ext uri="{FF2B5EF4-FFF2-40B4-BE49-F238E27FC236}">
                <a16:creationId xmlns:a16="http://schemas.microsoft.com/office/drawing/2014/main" id="{E5B42A4D-64CD-4E07-B478-2B9FFE358525}"/>
              </a:ext>
            </a:extLst>
          </p:cNvPr>
          <p:cNvSpPr/>
          <p:nvPr/>
        </p:nvSpPr>
        <p:spPr>
          <a:xfrm>
            <a:off x="3276600" y="1321252"/>
            <a:ext cx="5582264" cy="510778"/>
          </a:xfrm>
          <a:prstGeom prst="roundRect">
            <a:avLst/>
          </a:prstGeom>
          <a:solidFill>
            <a:schemeClr val="accent1">
              <a:lumMod val="20000"/>
              <a:lumOff val="80000"/>
            </a:schemeClr>
          </a:solidFill>
        </p:spPr>
        <p:txBody>
          <a:bodyPr wrap="square">
            <a:spAutoFit/>
          </a:bodyPr>
          <a:lstStyle/>
          <a:p>
            <a:r>
              <a:rPr lang="el-GR" sz="2400" dirty="0">
                <a:solidFill>
                  <a:schemeClr val="accent1">
                    <a:lumMod val="50000"/>
                  </a:schemeClr>
                </a:solidFill>
              </a:rPr>
              <a:t>β</a:t>
            </a:r>
            <a:r>
              <a:rPr lang="pt-PT" sz="2400" dirty="0">
                <a:solidFill>
                  <a:schemeClr val="accent1">
                    <a:lumMod val="50000"/>
                  </a:schemeClr>
                </a:solidFill>
              </a:rPr>
              <a:t>-agonistas</a:t>
            </a:r>
          </a:p>
        </p:txBody>
      </p:sp>
    </p:spTree>
    <p:extLst>
      <p:ext uri="{BB962C8B-B14F-4D97-AF65-F5344CB8AC3E}">
        <p14:creationId xmlns:p14="http://schemas.microsoft.com/office/powerpoint/2010/main" val="3576797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sp>
        <p:nvSpPr>
          <p:cNvPr id="8" name="Título 1">
            <a:extLst>
              <a:ext uri="{FF2B5EF4-FFF2-40B4-BE49-F238E27FC236}">
                <a16:creationId xmlns:a16="http://schemas.microsoft.com/office/drawing/2014/main" id="{D198C325-9DB0-4BEF-B749-0CDE16F2F53E}"/>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7" name="CaixaDeTexto 6">
            <a:extLst>
              <a:ext uri="{FF2B5EF4-FFF2-40B4-BE49-F238E27FC236}">
                <a16:creationId xmlns:a16="http://schemas.microsoft.com/office/drawing/2014/main" id="{3974F6C0-0B39-4C3E-B83A-92821A73B232}"/>
              </a:ext>
            </a:extLst>
          </p:cNvPr>
          <p:cNvSpPr txBox="1"/>
          <p:nvPr/>
        </p:nvSpPr>
        <p:spPr>
          <a:xfrm>
            <a:off x="437595" y="2767488"/>
            <a:ext cx="2743200" cy="408623"/>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B2</a:t>
            </a:r>
            <a:r>
              <a:rPr lang="pt-PT" dirty="0">
                <a:solidFill>
                  <a:schemeClr val="accent1">
                    <a:lumMod val="50000"/>
                  </a:schemeClr>
                </a:solidFill>
              </a:rPr>
              <a:t>: Fármacos e toxinas</a:t>
            </a:r>
          </a:p>
        </p:txBody>
      </p:sp>
      <p:sp>
        <p:nvSpPr>
          <p:cNvPr id="10" name="Retângulo: Cantos Arredondados 9">
            <a:extLst>
              <a:ext uri="{FF2B5EF4-FFF2-40B4-BE49-F238E27FC236}">
                <a16:creationId xmlns:a16="http://schemas.microsoft.com/office/drawing/2014/main" id="{F0FEC29D-CA0F-4C43-B623-6B0051B7C571}"/>
              </a:ext>
            </a:extLst>
          </p:cNvPr>
          <p:cNvSpPr/>
          <p:nvPr/>
        </p:nvSpPr>
        <p:spPr>
          <a:xfrm>
            <a:off x="3429001" y="1676400"/>
            <a:ext cx="5562598" cy="442674"/>
          </a:xfrm>
          <a:prstGeom prst="roundRect">
            <a:avLst/>
          </a:prstGeom>
          <a:solidFill>
            <a:schemeClr val="accent1">
              <a:lumMod val="20000"/>
              <a:lumOff val="80000"/>
            </a:schemeClr>
          </a:solidFill>
        </p:spPr>
        <p:txBody>
          <a:bodyPr wrap="square">
            <a:spAutoFit/>
          </a:bodyPr>
          <a:lstStyle/>
          <a:p>
            <a:r>
              <a:rPr lang="pt-PT" sz="2000" dirty="0">
                <a:solidFill>
                  <a:schemeClr val="accent1">
                    <a:lumMod val="50000"/>
                  </a:schemeClr>
                </a:solidFill>
              </a:rPr>
              <a:t>Propofol</a:t>
            </a:r>
          </a:p>
        </p:txBody>
      </p:sp>
      <p:sp>
        <p:nvSpPr>
          <p:cNvPr id="16" name="CaixaDeTexto 15">
            <a:extLst>
              <a:ext uri="{FF2B5EF4-FFF2-40B4-BE49-F238E27FC236}">
                <a16:creationId xmlns:a16="http://schemas.microsoft.com/office/drawing/2014/main" id="{759D7925-E646-4370-BCB9-B24DA37F5406}"/>
              </a:ext>
            </a:extLst>
          </p:cNvPr>
          <p:cNvSpPr txBox="1"/>
          <p:nvPr/>
        </p:nvSpPr>
        <p:spPr>
          <a:xfrm>
            <a:off x="437595" y="3752622"/>
            <a:ext cx="2743200" cy="2009061"/>
          </a:xfrm>
          <a:prstGeom prst="roundRect">
            <a:avLst/>
          </a:prstGeom>
          <a:noFill/>
          <a:ln>
            <a:solidFill>
              <a:schemeClr val="accent1">
                <a:lumMod val="50000"/>
              </a:schemeClr>
            </a:solidFill>
          </a:ln>
        </p:spPr>
        <p:txBody>
          <a:bodyPr wrap="square" rtlCol="0">
            <a:spAutoFit/>
          </a:bodyPr>
          <a:lstStyle/>
          <a:p>
            <a:r>
              <a:rPr lang="pt-PT" sz="1600" dirty="0">
                <a:solidFill>
                  <a:schemeClr val="accent1">
                    <a:lumMod val="50000"/>
                  </a:schemeClr>
                </a:solidFill>
              </a:rPr>
              <a:t>Mais comuns:</a:t>
            </a:r>
          </a:p>
          <a:p>
            <a:pPr marL="285750" indent="-285750">
              <a:buFont typeface="Arial" panose="020B0604020202020204" pitchFamily="34" charset="0"/>
              <a:buChar char="•"/>
            </a:pPr>
            <a:r>
              <a:rPr lang="pt-PT" sz="1600" dirty="0" err="1">
                <a:solidFill>
                  <a:schemeClr val="accent1">
                    <a:lumMod val="50000"/>
                  </a:schemeClr>
                </a:solidFill>
              </a:rPr>
              <a:t>Biguanidas</a:t>
            </a:r>
            <a:endParaRPr lang="pt-PT" sz="1600" dirty="0">
              <a:solidFill>
                <a:schemeClr val="accent1">
                  <a:lumMod val="50000"/>
                </a:schemeClr>
              </a:solidFill>
            </a:endParaRPr>
          </a:p>
          <a:p>
            <a:pPr marL="285750" indent="-285750">
              <a:buFont typeface="Arial" panose="020B0604020202020204" pitchFamily="34" charset="0"/>
              <a:buChar char="•"/>
            </a:pPr>
            <a:r>
              <a:rPr lang="el-GR" sz="1600" dirty="0">
                <a:solidFill>
                  <a:schemeClr val="accent1">
                    <a:lumMod val="50000"/>
                  </a:schemeClr>
                </a:solidFill>
              </a:rPr>
              <a:t>β</a:t>
            </a:r>
            <a:r>
              <a:rPr lang="pt-PT" sz="1600" dirty="0">
                <a:solidFill>
                  <a:schemeClr val="accent1">
                    <a:lumMod val="50000"/>
                  </a:schemeClr>
                </a:solidFill>
              </a:rPr>
              <a:t>-agonistas</a:t>
            </a:r>
          </a:p>
          <a:p>
            <a:pPr marL="285750" indent="-285750">
              <a:buFont typeface="Arial" panose="020B0604020202020204" pitchFamily="34" charset="0"/>
              <a:buChar char="•"/>
            </a:pPr>
            <a:r>
              <a:rPr lang="pt-PT" sz="1600" dirty="0">
                <a:solidFill>
                  <a:schemeClr val="accent1">
                    <a:lumMod val="50000"/>
                  </a:schemeClr>
                </a:solidFill>
              </a:rPr>
              <a:t>Inibidores da transcriptase reversa</a:t>
            </a:r>
          </a:p>
          <a:p>
            <a:pPr marL="285750" indent="-285750">
              <a:buFont typeface="Arial" panose="020B0604020202020204" pitchFamily="34" charset="0"/>
              <a:buChar char="•"/>
            </a:pPr>
            <a:r>
              <a:rPr lang="pt-PT" sz="1600" dirty="0">
                <a:solidFill>
                  <a:schemeClr val="accent1">
                    <a:lumMod val="50000"/>
                  </a:schemeClr>
                </a:solidFill>
              </a:rPr>
              <a:t>Propofol</a:t>
            </a:r>
          </a:p>
          <a:p>
            <a:pPr marL="285750" indent="-285750">
              <a:buFont typeface="Arial" panose="020B0604020202020204" pitchFamily="34" charset="0"/>
              <a:buChar char="•"/>
            </a:pPr>
            <a:r>
              <a:rPr lang="pt-PT" sz="1600" dirty="0" err="1">
                <a:solidFill>
                  <a:schemeClr val="accent1">
                    <a:lumMod val="50000"/>
                  </a:schemeClr>
                </a:solidFill>
              </a:rPr>
              <a:t>Linezolid</a:t>
            </a:r>
            <a:endParaRPr lang="pt-PT" sz="1600" dirty="0">
              <a:solidFill>
                <a:schemeClr val="accent1">
                  <a:lumMod val="50000"/>
                </a:schemeClr>
              </a:solidFill>
            </a:endParaRPr>
          </a:p>
        </p:txBody>
      </p:sp>
      <p:sp>
        <p:nvSpPr>
          <p:cNvPr id="13" name="CaixaDeTexto 12">
            <a:extLst>
              <a:ext uri="{FF2B5EF4-FFF2-40B4-BE49-F238E27FC236}">
                <a16:creationId xmlns:a16="http://schemas.microsoft.com/office/drawing/2014/main" id="{AE7F0100-A46A-4749-9A1C-34C9FDC79F70}"/>
              </a:ext>
            </a:extLst>
          </p:cNvPr>
          <p:cNvSpPr txBox="1"/>
          <p:nvPr/>
        </p:nvSpPr>
        <p:spPr>
          <a:xfrm>
            <a:off x="3429000" y="2125052"/>
            <a:ext cx="5562599" cy="1634490"/>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Mecanismo não esclarecido</a:t>
            </a:r>
          </a:p>
          <a:p>
            <a:pPr marL="742950" lvl="1" indent="-285750">
              <a:buFont typeface="Arial" panose="020B0604020202020204" pitchFamily="34" charset="0"/>
              <a:buChar char="•"/>
            </a:pPr>
            <a:r>
              <a:rPr lang="pt-PT" dirty="0" err="1"/>
              <a:t>Rabdomiolise</a:t>
            </a:r>
            <a:endParaRPr lang="pt-PT" dirty="0"/>
          </a:p>
          <a:p>
            <a:pPr marL="742950" lvl="1" indent="-285750">
              <a:buFont typeface="Arial" panose="020B0604020202020204" pitchFamily="34" charset="0"/>
              <a:buChar char="•"/>
            </a:pPr>
            <a:r>
              <a:rPr lang="pt-PT" dirty="0"/>
              <a:t>Hiperlipidémia</a:t>
            </a:r>
          </a:p>
          <a:p>
            <a:pPr marL="742950" lvl="1" indent="-285750">
              <a:buFont typeface="Arial" panose="020B0604020202020204" pitchFamily="34" charset="0"/>
              <a:buChar char="•"/>
            </a:pPr>
            <a:r>
              <a:rPr lang="pt-PT" dirty="0"/>
              <a:t>Disfunção renal </a:t>
            </a:r>
          </a:p>
          <a:p>
            <a:pPr marL="742950" lvl="1" indent="-285750">
              <a:buFont typeface="Arial" panose="020B0604020202020204" pitchFamily="34" charset="0"/>
              <a:buChar char="•"/>
            </a:pPr>
            <a:r>
              <a:rPr lang="pt-PT" dirty="0"/>
              <a:t>Hepatomegalia</a:t>
            </a:r>
          </a:p>
        </p:txBody>
      </p:sp>
      <p:sp>
        <p:nvSpPr>
          <p:cNvPr id="18" name="Retângulo: Cantos Arredondados 17">
            <a:extLst>
              <a:ext uri="{FF2B5EF4-FFF2-40B4-BE49-F238E27FC236}">
                <a16:creationId xmlns:a16="http://schemas.microsoft.com/office/drawing/2014/main" id="{460D3FA6-2826-44CC-8182-413670707A53}"/>
              </a:ext>
            </a:extLst>
          </p:cNvPr>
          <p:cNvSpPr/>
          <p:nvPr/>
        </p:nvSpPr>
        <p:spPr>
          <a:xfrm>
            <a:off x="3429000" y="3810000"/>
            <a:ext cx="5562598" cy="442674"/>
          </a:xfrm>
          <a:prstGeom prst="roundRect">
            <a:avLst/>
          </a:prstGeom>
          <a:solidFill>
            <a:schemeClr val="accent1">
              <a:lumMod val="20000"/>
              <a:lumOff val="80000"/>
            </a:schemeClr>
          </a:solidFill>
        </p:spPr>
        <p:txBody>
          <a:bodyPr wrap="square">
            <a:spAutoFit/>
          </a:bodyPr>
          <a:lstStyle/>
          <a:p>
            <a:r>
              <a:rPr lang="pt-PT" sz="2000" dirty="0" err="1">
                <a:solidFill>
                  <a:schemeClr val="accent1">
                    <a:lumMod val="50000"/>
                  </a:schemeClr>
                </a:solidFill>
              </a:rPr>
              <a:t>Linezolide</a:t>
            </a:r>
            <a:endParaRPr lang="pt-PT" sz="2000" dirty="0">
              <a:solidFill>
                <a:schemeClr val="accent1">
                  <a:lumMod val="50000"/>
                </a:schemeClr>
              </a:solidFill>
            </a:endParaRPr>
          </a:p>
        </p:txBody>
      </p:sp>
      <p:sp>
        <p:nvSpPr>
          <p:cNvPr id="19" name="CaixaDeTexto 18">
            <a:extLst>
              <a:ext uri="{FF2B5EF4-FFF2-40B4-BE49-F238E27FC236}">
                <a16:creationId xmlns:a16="http://schemas.microsoft.com/office/drawing/2014/main" id="{BD9384CA-E860-42E0-9BBE-31ACD55B40BC}"/>
              </a:ext>
            </a:extLst>
          </p:cNvPr>
          <p:cNvSpPr txBox="1"/>
          <p:nvPr/>
        </p:nvSpPr>
        <p:spPr>
          <a:xfrm>
            <a:off x="3429000" y="4267200"/>
            <a:ext cx="5562598" cy="1021556"/>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Inibe ribossomas bactérias</a:t>
            </a:r>
          </a:p>
          <a:p>
            <a:pPr marL="285750" indent="-285750">
              <a:buFont typeface="Arial" panose="020B0604020202020204" pitchFamily="34" charset="0"/>
              <a:buChar char="•"/>
            </a:pPr>
            <a:r>
              <a:rPr lang="pt-PT" dirty="0"/>
              <a:t>Pode afetar ribossomas das mitocôndrias humana.</a:t>
            </a:r>
          </a:p>
        </p:txBody>
      </p:sp>
      <p:sp>
        <p:nvSpPr>
          <p:cNvPr id="20" name="Retângulo: Cantos Arredondados 19">
            <a:extLst>
              <a:ext uri="{FF2B5EF4-FFF2-40B4-BE49-F238E27FC236}">
                <a16:creationId xmlns:a16="http://schemas.microsoft.com/office/drawing/2014/main" id="{68B42271-1AD5-4548-82D4-80761D284207}"/>
              </a:ext>
            </a:extLst>
          </p:cNvPr>
          <p:cNvSpPr/>
          <p:nvPr/>
        </p:nvSpPr>
        <p:spPr>
          <a:xfrm>
            <a:off x="3429000" y="5334000"/>
            <a:ext cx="5562598" cy="442674"/>
          </a:xfrm>
          <a:prstGeom prst="roundRect">
            <a:avLst/>
          </a:prstGeom>
          <a:solidFill>
            <a:schemeClr val="accent1">
              <a:lumMod val="20000"/>
              <a:lumOff val="80000"/>
            </a:schemeClr>
          </a:solidFill>
        </p:spPr>
        <p:txBody>
          <a:bodyPr wrap="square">
            <a:spAutoFit/>
          </a:bodyPr>
          <a:lstStyle/>
          <a:p>
            <a:r>
              <a:rPr lang="pt-PT" sz="2000" dirty="0" err="1">
                <a:solidFill>
                  <a:schemeClr val="accent1">
                    <a:lumMod val="50000"/>
                  </a:schemeClr>
                </a:solidFill>
              </a:rPr>
              <a:t>Antiretrovirais</a:t>
            </a:r>
            <a:endParaRPr lang="pt-PT" sz="2000" dirty="0">
              <a:solidFill>
                <a:schemeClr val="accent1">
                  <a:lumMod val="50000"/>
                </a:schemeClr>
              </a:solidFill>
            </a:endParaRPr>
          </a:p>
        </p:txBody>
      </p:sp>
      <p:sp>
        <p:nvSpPr>
          <p:cNvPr id="21" name="CaixaDeTexto 20">
            <a:extLst>
              <a:ext uri="{FF2B5EF4-FFF2-40B4-BE49-F238E27FC236}">
                <a16:creationId xmlns:a16="http://schemas.microsoft.com/office/drawing/2014/main" id="{FDA23CAF-DD71-4333-830F-064D4B6CBDA2}"/>
              </a:ext>
            </a:extLst>
          </p:cNvPr>
          <p:cNvSpPr txBox="1"/>
          <p:nvPr/>
        </p:nvSpPr>
        <p:spPr>
          <a:xfrm>
            <a:off x="3429000" y="5761683"/>
            <a:ext cx="5562598" cy="715089"/>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Associado à deposição nos músculos e no fígado.</a:t>
            </a:r>
          </a:p>
        </p:txBody>
      </p:sp>
    </p:spTree>
    <p:extLst>
      <p:ext uri="{BB962C8B-B14F-4D97-AF65-F5344CB8AC3E}">
        <p14:creationId xmlns:p14="http://schemas.microsoft.com/office/powerpoint/2010/main" val="3409880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captura de ecrã&#10;&#10;Descrição gerada automaticamente">
            <a:extLst>
              <a:ext uri="{FF2B5EF4-FFF2-40B4-BE49-F238E27FC236}">
                <a16:creationId xmlns:a16="http://schemas.microsoft.com/office/drawing/2014/main" id="{048A9883-6A64-43DD-90E7-39BB71C67E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5543" y="2057400"/>
            <a:ext cx="1822247" cy="1470001"/>
          </a:xfrm>
          <a:prstGeom prst="rect">
            <a:avLst/>
          </a:prstGeom>
        </p:spPr>
      </p:pic>
      <p:cxnSp>
        <p:nvCxnSpPr>
          <p:cNvPr id="6" name="Conexão reta unidirecional 5">
            <a:extLst>
              <a:ext uri="{FF2B5EF4-FFF2-40B4-BE49-F238E27FC236}">
                <a16:creationId xmlns:a16="http://schemas.microsoft.com/office/drawing/2014/main" id="{2BEB0155-1983-4BE1-BA7F-EE5D87BEF80E}"/>
              </a:ext>
            </a:extLst>
          </p:cNvPr>
          <p:cNvCxnSpPr/>
          <p:nvPr/>
        </p:nvCxnSpPr>
        <p:spPr>
          <a:xfrm>
            <a:off x="2627790" y="3352800"/>
            <a:ext cx="11060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ítulo 1">
            <a:extLst>
              <a:ext uri="{FF2B5EF4-FFF2-40B4-BE49-F238E27FC236}">
                <a16:creationId xmlns:a16="http://schemas.microsoft.com/office/drawing/2014/main" id="{A1EC67CD-1A8C-4AAF-8D8F-1ED0F24DB722}"/>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5" name="CaixaDeTexto 4">
            <a:extLst>
              <a:ext uri="{FF2B5EF4-FFF2-40B4-BE49-F238E27FC236}">
                <a16:creationId xmlns:a16="http://schemas.microsoft.com/office/drawing/2014/main" id="{C3B368A8-9596-4E1B-ACD4-050A67775BB1}"/>
              </a:ext>
            </a:extLst>
          </p:cNvPr>
          <p:cNvSpPr txBox="1"/>
          <p:nvPr/>
        </p:nvSpPr>
        <p:spPr>
          <a:xfrm>
            <a:off x="381000" y="2995255"/>
            <a:ext cx="2967791" cy="715089"/>
          </a:xfrm>
          <a:prstGeom prst="roundRect">
            <a:avLst/>
          </a:prstGeom>
          <a:solidFill>
            <a:schemeClr val="accent1">
              <a:lumMod val="60000"/>
              <a:lumOff val="40000"/>
            </a:schemeClr>
          </a:solidFill>
          <a:ln>
            <a:solidFill>
              <a:schemeClr val="accent1">
                <a:lumMod val="50000"/>
              </a:schemeClr>
            </a:solidFill>
          </a:ln>
        </p:spPr>
        <p:txBody>
          <a:bodyPr wrap="square" rtlCol="0">
            <a:spAutoFit/>
          </a:bodyPr>
          <a:lstStyle/>
          <a:p>
            <a:r>
              <a:rPr lang="pt-PT" b="1" dirty="0">
                <a:solidFill>
                  <a:schemeClr val="accent1">
                    <a:lumMod val="50000"/>
                  </a:schemeClr>
                </a:solidFill>
              </a:rPr>
              <a:t>B3</a:t>
            </a:r>
            <a:r>
              <a:rPr lang="pt-PT" dirty="0">
                <a:solidFill>
                  <a:schemeClr val="accent1">
                    <a:lumMod val="50000"/>
                  </a:schemeClr>
                </a:solidFill>
              </a:rPr>
              <a:t>: Alterações congénitas do metabolismo</a:t>
            </a:r>
          </a:p>
        </p:txBody>
      </p:sp>
      <p:sp>
        <p:nvSpPr>
          <p:cNvPr id="8" name="Retângulo: Cantos Arredondados 7">
            <a:extLst>
              <a:ext uri="{FF2B5EF4-FFF2-40B4-BE49-F238E27FC236}">
                <a16:creationId xmlns:a16="http://schemas.microsoft.com/office/drawing/2014/main" id="{CF1204E0-9CEF-4236-BDDC-3A299DBE0EA5}"/>
              </a:ext>
            </a:extLst>
          </p:cNvPr>
          <p:cNvSpPr/>
          <p:nvPr/>
        </p:nvSpPr>
        <p:spPr>
          <a:xfrm>
            <a:off x="3855385" y="3886200"/>
            <a:ext cx="4463143" cy="1021556"/>
          </a:xfrm>
          <a:prstGeom prst="roundRect">
            <a:avLst/>
          </a:prstGeom>
          <a:solidFill>
            <a:schemeClr val="accent1">
              <a:lumMod val="20000"/>
              <a:lumOff val="80000"/>
            </a:schemeClr>
          </a:solidFill>
        </p:spPr>
        <p:txBody>
          <a:bodyPr wrap="square">
            <a:spAutoFit/>
          </a:bodyPr>
          <a:lstStyle/>
          <a:p>
            <a:r>
              <a:rPr lang="pt-PT" dirty="0" err="1">
                <a:solidFill>
                  <a:schemeClr val="accent1">
                    <a:lumMod val="50000"/>
                  </a:schemeClr>
                </a:solidFill>
              </a:rPr>
              <a:t>Mithocondrial</a:t>
            </a:r>
            <a:r>
              <a:rPr lang="pt-PT" dirty="0">
                <a:solidFill>
                  <a:schemeClr val="accent1">
                    <a:lumMod val="50000"/>
                  </a:schemeClr>
                </a:solidFill>
              </a:rPr>
              <a:t> </a:t>
            </a:r>
            <a:r>
              <a:rPr lang="pt-PT" dirty="0" err="1">
                <a:solidFill>
                  <a:schemeClr val="accent1">
                    <a:lumMod val="50000"/>
                  </a:schemeClr>
                </a:solidFill>
              </a:rPr>
              <a:t>Encephalomyopathy</a:t>
            </a:r>
            <a:r>
              <a:rPr lang="pt-PT" dirty="0">
                <a:solidFill>
                  <a:schemeClr val="accent1">
                    <a:lumMod val="50000"/>
                  </a:schemeClr>
                </a:solidFill>
              </a:rPr>
              <a:t> </a:t>
            </a:r>
            <a:r>
              <a:rPr lang="pt-PT" dirty="0" err="1">
                <a:solidFill>
                  <a:schemeClr val="accent1">
                    <a:lumMod val="50000"/>
                  </a:schemeClr>
                </a:solidFill>
              </a:rPr>
              <a:t>with</a:t>
            </a:r>
            <a:r>
              <a:rPr lang="pt-PT" dirty="0">
                <a:solidFill>
                  <a:schemeClr val="accent1">
                    <a:lumMod val="50000"/>
                  </a:schemeClr>
                </a:solidFill>
              </a:rPr>
              <a:t> </a:t>
            </a:r>
            <a:r>
              <a:rPr lang="pt-PT" dirty="0" err="1">
                <a:solidFill>
                  <a:schemeClr val="accent1">
                    <a:lumMod val="50000"/>
                  </a:schemeClr>
                </a:solidFill>
              </a:rPr>
              <a:t>Lactic</a:t>
            </a:r>
            <a:r>
              <a:rPr lang="pt-PT" dirty="0">
                <a:solidFill>
                  <a:schemeClr val="accent1">
                    <a:lumMod val="50000"/>
                  </a:schemeClr>
                </a:solidFill>
              </a:rPr>
              <a:t> </a:t>
            </a:r>
            <a:r>
              <a:rPr lang="pt-PT" dirty="0" err="1">
                <a:solidFill>
                  <a:schemeClr val="accent1">
                    <a:lumMod val="50000"/>
                  </a:schemeClr>
                </a:solidFill>
              </a:rPr>
              <a:t>Acidosis</a:t>
            </a:r>
            <a:r>
              <a:rPr lang="pt-PT" dirty="0">
                <a:solidFill>
                  <a:schemeClr val="accent1">
                    <a:lumMod val="50000"/>
                  </a:schemeClr>
                </a:solidFill>
              </a:rPr>
              <a:t> and </a:t>
            </a:r>
            <a:r>
              <a:rPr lang="pt-PT" dirty="0" err="1">
                <a:solidFill>
                  <a:schemeClr val="accent1">
                    <a:lumMod val="50000"/>
                  </a:schemeClr>
                </a:solidFill>
              </a:rPr>
              <a:t>Stroke-Like</a:t>
            </a:r>
            <a:r>
              <a:rPr lang="pt-PT" dirty="0">
                <a:solidFill>
                  <a:schemeClr val="accent1">
                    <a:lumMod val="50000"/>
                  </a:schemeClr>
                </a:solidFill>
              </a:rPr>
              <a:t> </a:t>
            </a:r>
            <a:r>
              <a:rPr lang="pt-PT" dirty="0" err="1">
                <a:solidFill>
                  <a:schemeClr val="accent1">
                    <a:lumMod val="50000"/>
                  </a:schemeClr>
                </a:solidFill>
              </a:rPr>
              <a:t>Episodes</a:t>
            </a:r>
            <a:r>
              <a:rPr lang="pt-PT" dirty="0">
                <a:solidFill>
                  <a:schemeClr val="accent1">
                    <a:lumMod val="50000"/>
                  </a:schemeClr>
                </a:solidFill>
              </a:rPr>
              <a:t> (MELAS)</a:t>
            </a:r>
          </a:p>
        </p:txBody>
      </p:sp>
      <p:sp>
        <p:nvSpPr>
          <p:cNvPr id="9" name="CaixaDeTexto 8">
            <a:extLst>
              <a:ext uri="{FF2B5EF4-FFF2-40B4-BE49-F238E27FC236}">
                <a16:creationId xmlns:a16="http://schemas.microsoft.com/office/drawing/2014/main" id="{096293E2-228B-44D9-AC24-98C9277DE118}"/>
              </a:ext>
            </a:extLst>
          </p:cNvPr>
          <p:cNvSpPr txBox="1"/>
          <p:nvPr/>
        </p:nvSpPr>
        <p:spPr>
          <a:xfrm>
            <a:off x="3835456" y="3187999"/>
            <a:ext cx="4463142" cy="408623"/>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Podem afetar a utilização do piruvato</a:t>
            </a:r>
          </a:p>
        </p:txBody>
      </p:sp>
      <p:sp>
        <p:nvSpPr>
          <p:cNvPr id="10" name="CaixaDeTexto 9">
            <a:extLst>
              <a:ext uri="{FF2B5EF4-FFF2-40B4-BE49-F238E27FC236}">
                <a16:creationId xmlns:a16="http://schemas.microsoft.com/office/drawing/2014/main" id="{13011C56-D051-4E23-AC93-8D889726242B}"/>
              </a:ext>
            </a:extLst>
          </p:cNvPr>
          <p:cNvSpPr txBox="1"/>
          <p:nvPr/>
        </p:nvSpPr>
        <p:spPr>
          <a:xfrm>
            <a:off x="3855386" y="5044100"/>
            <a:ext cx="4463142" cy="408623"/>
          </a:xfrm>
          <a:prstGeom prst="roundRect">
            <a:avLst/>
          </a:prstGeom>
          <a:no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pt-PT" dirty="0"/>
              <a:t>Alterações no DNA mitocondrial</a:t>
            </a:r>
          </a:p>
        </p:txBody>
      </p:sp>
    </p:spTree>
    <p:extLst>
      <p:ext uri="{BB962C8B-B14F-4D97-AF65-F5344CB8AC3E}">
        <p14:creationId xmlns:p14="http://schemas.microsoft.com/office/powerpoint/2010/main" val="2274058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F525F884-DC57-4BB0-BA93-ACE220DBB695}"/>
              </a:ext>
            </a:extLst>
          </p:cNvPr>
          <p:cNvSpPr txBox="1">
            <a:spLocks/>
          </p:cNvSpPr>
          <p:nvPr/>
        </p:nvSpPr>
        <p:spPr>
          <a:xfrm>
            <a:off x="838200" y="637032"/>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pic>
        <p:nvPicPr>
          <p:cNvPr id="5" name="Imagem 4">
            <a:extLst>
              <a:ext uri="{FF2B5EF4-FFF2-40B4-BE49-F238E27FC236}">
                <a16:creationId xmlns:a16="http://schemas.microsoft.com/office/drawing/2014/main" id="{98C599A5-5A7C-4171-9F63-661459F7F998}"/>
              </a:ext>
            </a:extLst>
          </p:cNvPr>
          <p:cNvPicPr>
            <a:picLocks noChangeAspect="1"/>
          </p:cNvPicPr>
          <p:nvPr/>
        </p:nvPicPr>
        <p:blipFill rotWithShape="1">
          <a:blip r:embed="rId4"/>
          <a:srcRect l="27500" t="41885" r="64167" b="43898"/>
          <a:stretch/>
        </p:blipFill>
        <p:spPr>
          <a:xfrm>
            <a:off x="381000" y="2489763"/>
            <a:ext cx="1638400" cy="1571588"/>
          </a:xfrm>
          <a:prstGeom prst="rect">
            <a:avLst/>
          </a:prstGeom>
        </p:spPr>
      </p:pic>
      <p:sp>
        <p:nvSpPr>
          <p:cNvPr id="6" name="Marcador de Posição de Conteúdo 2">
            <a:extLst>
              <a:ext uri="{FF2B5EF4-FFF2-40B4-BE49-F238E27FC236}">
                <a16:creationId xmlns:a16="http://schemas.microsoft.com/office/drawing/2014/main" id="{659296BD-C8E5-4F0C-9784-37EEB91411F3}"/>
              </a:ext>
            </a:extLst>
          </p:cNvPr>
          <p:cNvSpPr>
            <a:spLocks noGrp="1"/>
          </p:cNvSpPr>
          <p:nvPr>
            <p:ph idx="1"/>
          </p:nvPr>
        </p:nvSpPr>
        <p:spPr>
          <a:xfrm>
            <a:off x="381000" y="4363307"/>
            <a:ext cx="8587895" cy="1493328"/>
          </a:xfrm>
          <a:solidFill>
            <a:srgbClr val="F3F7F7">
              <a:alpha val="30196"/>
            </a:srgbClr>
          </a:solidFill>
        </p:spPr>
        <p:txBody>
          <a:bodyPr>
            <a:normAutofit/>
          </a:bodyPr>
          <a:lstStyle/>
          <a:p>
            <a:r>
              <a:rPr lang="pt-PT" dirty="0"/>
              <a:t>Causa comum</a:t>
            </a:r>
          </a:p>
          <a:p>
            <a:r>
              <a:rPr lang="pt-PT" dirty="0"/>
              <a:t>Convencionalmente: </a:t>
            </a:r>
            <a:r>
              <a:rPr lang="pt-PT" dirty="0" err="1"/>
              <a:t>Hiperlactacidémia</a:t>
            </a:r>
            <a:r>
              <a:rPr lang="pt-PT" sz="2800" dirty="0"/>
              <a:t> </a:t>
            </a:r>
            <a:r>
              <a:rPr lang="pt-PT" sz="2800" b="1" dirty="0">
                <a:solidFill>
                  <a:schemeClr val="accent1">
                    <a:lumMod val="75000"/>
                  </a:schemeClr>
                </a:solidFill>
              </a:rPr>
              <a:t>Tipo</a:t>
            </a:r>
            <a:r>
              <a:rPr lang="pt-PT" sz="2800" dirty="0">
                <a:solidFill>
                  <a:schemeClr val="accent1">
                    <a:lumMod val="75000"/>
                  </a:schemeClr>
                </a:solidFill>
              </a:rPr>
              <a:t> </a:t>
            </a:r>
            <a:r>
              <a:rPr lang="pt-PT" sz="2800" b="1" dirty="0">
                <a:solidFill>
                  <a:schemeClr val="accent1">
                    <a:lumMod val="75000"/>
                  </a:schemeClr>
                </a:solidFill>
              </a:rPr>
              <a:t>A</a:t>
            </a:r>
          </a:p>
          <a:p>
            <a:pPr lvl="1"/>
            <a:r>
              <a:rPr lang="pt-PT" sz="2000" dirty="0"/>
              <a:t>Entrega de O2 inadequada e aumento do metabolismo anaeróbico</a:t>
            </a:r>
          </a:p>
        </p:txBody>
      </p:sp>
      <p:sp>
        <p:nvSpPr>
          <p:cNvPr id="27" name="CaixaDeTexto 26">
            <a:extLst>
              <a:ext uri="{FF2B5EF4-FFF2-40B4-BE49-F238E27FC236}">
                <a16:creationId xmlns:a16="http://schemas.microsoft.com/office/drawing/2014/main" id="{5CF0CC17-8887-42A7-B231-D0D520941A12}"/>
              </a:ext>
            </a:extLst>
          </p:cNvPr>
          <p:cNvSpPr txBox="1"/>
          <p:nvPr/>
        </p:nvSpPr>
        <p:spPr>
          <a:xfrm flipH="1">
            <a:off x="1257299" y="6040344"/>
            <a:ext cx="6629401" cy="461665"/>
          </a:xfrm>
          <a:prstGeom prst="rect">
            <a:avLst/>
          </a:prstGeom>
          <a:solidFill>
            <a:schemeClr val="accent1">
              <a:lumMod val="50000"/>
            </a:schemeClr>
          </a:solidFill>
        </p:spPr>
        <p:txBody>
          <a:bodyPr wrap="square" rtlCol="0">
            <a:spAutoFit/>
          </a:bodyPr>
          <a:lstStyle/>
          <a:p>
            <a:pPr algn="ctr"/>
            <a:r>
              <a:rPr lang="pt-PT" sz="2400" dirty="0" err="1">
                <a:solidFill>
                  <a:schemeClr val="bg1"/>
                </a:solidFill>
              </a:rPr>
              <a:t>Hiperlactacidémia</a:t>
            </a:r>
            <a:r>
              <a:rPr lang="pt-PT" sz="2400" dirty="0">
                <a:solidFill>
                  <a:schemeClr val="bg1"/>
                </a:solidFill>
              </a:rPr>
              <a:t> na </a:t>
            </a:r>
            <a:r>
              <a:rPr lang="pt-PT" sz="2400" dirty="0" err="1">
                <a:solidFill>
                  <a:schemeClr val="bg1"/>
                </a:solidFill>
              </a:rPr>
              <a:t>sépsis</a:t>
            </a:r>
            <a:r>
              <a:rPr lang="pt-PT" sz="2400" dirty="0">
                <a:solidFill>
                  <a:schemeClr val="bg1"/>
                </a:solidFill>
              </a:rPr>
              <a:t> é multifatorial</a:t>
            </a:r>
          </a:p>
        </p:txBody>
      </p:sp>
      <p:sp>
        <p:nvSpPr>
          <p:cNvPr id="7" name="CaixaDeTexto 6">
            <a:extLst>
              <a:ext uri="{FF2B5EF4-FFF2-40B4-BE49-F238E27FC236}">
                <a16:creationId xmlns:a16="http://schemas.microsoft.com/office/drawing/2014/main" id="{186353D5-BA83-473A-B744-2A5683E1F237}"/>
              </a:ext>
            </a:extLst>
          </p:cNvPr>
          <p:cNvSpPr txBox="1"/>
          <p:nvPr/>
        </p:nvSpPr>
        <p:spPr>
          <a:xfrm>
            <a:off x="2067167" y="2637532"/>
            <a:ext cx="6851346" cy="646331"/>
          </a:xfrm>
          <a:prstGeom prst="rect">
            <a:avLst/>
          </a:prstGeom>
          <a:noFill/>
        </p:spPr>
        <p:txBody>
          <a:bodyPr wrap="square" rtlCol="0">
            <a:spAutoFit/>
          </a:bodyPr>
          <a:lstStyle/>
          <a:p>
            <a:pPr algn="just"/>
            <a:r>
              <a:rPr lang="en-US" b="1" dirty="0">
                <a:solidFill>
                  <a:schemeClr val="accent1">
                    <a:lumMod val="50000"/>
                  </a:schemeClr>
                </a:solidFill>
              </a:rPr>
              <a:t>Sépsis: </a:t>
            </a:r>
            <a:r>
              <a:rPr lang="en-US" dirty="0" err="1"/>
              <a:t>resposta</a:t>
            </a:r>
            <a:r>
              <a:rPr lang="en-US" dirty="0"/>
              <a:t> </a:t>
            </a:r>
            <a:r>
              <a:rPr lang="en-US" dirty="0" err="1"/>
              <a:t>desrregulada</a:t>
            </a:r>
            <a:r>
              <a:rPr lang="en-US" dirty="0"/>
              <a:t> do </a:t>
            </a:r>
            <a:r>
              <a:rPr lang="en-US" dirty="0" err="1"/>
              <a:t>hospedeiro</a:t>
            </a:r>
            <a:r>
              <a:rPr lang="en-US" dirty="0"/>
              <a:t> à </a:t>
            </a:r>
            <a:r>
              <a:rPr lang="en-US" dirty="0" err="1"/>
              <a:t>infeção</a:t>
            </a:r>
            <a:r>
              <a:rPr lang="en-US" dirty="0"/>
              <a:t> que leva a </a:t>
            </a:r>
            <a:r>
              <a:rPr lang="en-US" dirty="0" err="1"/>
              <a:t>disfunção</a:t>
            </a:r>
            <a:r>
              <a:rPr lang="en-US" dirty="0"/>
              <a:t> de </a:t>
            </a:r>
            <a:r>
              <a:rPr lang="en-US" dirty="0" err="1"/>
              <a:t>órgáos</a:t>
            </a:r>
            <a:r>
              <a:rPr lang="en-US" dirty="0"/>
              <a:t>.</a:t>
            </a:r>
          </a:p>
        </p:txBody>
      </p:sp>
      <p:sp>
        <p:nvSpPr>
          <p:cNvPr id="8" name="CaixaDeTexto 7">
            <a:extLst>
              <a:ext uri="{FF2B5EF4-FFF2-40B4-BE49-F238E27FC236}">
                <a16:creationId xmlns:a16="http://schemas.microsoft.com/office/drawing/2014/main" id="{3FE34BEA-D965-46B9-9579-D181CD99A19D}"/>
              </a:ext>
            </a:extLst>
          </p:cNvPr>
          <p:cNvSpPr txBox="1"/>
          <p:nvPr/>
        </p:nvSpPr>
        <p:spPr>
          <a:xfrm>
            <a:off x="2039872" y="3445265"/>
            <a:ext cx="6851346" cy="646331"/>
          </a:xfrm>
          <a:prstGeom prst="rect">
            <a:avLst/>
          </a:prstGeom>
          <a:noFill/>
        </p:spPr>
        <p:txBody>
          <a:bodyPr wrap="square">
            <a:spAutoFit/>
          </a:bodyPr>
          <a:lstStyle/>
          <a:p>
            <a:pPr algn="just"/>
            <a:r>
              <a:rPr lang="en-US" b="1" dirty="0" err="1">
                <a:solidFill>
                  <a:schemeClr val="accent1">
                    <a:lumMod val="50000"/>
                  </a:schemeClr>
                </a:solidFill>
              </a:rPr>
              <a:t>Choque</a:t>
            </a:r>
            <a:r>
              <a:rPr lang="en-US" b="1" dirty="0">
                <a:solidFill>
                  <a:schemeClr val="accent1">
                    <a:lumMod val="50000"/>
                  </a:schemeClr>
                </a:solidFill>
              </a:rPr>
              <a:t> </a:t>
            </a:r>
            <a:r>
              <a:rPr lang="en-US" b="1" dirty="0" err="1">
                <a:solidFill>
                  <a:schemeClr val="accent1">
                    <a:lumMod val="50000"/>
                  </a:schemeClr>
                </a:solidFill>
              </a:rPr>
              <a:t>séptico</a:t>
            </a:r>
            <a:r>
              <a:rPr lang="en-US" b="1" dirty="0">
                <a:solidFill>
                  <a:schemeClr val="accent2">
                    <a:lumMod val="75000"/>
                  </a:schemeClr>
                </a:solidFill>
              </a:rPr>
              <a:t>: </a:t>
            </a:r>
            <a:r>
              <a:rPr lang="en-US" dirty="0" err="1"/>
              <a:t>necessidade</a:t>
            </a:r>
            <a:r>
              <a:rPr lang="en-US" dirty="0"/>
              <a:t> de </a:t>
            </a:r>
            <a:r>
              <a:rPr lang="en-US" dirty="0" err="1"/>
              <a:t>suporte</a:t>
            </a:r>
            <a:r>
              <a:rPr lang="en-US" dirty="0"/>
              <a:t> vasopressor para PAM &gt; 65mmHg </a:t>
            </a:r>
            <a:r>
              <a:rPr lang="en-US" b="1" dirty="0"/>
              <a:t>+ </a:t>
            </a:r>
            <a:r>
              <a:rPr lang="en-US" b="1" dirty="0" err="1"/>
              <a:t>Lactato</a:t>
            </a:r>
            <a:r>
              <a:rPr lang="en-US" b="1" dirty="0"/>
              <a:t> &gt;2mmol/L</a:t>
            </a:r>
            <a:r>
              <a:rPr lang="en-US" dirty="0"/>
              <a:t>, </a:t>
            </a:r>
            <a:r>
              <a:rPr lang="en-US" dirty="0" err="1"/>
              <a:t>na</a:t>
            </a:r>
            <a:r>
              <a:rPr lang="en-US" dirty="0"/>
              <a:t> </a:t>
            </a:r>
            <a:r>
              <a:rPr lang="en-US" dirty="0" err="1"/>
              <a:t>ausência</a:t>
            </a:r>
            <a:r>
              <a:rPr lang="en-US" dirty="0"/>
              <a:t> de </a:t>
            </a:r>
            <a:r>
              <a:rPr lang="en-US" dirty="0" err="1"/>
              <a:t>hipovolémia</a:t>
            </a:r>
            <a:r>
              <a:rPr lang="en-US" dirty="0"/>
              <a:t>.</a:t>
            </a:r>
            <a:endParaRPr lang="pt-PT" dirty="0"/>
          </a:p>
        </p:txBody>
      </p:sp>
      <p:pic>
        <p:nvPicPr>
          <p:cNvPr id="9" name="Imagem 8">
            <a:extLst>
              <a:ext uri="{FF2B5EF4-FFF2-40B4-BE49-F238E27FC236}">
                <a16:creationId xmlns:a16="http://schemas.microsoft.com/office/drawing/2014/main" id="{A7D93843-5217-46A3-94B4-7C991186C541}"/>
              </a:ext>
            </a:extLst>
          </p:cNvPr>
          <p:cNvPicPr>
            <a:picLocks noChangeAspect="1"/>
          </p:cNvPicPr>
          <p:nvPr/>
        </p:nvPicPr>
        <p:blipFill rotWithShape="1">
          <a:blip r:embed="rId5"/>
          <a:srcRect l="27857" t="20136" r="28597" b="54791"/>
          <a:stretch/>
        </p:blipFill>
        <p:spPr>
          <a:xfrm>
            <a:off x="5196216" y="1431939"/>
            <a:ext cx="3722297" cy="1205593"/>
          </a:xfrm>
          <a:prstGeom prst="rect">
            <a:avLst/>
          </a:prstGeom>
        </p:spPr>
      </p:pic>
      <p:sp>
        <p:nvSpPr>
          <p:cNvPr id="10" name="CaixaDeTexto 9">
            <a:extLst>
              <a:ext uri="{FF2B5EF4-FFF2-40B4-BE49-F238E27FC236}">
                <a16:creationId xmlns:a16="http://schemas.microsoft.com/office/drawing/2014/main" id="{3BB010F7-A77B-4C62-ADD7-77EC67F611A4}"/>
              </a:ext>
            </a:extLst>
          </p:cNvPr>
          <p:cNvSpPr txBox="1"/>
          <p:nvPr/>
        </p:nvSpPr>
        <p:spPr>
          <a:xfrm rot="909608">
            <a:off x="8161233" y="1534890"/>
            <a:ext cx="731361" cy="408623"/>
          </a:xfrm>
          <a:prstGeom prst="flowChartAlternateProcess">
            <a:avLst/>
          </a:prstGeom>
          <a:solidFill>
            <a:schemeClr val="accent4">
              <a:lumMod val="20000"/>
              <a:lumOff val="80000"/>
            </a:schemeClr>
          </a:solidFill>
        </p:spPr>
        <p:txBody>
          <a:bodyPr wrap="square" rtlCol="0">
            <a:spAutoFit/>
          </a:bodyPr>
          <a:lstStyle/>
          <a:p>
            <a:r>
              <a:rPr lang="pt-PT" dirty="0"/>
              <a:t>2016</a:t>
            </a:r>
          </a:p>
        </p:txBody>
      </p:sp>
    </p:spTree>
    <p:extLst>
      <p:ext uri="{BB962C8B-B14F-4D97-AF65-F5344CB8AC3E}">
        <p14:creationId xmlns:p14="http://schemas.microsoft.com/office/powerpoint/2010/main" val="3514074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8CA16C8-3B7E-4D16-B394-09653F2AF5CA}"/>
              </a:ext>
            </a:extLst>
          </p:cNvPr>
          <p:cNvSpPr txBox="1">
            <a:spLocks/>
          </p:cNvSpPr>
          <p:nvPr/>
        </p:nvSpPr>
        <p:spPr>
          <a:xfrm>
            <a:off x="838200" y="637032"/>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7" name="CaixaDeTexto 6">
            <a:extLst>
              <a:ext uri="{FF2B5EF4-FFF2-40B4-BE49-F238E27FC236}">
                <a16:creationId xmlns:a16="http://schemas.microsoft.com/office/drawing/2014/main" id="{1BBE3536-07DC-435F-ABCA-5B489F41400D}"/>
              </a:ext>
            </a:extLst>
          </p:cNvPr>
          <p:cNvSpPr txBox="1"/>
          <p:nvPr/>
        </p:nvSpPr>
        <p:spPr>
          <a:xfrm>
            <a:off x="774492" y="2349044"/>
            <a:ext cx="3112770" cy="590931"/>
          </a:xfrm>
          <a:prstGeom prst="rect">
            <a:avLst/>
          </a:prstGeom>
          <a:solidFill>
            <a:schemeClr val="accent1">
              <a:lumMod val="20000"/>
              <a:lumOff val="80000"/>
            </a:schemeClr>
          </a:solidFill>
        </p:spPr>
        <p:txBody>
          <a:bodyPr wrap="square">
            <a:spAutoFit/>
          </a:bodyPr>
          <a:lstStyle/>
          <a:p>
            <a:pPr algn="just" defTabSz="914400">
              <a:lnSpc>
                <a:spcPct val="90000"/>
              </a:lnSpc>
              <a:spcBef>
                <a:spcPts val="1200"/>
              </a:spcBef>
              <a:buClr>
                <a:schemeClr val="accent1"/>
              </a:buClr>
              <a:buSzPct val="85000"/>
            </a:pPr>
            <a:r>
              <a:rPr lang="pt-PT" dirty="0"/>
              <a:t>Otimização de entrega de O2 sem melhoria [lactato] </a:t>
            </a:r>
          </a:p>
        </p:txBody>
      </p:sp>
      <p:pic>
        <p:nvPicPr>
          <p:cNvPr id="10" name="Imagem 9">
            <a:extLst>
              <a:ext uri="{FF2B5EF4-FFF2-40B4-BE49-F238E27FC236}">
                <a16:creationId xmlns:a16="http://schemas.microsoft.com/office/drawing/2014/main" id="{C95005A2-C47B-4FB5-B786-6225D3692C44}"/>
              </a:ext>
            </a:extLst>
          </p:cNvPr>
          <p:cNvPicPr>
            <a:picLocks noChangeAspect="1"/>
          </p:cNvPicPr>
          <p:nvPr/>
        </p:nvPicPr>
        <p:blipFill rotWithShape="1">
          <a:blip r:embed="rId4"/>
          <a:srcRect l="7500" t="24032" r="28333" b="47036"/>
          <a:stretch/>
        </p:blipFill>
        <p:spPr>
          <a:xfrm rot="431400">
            <a:off x="5925820" y="1700694"/>
            <a:ext cx="2724291" cy="690626"/>
          </a:xfrm>
          <a:prstGeom prst="rect">
            <a:avLst/>
          </a:prstGeom>
        </p:spPr>
      </p:pic>
      <p:sp>
        <p:nvSpPr>
          <p:cNvPr id="11" name="CaixaDeTexto 10">
            <a:extLst>
              <a:ext uri="{FF2B5EF4-FFF2-40B4-BE49-F238E27FC236}">
                <a16:creationId xmlns:a16="http://schemas.microsoft.com/office/drawing/2014/main" id="{DA464834-7409-42D6-8A36-C3CDC926EB00}"/>
              </a:ext>
            </a:extLst>
          </p:cNvPr>
          <p:cNvSpPr txBox="1"/>
          <p:nvPr/>
        </p:nvSpPr>
        <p:spPr>
          <a:xfrm>
            <a:off x="2791356" y="3240554"/>
            <a:ext cx="3352800" cy="715089"/>
          </a:xfrm>
          <a:prstGeom prst="roundRect">
            <a:avLst/>
          </a:prstGeom>
          <a:solidFill>
            <a:schemeClr val="accent1">
              <a:lumMod val="60000"/>
              <a:lumOff val="40000"/>
            </a:schemeClr>
          </a:solidFill>
          <a:ln>
            <a:solidFill>
              <a:schemeClr val="bg1"/>
            </a:solidFill>
          </a:ln>
        </p:spPr>
        <p:txBody>
          <a:bodyPr wrap="square">
            <a:spAutoFit/>
          </a:bodyPr>
          <a:lstStyle/>
          <a:p>
            <a:r>
              <a:rPr lang="pt-PT" dirty="0"/>
              <a:t>Desregulação do metabolismo celular</a:t>
            </a:r>
          </a:p>
        </p:txBody>
      </p:sp>
      <p:sp>
        <p:nvSpPr>
          <p:cNvPr id="9" name="CaixaDeTexto 8">
            <a:extLst>
              <a:ext uri="{FF2B5EF4-FFF2-40B4-BE49-F238E27FC236}">
                <a16:creationId xmlns:a16="http://schemas.microsoft.com/office/drawing/2014/main" id="{AC47E1F1-2596-4A03-9279-2F9EFBF16784}"/>
              </a:ext>
            </a:extLst>
          </p:cNvPr>
          <p:cNvSpPr txBox="1"/>
          <p:nvPr/>
        </p:nvSpPr>
        <p:spPr>
          <a:xfrm>
            <a:off x="5012586" y="2355706"/>
            <a:ext cx="3412594" cy="840230"/>
          </a:xfrm>
          <a:prstGeom prst="rect">
            <a:avLst/>
          </a:prstGeom>
          <a:solidFill>
            <a:schemeClr val="accent1">
              <a:lumMod val="20000"/>
              <a:lumOff val="80000"/>
            </a:schemeClr>
          </a:solidFill>
        </p:spPr>
        <p:txBody>
          <a:bodyPr wrap="square">
            <a:spAutoFit/>
          </a:bodyPr>
          <a:lstStyle/>
          <a:p>
            <a:pPr algn="just" defTabSz="914400">
              <a:lnSpc>
                <a:spcPct val="90000"/>
              </a:lnSpc>
              <a:spcBef>
                <a:spcPts val="1200"/>
              </a:spcBef>
              <a:buClr>
                <a:schemeClr val="accent1"/>
              </a:buClr>
              <a:buSzPct val="85000"/>
            </a:pPr>
            <a:r>
              <a:rPr lang="pt-PT" dirty="0"/>
              <a:t>Níveis de O</a:t>
            </a:r>
            <a:r>
              <a:rPr lang="pt-PT" baseline="-25000" dirty="0"/>
              <a:t>2 </a:t>
            </a:r>
            <a:r>
              <a:rPr lang="pt-PT" dirty="0"/>
              <a:t>celular no músculo de doentes em choque séptico não inferiores</a:t>
            </a:r>
          </a:p>
        </p:txBody>
      </p:sp>
      <p:sp>
        <p:nvSpPr>
          <p:cNvPr id="14" name="CaixaDeTexto 13">
            <a:extLst>
              <a:ext uri="{FF2B5EF4-FFF2-40B4-BE49-F238E27FC236}">
                <a16:creationId xmlns:a16="http://schemas.microsoft.com/office/drawing/2014/main" id="{FECB5A03-ABCB-41DD-9194-BF2ABB80173A}"/>
              </a:ext>
            </a:extLst>
          </p:cNvPr>
          <p:cNvSpPr txBox="1"/>
          <p:nvPr/>
        </p:nvSpPr>
        <p:spPr>
          <a:xfrm>
            <a:off x="1485057" y="4528910"/>
            <a:ext cx="1691640" cy="408623"/>
          </a:xfrm>
          <a:prstGeom prst="roundRect">
            <a:avLst/>
          </a:prstGeom>
          <a:solidFill>
            <a:schemeClr val="accent2">
              <a:lumMod val="20000"/>
              <a:lumOff val="80000"/>
            </a:schemeClr>
          </a:solidFill>
        </p:spPr>
        <p:txBody>
          <a:bodyPr wrap="square">
            <a:spAutoFit/>
          </a:bodyPr>
          <a:lstStyle/>
          <a:p>
            <a:pPr algn="just"/>
            <a:r>
              <a:rPr lang="pt-PT" sz="1800" dirty="0"/>
              <a:t>↓ Entrega O2 </a:t>
            </a:r>
          </a:p>
        </p:txBody>
      </p:sp>
      <p:cxnSp>
        <p:nvCxnSpPr>
          <p:cNvPr id="16" name="Conexão reta unidirecional 15">
            <a:extLst>
              <a:ext uri="{FF2B5EF4-FFF2-40B4-BE49-F238E27FC236}">
                <a16:creationId xmlns:a16="http://schemas.microsoft.com/office/drawing/2014/main" id="{AE4830DD-6691-4F8E-925D-CE494CA36527}"/>
              </a:ext>
            </a:extLst>
          </p:cNvPr>
          <p:cNvCxnSpPr>
            <a:cxnSpLocks/>
            <a:stCxn id="7" idx="3"/>
            <a:endCxn id="11" idx="0"/>
          </p:cNvCxnSpPr>
          <p:nvPr/>
        </p:nvCxnSpPr>
        <p:spPr>
          <a:xfrm>
            <a:off x="3887262" y="2644510"/>
            <a:ext cx="580494" cy="596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xão reta unidirecional 16">
            <a:extLst>
              <a:ext uri="{FF2B5EF4-FFF2-40B4-BE49-F238E27FC236}">
                <a16:creationId xmlns:a16="http://schemas.microsoft.com/office/drawing/2014/main" id="{F75AD7D6-DD74-439F-BD44-69D1DA445AED}"/>
              </a:ext>
            </a:extLst>
          </p:cNvPr>
          <p:cNvCxnSpPr>
            <a:cxnSpLocks/>
            <a:stCxn id="9" idx="1"/>
            <a:endCxn id="11" idx="0"/>
          </p:cNvCxnSpPr>
          <p:nvPr/>
        </p:nvCxnSpPr>
        <p:spPr>
          <a:xfrm flipH="1">
            <a:off x="4467756" y="2775821"/>
            <a:ext cx="544830" cy="464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aixaDeTexto 25">
            <a:extLst>
              <a:ext uri="{FF2B5EF4-FFF2-40B4-BE49-F238E27FC236}">
                <a16:creationId xmlns:a16="http://schemas.microsoft.com/office/drawing/2014/main" id="{1124EE1A-15B1-44B8-8A1C-0F25CB098877}"/>
              </a:ext>
            </a:extLst>
          </p:cNvPr>
          <p:cNvSpPr txBox="1"/>
          <p:nvPr/>
        </p:nvSpPr>
        <p:spPr>
          <a:xfrm>
            <a:off x="5486400" y="4306775"/>
            <a:ext cx="3429000" cy="408623"/>
          </a:xfrm>
          <a:prstGeom prst="roundRect">
            <a:avLst/>
          </a:prstGeom>
          <a:solidFill>
            <a:schemeClr val="accent6">
              <a:lumMod val="20000"/>
              <a:lumOff val="80000"/>
            </a:schemeClr>
          </a:solidFill>
        </p:spPr>
        <p:txBody>
          <a:bodyPr wrap="square">
            <a:spAutoFit/>
          </a:bodyPr>
          <a:lstStyle/>
          <a:p>
            <a:pPr algn="just"/>
            <a:r>
              <a:rPr lang="pt-PT" sz="1800" dirty="0"/>
              <a:t>Estimulação </a:t>
            </a:r>
            <a:r>
              <a:rPr lang="el-GR" sz="1800" dirty="0"/>
              <a:t>β</a:t>
            </a:r>
            <a:r>
              <a:rPr lang="pt-PT" sz="1800" dirty="0"/>
              <a:t>2 pela adrenalina</a:t>
            </a:r>
          </a:p>
        </p:txBody>
      </p:sp>
      <p:sp>
        <p:nvSpPr>
          <p:cNvPr id="28" name="CaixaDeTexto 27">
            <a:extLst>
              <a:ext uri="{FF2B5EF4-FFF2-40B4-BE49-F238E27FC236}">
                <a16:creationId xmlns:a16="http://schemas.microsoft.com/office/drawing/2014/main" id="{EA5AD907-0D11-4F71-8975-ADCBA51068ED}"/>
              </a:ext>
            </a:extLst>
          </p:cNvPr>
          <p:cNvSpPr txBox="1"/>
          <p:nvPr/>
        </p:nvSpPr>
        <p:spPr>
          <a:xfrm>
            <a:off x="3096156" y="5621925"/>
            <a:ext cx="2743200" cy="408623"/>
          </a:xfrm>
          <a:prstGeom prst="roundRect">
            <a:avLst/>
          </a:prstGeom>
          <a:solidFill>
            <a:schemeClr val="accent3">
              <a:lumMod val="20000"/>
              <a:lumOff val="80000"/>
            </a:schemeClr>
          </a:solidFill>
        </p:spPr>
        <p:txBody>
          <a:bodyPr wrap="square">
            <a:spAutoFit/>
          </a:bodyPr>
          <a:lstStyle/>
          <a:p>
            <a:pPr algn="just"/>
            <a:r>
              <a:rPr lang="pt-PT" sz="1800" dirty="0"/>
              <a:t>Diminuição da clearance </a:t>
            </a:r>
          </a:p>
        </p:txBody>
      </p:sp>
      <p:pic>
        <p:nvPicPr>
          <p:cNvPr id="30" name="Imagem 29">
            <a:extLst>
              <a:ext uri="{FF2B5EF4-FFF2-40B4-BE49-F238E27FC236}">
                <a16:creationId xmlns:a16="http://schemas.microsoft.com/office/drawing/2014/main" id="{3CF2DAE6-B392-405D-9199-7EDE07154442}"/>
              </a:ext>
            </a:extLst>
          </p:cNvPr>
          <p:cNvPicPr>
            <a:picLocks noChangeAspect="1"/>
          </p:cNvPicPr>
          <p:nvPr/>
        </p:nvPicPr>
        <p:blipFill rotWithShape="1">
          <a:blip r:embed="rId5"/>
          <a:srcRect l="13814" t="33509" r="57083" b="24476"/>
          <a:stretch/>
        </p:blipFill>
        <p:spPr>
          <a:xfrm>
            <a:off x="6288140" y="4715398"/>
            <a:ext cx="2627260" cy="2132442"/>
          </a:xfrm>
          <a:prstGeom prst="rect">
            <a:avLst/>
          </a:prstGeom>
        </p:spPr>
      </p:pic>
      <p:sp>
        <p:nvSpPr>
          <p:cNvPr id="31" name="CaixaDeTexto 30">
            <a:extLst>
              <a:ext uri="{FF2B5EF4-FFF2-40B4-BE49-F238E27FC236}">
                <a16:creationId xmlns:a16="http://schemas.microsoft.com/office/drawing/2014/main" id="{36956A80-0A0F-46A4-9A71-2161D6F4F2AD}"/>
              </a:ext>
            </a:extLst>
          </p:cNvPr>
          <p:cNvSpPr txBox="1"/>
          <p:nvPr/>
        </p:nvSpPr>
        <p:spPr>
          <a:xfrm flipH="1">
            <a:off x="3794759" y="4058311"/>
            <a:ext cx="1554481" cy="1298377"/>
          </a:xfrm>
          <a:prstGeom prst="ellipse">
            <a:avLst/>
          </a:prstGeom>
          <a:solidFill>
            <a:schemeClr val="accent1">
              <a:lumMod val="50000"/>
            </a:schemeClr>
          </a:solidFill>
        </p:spPr>
        <p:txBody>
          <a:bodyPr wrap="square" rtlCol="0">
            <a:spAutoFit/>
          </a:bodyPr>
          <a:lstStyle/>
          <a:p>
            <a:endParaRPr lang="pt-PT" dirty="0"/>
          </a:p>
          <a:p>
            <a:r>
              <a:rPr lang="pt-PT" dirty="0">
                <a:solidFill>
                  <a:schemeClr val="bg1"/>
                </a:solidFill>
              </a:rPr>
              <a:t>SEPSIS</a:t>
            </a:r>
          </a:p>
          <a:p>
            <a:endParaRPr lang="pt-PT" dirty="0"/>
          </a:p>
        </p:txBody>
      </p:sp>
    </p:spTree>
    <p:extLst>
      <p:ext uri="{BB962C8B-B14F-4D97-AF65-F5344CB8AC3E}">
        <p14:creationId xmlns:p14="http://schemas.microsoft.com/office/powerpoint/2010/main" val="2383975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ítulo 1">
            <a:extLst>
              <a:ext uri="{FF2B5EF4-FFF2-40B4-BE49-F238E27FC236}">
                <a16:creationId xmlns:a16="http://schemas.microsoft.com/office/drawing/2014/main" id="{372442BB-C7CB-4476-8305-4F95F8515177}"/>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chemeClr val="accent1">
                    <a:lumMod val="50000"/>
                  </a:schemeClr>
                </a:solidFill>
              </a:rPr>
              <a:t>L-Lactato</a:t>
            </a:r>
          </a:p>
        </p:txBody>
      </p:sp>
      <p:sp>
        <p:nvSpPr>
          <p:cNvPr id="8" name="Marcador de Posição de Conteúdo 2">
            <a:extLst>
              <a:ext uri="{FF2B5EF4-FFF2-40B4-BE49-F238E27FC236}">
                <a16:creationId xmlns:a16="http://schemas.microsoft.com/office/drawing/2014/main" id="{CB10F506-371F-4815-86F5-CF024C48B12D}"/>
              </a:ext>
            </a:extLst>
          </p:cNvPr>
          <p:cNvSpPr txBox="1">
            <a:spLocks/>
          </p:cNvSpPr>
          <p:nvPr/>
        </p:nvSpPr>
        <p:spPr>
          <a:xfrm>
            <a:off x="2115712" y="1916284"/>
            <a:ext cx="6656112" cy="553917"/>
          </a:xfrm>
          <a:prstGeom prst="rect">
            <a:avLst/>
          </a:prstGeom>
          <a:solidFill>
            <a:srgbClr val="F3F7F7">
              <a:alpha val="30196"/>
            </a:srgbClr>
          </a:solidFill>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marL="0" indent="0">
              <a:spcAft>
                <a:spcPts val="1200"/>
              </a:spcAft>
              <a:buNone/>
            </a:pPr>
            <a:r>
              <a:rPr lang="pt-PT" dirty="0"/>
              <a:t>Disfunção de órgão</a:t>
            </a:r>
          </a:p>
        </p:txBody>
      </p:sp>
      <p:pic>
        <p:nvPicPr>
          <p:cNvPr id="6" name="Imagem 5">
            <a:extLst>
              <a:ext uri="{FF2B5EF4-FFF2-40B4-BE49-F238E27FC236}">
                <a16:creationId xmlns:a16="http://schemas.microsoft.com/office/drawing/2014/main" id="{93010CAC-C93D-42ED-BFAC-5B9B19154D1D}"/>
              </a:ext>
            </a:extLst>
          </p:cNvPr>
          <p:cNvPicPr>
            <a:picLocks noChangeAspect="1"/>
          </p:cNvPicPr>
          <p:nvPr/>
        </p:nvPicPr>
        <p:blipFill rotWithShape="1">
          <a:blip r:embed="rId3"/>
          <a:srcRect l="27500" t="46850" r="64167" b="47251"/>
          <a:stretch/>
        </p:blipFill>
        <p:spPr>
          <a:xfrm>
            <a:off x="685800" y="1916284"/>
            <a:ext cx="1391780" cy="553917"/>
          </a:xfrm>
          <a:prstGeom prst="rect">
            <a:avLst/>
          </a:prstGeom>
        </p:spPr>
      </p:pic>
      <p:pic>
        <p:nvPicPr>
          <p:cNvPr id="7" name="Imagem 6">
            <a:extLst>
              <a:ext uri="{FF2B5EF4-FFF2-40B4-BE49-F238E27FC236}">
                <a16:creationId xmlns:a16="http://schemas.microsoft.com/office/drawing/2014/main" id="{8918E53B-0D31-48EE-80D6-E647461216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91712">
            <a:off x="228465" y="3152582"/>
            <a:ext cx="1528766" cy="1327721"/>
          </a:xfrm>
          <a:prstGeom prst="rect">
            <a:avLst/>
          </a:prstGeom>
        </p:spPr>
      </p:pic>
      <p:pic>
        <p:nvPicPr>
          <p:cNvPr id="9" name="Imagem 8" descr="Uma imagem com bolo, fungo, mesa&#10;&#10;Descrição gerada automaticamente">
            <a:extLst>
              <a:ext uri="{FF2B5EF4-FFF2-40B4-BE49-F238E27FC236}">
                <a16:creationId xmlns:a16="http://schemas.microsoft.com/office/drawing/2014/main" id="{9CBD40A9-1BE7-4629-AB83-331B9A099D4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95631" y="3086055"/>
            <a:ext cx="1399685" cy="1428644"/>
          </a:xfrm>
          <a:prstGeom prst="rect">
            <a:avLst/>
          </a:prstGeom>
        </p:spPr>
      </p:pic>
      <p:pic>
        <p:nvPicPr>
          <p:cNvPr id="9218" name="Picture 2">
            <a:extLst>
              <a:ext uri="{FF2B5EF4-FFF2-40B4-BE49-F238E27FC236}">
                <a16:creationId xmlns:a16="http://schemas.microsoft.com/office/drawing/2014/main" id="{866D1386-3705-451D-B958-0F6E5D3B125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4606" y="5020073"/>
            <a:ext cx="1562100" cy="138981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98534FDF-9F12-4378-AF24-E0EC321548A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72416" y="4772365"/>
            <a:ext cx="1247775" cy="1634905"/>
          </a:xfrm>
          <a:prstGeom prst="rect">
            <a:avLst/>
          </a:prstGeom>
          <a:noFill/>
          <a:extLst>
            <a:ext uri="{909E8E84-426E-40DD-AFC4-6F175D3DCCD1}">
              <a14:hiddenFill xmlns:a14="http://schemas.microsoft.com/office/drawing/2010/main">
                <a:solidFill>
                  <a:srgbClr val="FFFFFF"/>
                </a:solidFill>
              </a14:hiddenFill>
            </a:ext>
          </a:extLst>
        </p:spPr>
      </p:pic>
      <p:sp>
        <p:nvSpPr>
          <p:cNvPr id="11" name="Marcador de Posição de Conteúdo 2">
            <a:extLst>
              <a:ext uri="{FF2B5EF4-FFF2-40B4-BE49-F238E27FC236}">
                <a16:creationId xmlns:a16="http://schemas.microsoft.com/office/drawing/2014/main" id="{15E1250F-8989-48D4-BB01-5442CE95E5D6}"/>
              </a:ext>
            </a:extLst>
          </p:cNvPr>
          <p:cNvSpPr txBox="1">
            <a:spLocks/>
          </p:cNvSpPr>
          <p:nvPr/>
        </p:nvSpPr>
        <p:spPr>
          <a:xfrm>
            <a:off x="1796026" y="2971800"/>
            <a:ext cx="2915706" cy="1530365"/>
          </a:xfrm>
          <a:prstGeom prst="rect">
            <a:avLst/>
          </a:prstGeom>
          <a:solidFill>
            <a:srgbClr val="794B58">
              <a:alpha val="20000"/>
            </a:srgbClr>
          </a:solidFill>
          <a:ln>
            <a:solidFill>
              <a:srgbClr val="794B58"/>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gn="just"/>
            <a:r>
              <a:rPr lang="pt-PT" sz="1600" dirty="0" err="1"/>
              <a:t>Hipoperfusão</a:t>
            </a:r>
            <a:r>
              <a:rPr lang="pt-PT" sz="1600" dirty="0"/>
              <a:t> hepática: </a:t>
            </a:r>
          </a:p>
          <a:p>
            <a:pPr algn="just"/>
            <a:r>
              <a:rPr lang="pt-PT" sz="1600" dirty="0"/>
              <a:t>Pode transformar o fígado como </a:t>
            </a:r>
            <a:r>
              <a:rPr lang="pt-PT" sz="1600" b="1" dirty="0"/>
              <a:t>produtor de lactato</a:t>
            </a:r>
            <a:r>
              <a:rPr lang="pt-PT" sz="1600" dirty="0"/>
              <a:t>.</a:t>
            </a:r>
          </a:p>
          <a:p>
            <a:pPr algn="just"/>
            <a:r>
              <a:rPr lang="pt-PT" sz="1600" dirty="0">
                <a:latin typeface="Century Gothic" panose="020B0502020202020204" pitchFamily="34" charset="0"/>
              </a:rPr>
              <a:t>↓ </a:t>
            </a:r>
            <a:r>
              <a:rPr lang="pt-PT" sz="1600" dirty="0"/>
              <a:t>Clearance</a:t>
            </a:r>
          </a:p>
          <a:p>
            <a:pPr marL="274320" lvl="1" indent="0" algn="just">
              <a:buNone/>
            </a:pPr>
            <a:endParaRPr lang="pt-PT" sz="1600" dirty="0"/>
          </a:p>
        </p:txBody>
      </p:sp>
      <p:sp>
        <p:nvSpPr>
          <p:cNvPr id="12" name="Marcador de Posição de Conteúdo 2">
            <a:extLst>
              <a:ext uri="{FF2B5EF4-FFF2-40B4-BE49-F238E27FC236}">
                <a16:creationId xmlns:a16="http://schemas.microsoft.com/office/drawing/2014/main" id="{E9B934D5-AD3B-414E-B43B-45B4F9C26F0A}"/>
              </a:ext>
            </a:extLst>
          </p:cNvPr>
          <p:cNvSpPr txBox="1">
            <a:spLocks/>
          </p:cNvSpPr>
          <p:nvPr/>
        </p:nvSpPr>
        <p:spPr>
          <a:xfrm>
            <a:off x="1804398" y="5074858"/>
            <a:ext cx="2915706" cy="1335025"/>
          </a:xfrm>
          <a:prstGeom prst="rect">
            <a:avLst/>
          </a:prstGeom>
          <a:solidFill>
            <a:srgbClr val="E1C0CA">
              <a:alpha val="20000"/>
            </a:srgbClr>
          </a:solidFill>
          <a:ln>
            <a:solidFill>
              <a:srgbClr val="E1C0CA"/>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gn="just"/>
            <a:r>
              <a:rPr lang="pt-PT" sz="1600" b="1" dirty="0"/>
              <a:t>Libertação de lactato </a:t>
            </a:r>
            <a:r>
              <a:rPr lang="pt-PT" sz="1600" dirty="0"/>
              <a:t>pelos pulmões durante o choque séptico: </a:t>
            </a:r>
          </a:p>
          <a:p>
            <a:pPr lvl="1" algn="just"/>
            <a:r>
              <a:rPr lang="pt-PT" sz="1600" dirty="0"/>
              <a:t>Lesão pulmonar aguda</a:t>
            </a:r>
          </a:p>
          <a:p>
            <a:pPr lvl="1" algn="just"/>
            <a:r>
              <a:rPr lang="pt-PT" sz="1600" dirty="0"/>
              <a:t>ARDS</a:t>
            </a:r>
          </a:p>
          <a:p>
            <a:pPr marL="274320" lvl="1" indent="0" algn="just">
              <a:buNone/>
            </a:pPr>
            <a:endParaRPr lang="pt-PT" sz="1600" dirty="0"/>
          </a:p>
        </p:txBody>
      </p:sp>
      <p:sp>
        <p:nvSpPr>
          <p:cNvPr id="13" name="Marcador de Posição de Conteúdo 2">
            <a:extLst>
              <a:ext uri="{FF2B5EF4-FFF2-40B4-BE49-F238E27FC236}">
                <a16:creationId xmlns:a16="http://schemas.microsoft.com/office/drawing/2014/main" id="{91EEF73B-0810-42E5-B2E6-4A6677BDBE31}"/>
              </a:ext>
            </a:extLst>
          </p:cNvPr>
          <p:cNvSpPr txBox="1">
            <a:spLocks/>
          </p:cNvSpPr>
          <p:nvPr/>
        </p:nvSpPr>
        <p:spPr>
          <a:xfrm>
            <a:off x="6479215" y="3075366"/>
            <a:ext cx="2340936" cy="1335025"/>
          </a:xfrm>
          <a:prstGeom prst="rect">
            <a:avLst/>
          </a:prstGeom>
          <a:solidFill>
            <a:srgbClr val="C18D6B">
              <a:alpha val="20000"/>
            </a:srgbClr>
          </a:solidFill>
          <a:ln>
            <a:solidFill>
              <a:srgbClr val="C18D6B"/>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gn="just"/>
            <a:r>
              <a:rPr lang="pt-PT" sz="1600" dirty="0"/>
              <a:t>Lactato como </a:t>
            </a:r>
            <a:r>
              <a:rPr lang="pt-PT" sz="1600" b="1" dirty="0"/>
              <a:t>substrato</a:t>
            </a:r>
            <a:r>
              <a:rPr lang="pt-PT" sz="1600" dirty="0"/>
              <a:t> de energia (mecanismo protetor)</a:t>
            </a:r>
          </a:p>
          <a:p>
            <a:pPr marL="274320" lvl="1" indent="0" algn="just">
              <a:buNone/>
            </a:pPr>
            <a:endParaRPr lang="pt-PT" sz="1600" dirty="0"/>
          </a:p>
        </p:txBody>
      </p:sp>
      <p:sp>
        <p:nvSpPr>
          <p:cNvPr id="14" name="Marcador de Posição de Conteúdo 2">
            <a:extLst>
              <a:ext uri="{FF2B5EF4-FFF2-40B4-BE49-F238E27FC236}">
                <a16:creationId xmlns:a16="http://schemas.microsoft.com/office/drawing/2014/main" id="{EE70D219-C3AB-4CBC-A267-F4204DD8483A}"/>
              </a:ext>
            </a:extLst>
          </p:cNvPr>
          <p:cNvSpPr txBox="1">
            <a:spLocks/>
          </p:cNvSpPr>
          <p:nvPr/>
        </p:nvSpPr>
        <p:spPr>
          <a:xfrm>
            <a:off x="6479215" y="5074858"/>
            <a:ext cx="2340936" cy="1335025"/>
          </a:xfrm>
          <a:prstGeom prst="rect">
            <a:avLst/>
          </a:prstGeom>
          <a:solidFill>
            <a:srgbClr val="FC5D3F">
              <a:alpha val="20000"/>
            </a:srgbClr>
          </a:solidFill>
          <a:ln>
            <a:solidFill>
              <a:srgbClr val="FC5D3F"/>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r>
              <a:rPr lang="pt-PT" sz="1600" dirty="0"/>
              <a:t>Lactato como </a:t>
            </a:r>
            <a:r>
              <a:rPr lang="pt-PT" sz="1600" b="1" dirty="0"/>
              <a:t>substrato</a:t>
            </a:r>
            <a:r>
              <a:rPr lang="pt-PT" sz="1600" dirty="0"/>
              <a:t> de energia (mecanismo protetor)</a:t>
            </a:r>
          </a:p>
          <a:p>
            <a:r>
              <a:rPr lang="pt-PT" sz="1600" b="1" dirty="0"/>
              <a:t>Choque</a:t>
            </a:r>
            <a:r>
              <a:rPr lang="pt-PT" sz="1600" dirty="0"/>
              <a:t> e exercício =&gt; </a:t>
            </a:r>
            <a:r>
              <a:rPr lang="pt-PT" sz="1600" b="1" dirty="0">
                <a:sym typeface="Symbol" panose="05050102010706020507" pitchFamily="18" charset="2"/>
              </a:rPr>
              <a:t> lactato </a:t>
            </a:r>
            <a:endParaRPr lang="pt-PT" sz="1600" b="1" dirty="0"/>
          </a:p>
        </p:txBody>
      </p:sp>
    </p:spTree>
    <p:extLst>
      <p:ext uri="{BB962C8B-B14F-4D97-AF65-F5344CB8AC3E}">
        <p14:creationId xmlns:p14="http://schemas.microsoft.com/office/powerpoint/2010/main" val="312453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BE14FC44-6535-47FC-889D-22483A262949}"/>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Introdução</a:t>
            </a:r>
          </a:p>
        </p:txBody>
      </p:sp>
      <p:graphicFrame>
        <p:nvGraphicFramePr>
          <p:cNvPr id="19" name="Marcador de Posição de Conteúdo 2">
            <a:extLst>
              <a:ext uri="{FF2B5EF4-FFF2-40B4-BE49-F238E27FC236}">
                <a16:creationId xmlns:a16="http://schemas.microsoft.com/office/drawing/2014/main" id="{8848FCA2-90E2-4F48-909B-789BA742D3CD}"/>
              </a:ext>
            </a:extLst>
          </p:cNvPr>
          <p:cNvGraphicFramePr>
            <a:graphicFrameLocks noGrp="1"/>
          </p:cNvGraphicFramePr>
          <p:nvPr>
            <p:ph idx="1"/>
            <p:extLst>
              <p:ext uri="{D42A27DB-BD31-4B8C-83A1-F6EECF244321}">
                <p14:modId xmlns:p14="http://schemas.microsoft.com/office/powerpoint/2010/main" val="3951554086"/>
              </p:ext>
            </p:extLst>
          </p:nvPr>
        </p:nvGraphicFramePr>
        <p:xfrm>
          <a:off x="228600" y="1447800"/>
          <a:ext cx="8763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3178654"/>
      </p:ext>
    </p:extLst>
  </p:cSld>
  <p:clrMapOvr>
    <a:masterClrMapping/>
  </p:clrMapOvr>
  <mc:AlternateContent xmlns:mc="http://schemas.openxmlformats.org/markup-compatibility/2006" xmlns:p14="http://schemas.microsoft.com/office/powerpoint/2010/main">
    <mc:Choice Requires="p14">
      <p:transition spd="slow" p14:dur="2000" advTm="34371"/>
    </mc:Choice>
    <mc:Fallback xmlns="">
      <p:transition spd="slow" advTm="34371"/>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Posição de Conteúdo 2">
            <a:extLst>
              <a:ext uri="{FF2B5EF4-FFF2-40B4-BE49-F238E27FC236}">
                <a16:creationId xmlns:a16="http://schemas.microsoft.com/office/drawing/2014/main" id="{B0716657-A06E-45CF-99A9-2D5C23ADE028}"/>
              </a:ext>
            </a:extLst>
          </p:cNvPr>
          <p:cNvSpPr txBox="1">
            <a:spLocks/>
          </p:cNvSpPr>
          <p:nvPr/>
        </p:nvSpPr>
        <p:spPr>
          <a:xfrm>
            <a:off x="3296830" y="2002913"/>
            <a:ext cx="5618570" cy="2735547"/>
          </a:xfrm>
          <a:prstGeom prst="rect">
            <a:avLst/>
          </a:prstGeom>
          <a:solidFill>
            <a:srgbClr val="F3F7F7">
              <a:alpha val="30196"/>
            </a:srgbClr>
          </a:solidFill>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r>
              <a:rPr lang="pt-PT" sz="1600" dirty="0"/>
              <a:t>Causa incomum </a:t>
            </a:r>
          </a:p>
          <a:p>
            <a:r>
              <a:rPr lang="pt-PT" sz="1600" dirty="0" err="1"/>
              <a:t>Sobrecrescimento</a:t>
            </a:r>
            <a:r>
              <a:rPr lang="pt-PT" sz="1600" dirty="0"/>
              <a:t> bacteriano - anaeróbios </a:t>
            </a:r>
            <a:r>
              <a:rPr lang="pt-PT" sz="1600" dirty="0" err="1"/>
              <a:t>gram</a:t>
            </a:r>
            <a:r>
              <a:rPr lang="pt-PT" sz="1600" dirty="0"/>
              <a:t> +</a:t>
            </a:r>
          </a:p>
          <a:p>
            <a:pPr algn="just"/>
            <a:r>
              <a:rPr lang="pt-PT" sz="1600" dirty="0"/>
              <a:t>Episódios recorrentes de acidose metabólica após refeição rica em hidratos de carbono</a:t>
            </a:r>
          </a:p>
          <a:p>
            <a:r>
              <a:rPr lang="pt-PT" sz="1600" dirty="0"/>
              <a:t>Sintomas neurológicos (confusão, ataxia, perda de memória)</a:t>
            </a:r>
          </a:p>
          <a:p>
            <a:r>
              <a:rPr lang="pt-PT" sz="1600" dirty="0"/>
              <a:t>Não detetado nas análises comuns</a:t>
            </a:r>
          </a:p>
          <a:p>
            <a:r>
              <a:rPr lang="pt-PT" sz="1600" dirty="0"/>
              <a:t>Terapêutica: HCO</a:t>
            </a:r>
            <a:r>
              <a:rPr lang="pt-PT" sz="1600" baseline="-25000" dirty="0"/>
              <a:t>3</a:t>
            </a:r>
            <a:r>
              <a:rPr lang="pt-PT" sz="1600" baseline="30000" dirty="0"/>
              <a:t>- </a:t>
            </a:r>
            <a:r>
              <a:rPr lang="pt-PT" sz="1600" dirty="0"/>
              <a:t>; antibióticos orais; diminuir HC.</a:t>
            </a:r>
            <a:endParaRPr lang="pt-PT" sz="1600" baseline="30000" dirty="0"/>
          </a:p>
          <a:p>
            <a:endParaRPr lang="pt-PT" sz="1800" dirty="0"/>
          </a:p>
        </p:txBody>
      </p:sp>
      <p:sp>
        <p:nvSpPr>
          <p:cNvPr id="17" name="Título 1">
            <a:extLst>
              <a:ext uri="{FF2B5EF4-FFF2-40B4-BE49-F238E27FC236}">
                <a16:creationId xmlns:a16="http://schemas.microsoft.com/office/drawing/2014/main" id="{372442BB-C7CB-4476-8305-4F95F8515177}"/>
              </a:ext>
            </a:extLst>
          </p:cNvPr>
          <p:cNvSpPr>
            <a:spLocks noGrp="1"/>
          </p:cNvSpPr>
          <p:nvPr>
            <p:ph type="title"/>
          </p:nvPr>
        </p:nvSpPr>
        <p:spPr>
          <a:xfrm>
            <a:off x="685800" y="484632"/>
            <a:ext cx="7772400" cy="1609344"/>
          </a:xfrm>
        </p:spPr>
        <p:txBody>
          <a:bodyPr>
            <a:normAutofit/>
          </a:bodyPr>
          <a:lstStyle/>
          <a:p>
            <a:r>
              <a:rPr lang="pt-PT" sz="3600" dirty="0">
                <a:solidFill>
                  <a:schemeClr val="accent1">
                    <a:lumMod val="75000"/>
                  </a:schemeClr>
                </a:solidFill>
              </a:rPr>
              <a:t>Causas de </a:t>
            </a:r>
            <a:r>
              <a:rPr lang="pt-PT" sz="3600" dirty="0" err="1">
                <a:solidFill>
                  <a:schemeClr val="accent1">
                    <a:lumMod val="75000"/>
                  </a:schemeClr>
                </a:solidFill>
              </a:rPr>
              <a:t>hiperlactacidémia</a:t>
            </a:r>
            <a:br>
              <a:rPr lang="pt-PT" sz="3600" dirty="0">
                <a:solidFill>
                  <a:schemeClr val="accent1">
                    <a:lumMod val="75000"/>
                  </a:schemeClr>
                </a:solidFill>
              </a:rPr>
            </a:br>
            <a:r>
              <a:rPr lang="pt-PT" sz="3600" dirty="0">
                <a:solidFill>
                  <a:srgbClr val="C00000"/>
                </a:solidFill>
              </a:rPr>
              <a:t>D-Lactato</a:t>
            </a:r>
          </a:p>
        </p:txBody>
      </p:sp>
      <p:sp>
        <p:nvSpPr>
          <p:cNvPr id="11" name="CaixaDeTexto 10">
            <a:extLst>
              <a:ext uri="{FF2B5EF4-FFF2-40B4-BE49-F238E27FC236}">
                <a16:creationId xmlns:a16="http://schemas.microsoft.com/office/drawing/2014/main" id="{F39047C9-58AA-40C1-8FC1-AB9ACF4B4CCF}"/>
              </a:ext>
            </a:extLst>
          </p:cNvPr>
          <p:cNvSpPr txBox="1"/>
          <p:nvPr/>
        </p:nvSpPr>
        <p:spPr>
          <a:xfrm>
            <a:off x="228600" y="1989410"/>
            <a:ext cx="2880000" cy="408623"/>
          </a:xfrm>
          <a:prstGeom prst="roundRect">
            <a:avLst/>
          </a:prstGeom>
          <a:solidFill>
            <a:srgbClr val="C00000"/>
          </a:solidFill>
          <a:ln>
            <a:solidFill>
              <a:srgbClr val="C00000"/>
            </a:solidFill>
          </a:ln>
        </p:spPr>
        <p:txBody>
          <a:bodyPr wrap="square" rtlCol="0">
            <a:spAutoFit/>
          </a:bodyPr>
          <a:lstStyle/>
          <a:p>
            <a:pPr algn="ctr"/>
            <a:r>
              <a:rPr lang="pt-PT" dirty="0">
                <a:solidFill>
                  <a:schemeClr val="bg1"/>
                </a:solidFill>
              </a:rPr>
              <a:t>Síndrome Intestino Curto</a:t>
            </a:r>
          </a:p>
        </p:txBody>
      </p:sp>
      <p:sp>
        <p:nvSpPr>
          <p:cNvPr id="14" name="CaixaDeTexto 13">
            <a:extLst>
              <a:ext uri="{FF2B5EF4-FFF2-40B4-BE49-F238E27FC236}">
                <a16:creationId xmlns:a16="http://schemas.microsoft.com/office/drawing/2014/main" id="{AE14A57B-9A7F-4FF5-BB3C-13A241421C93}"/>
              </a:ext>
            </a:extLst>
          </p:cNvPr>
          <p:cNvSpPr txBox="1"/>
          <p:nvPr/>
        </p:nvSpPr>
        <p:spPr>
          <a:xfrm>
            <a:off x="228600" y="2607774"/>
            <a:ext cx="2880000" cy="408623"/>
          </a:xfrm>
          <a:prstGeom prst="roundRect">
            <a:avLst/>
          </a:prstGeom>
          <a:solidFill>
            <a:srgbClr val="C00000"/>
          </a:solidFill>
          <a:ln>
            <a:solidFill>
              <a:srgbClr val="C00000"/>
            </a:solidFill>
          </a:ln>
        </p:spPr>
        <p:txBody>
          <a:bodyPr wrap="square" rtlCol="0">
            <a:spAutoFit/>
          </a:bodyPr>
          <a:lstStyle/>
          <a:p>
            <a:pPr algn="ctr"/>
            <a:r>
              <a:rPr lang="pt-PT" dirty="0">
                <a:solidFill>
                  <a:schemeClr val="bg1"/>
                </a:solidFill>
              </a:rPr>
              <a:t>Isquemia intestinal</a:t>
            </a:r>
          </a:p>
        </p:txBody>
      </p:sp>
      <p:sp>
        <p:nvSpPr>
          <p:cNvPr id="19" name="CaixaDeTexto 18">
            <a:extLst>
              <a:ext uri="{FF2B5EF4-FFF2-40B4-BE49-F238E27FC236}">
                <a16:creationId xmlns:a16="http://schemas.microsoft.com/office/drawing/2014/main" id="{B3DCB100-76CE-4E7B-8B12-630D2D57C331}"/>
              </a:ext>
            </a:extLst>
          </p:cNvPr>
          <p:cNvSpPr txBox="1"/>
          <p:nvPr/>
        </p:nvSpPr>
        <p:spPr>
          <a:xfrm>
            <a:off x="228600" y="3215974"/>
            <a:ext cx="2880000" cy="408623"/>
          </a:xfrm>
          <a:prstGeom prst="roundRect">
            <a:avLst/>
          </a:prstGeom>
          <a:solidFill>
            <a:srgbClr val="C00000"/>
          </a:solidFill>
          <a:ln>
            <a:solidFill>
              <a:srgbClr val="C00000"/>
            </a:solidFill>
          </a:ln>
        </p:spPr>
        <p:txBody>
          <a:bodyPr wrap="square" rtlCol="0">
            <a:spAutoFit/>
          </a:bodyPr>
          <a:lstStyle/>
          <a:p>
            <a:pPr algn="ctr"/>
            <a:r>
              <a:rPr lang="pt-PT" dirty="0">
                <a:solidFill>
                  <a:schemeClr val="bg1"/>
                </a:solidFill>
              </a:rPr>
              <a:t>Obstrução do delgado</a:t>
            </a:r>
          </a:p>
        </p:txBody>
      </p:sp>
      <p:pic>
        <p:nvPicPr>
          <p:cNvPr id="2050" name="Picture 2" descr="Resultado de imagem para lactobacillus draw">
            <a:extLst>
              <a:ext uri="{FF2B5EF4-FFF2-40B4-BE49-F238E27FC236}">
                <a16:creationId xmlns:a16="http://schemas.microsoft.com/office/drawing/2014/main" id="{68114A1B-FE65-4EB5-B2EE-09DF560D7C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616" t="23333" r="34615" b="20857"/>
          <a:stretch/>
        </p:blipFill>
        <p:spPr bwMode="auto">
          <a:xfrm>
            <a:off x="2286000" y="4579231"/>
            <a:ext cx="1524000" cy="2126369"/>
          </a:xfrm>
          <a:prstGeom prst="rect">
            <a:avLst/>
          </a:prstGeom>
          <a:noFill/>
          <a:extLst>
            <a:ext uri="{909E8E84-426E-40DD-AFC4-6F175D3DCCD1}">
              <a14:hiddenFill xmlns:a14="http://schemas.microsoft.com/office/drawing/2010/main">
                <a:solidFill>
                  <a:srgbClr val="FFFFFF"/>
                </a:solidFill>
              </a14:hiddenFill>
            </a:ext>
          </a:extLst>
        </p:spPr>
      </p:pic>
      <p:sp>
        <p:nvSpPr>
          <p:cNvPr id="20" name="CaixaDeTexto 19">
            <a:extLst>
              <a:ext uri="{FF2B5EF4-FFF2-40B4-BE49-F238E27FC236}">
                <a16:creationId xmlns:a16="http://schemas.microsoft.com/office/drawing/2014/main" id="{4C0BA3E5-C84D-4CC4-AE41-2161917B039C}"/>
              </a:ext>
            </a:extLst>
          </p:cNvPr>
          <p:cNvSpPr txBox="1"/>
          <p:nvPr/>
        </p:nvSpPr>
        <p:spPr>
          <a:xfrm>
            <a:off x="1030971" y="5282588"/>
            <a:ext cx="1066800" cy="307777"/>
          </a:xfrm>
          <a:prstGeom prst="rect">
            <a:avLst/>
          </a:prstGeom>
          <a:noFill/>
        </p:spPr>
        <p:txBody>
          <a:bodyPr wrap="square" rtlCol="0">
            <a:spAutoFit/>
          </a:bodyPr>
          <a:lstStyle/>
          <a:p>
            <a:pPr algn="ctr"/>
            <a:r>
              <a:rPr lang="pt-PT" sz="1400" b="1" dirty="0">
                <a:solidFill>
                  <a:schemeClr val="tx1">
                    <a:lumMod val="95000"/>
                    <a:lumOff val="5000"/>
                  </a:schemeClr>
                </a:solidFill>
              </a:rPr>
              <a:t>Glucose</a:t>
            </a:r>
          </a:p>
        </p:txBody>
      </p:sp>
      <p:sp>
        <p:nvSpPr>
          <p:cNvPr id="21" name="CaixaDeTexto 20">
            <a:extLst>
              <a:ext uri="{FF2B5EF4-FFF2-40B4-BE49-F238E27FC236}">
                <a16:creationId xmlns:a16="http://schemas.microsoft.com/office/drawing/2014/main" id="{C30F5D0E-FB6B-483A-9CA0-0CF4FDC018EA}"/>
              </a:ext>
            </a:extLst>
          </p:cNvPr>
          <p:cNvSpPr txBox="1"/>
          <p:nvPr/>
        </p:nvSpPr>
        <p:spPr>
          <a:xfrm>
            <a:off x="1030971" y="5640928"/>
            <a:ext cx="1066800" cy="307777"/>
          </a:xfrm>
          <a:prstGeom prst="rect">
            <a:avLst/>
          </a:prstGeom>
          <a:noFill/>
        </p:spPr>
        <p:txBody>
          <a:bodyPr wrap="square" rtlCol="0">
            <a:spAutoFit/>
          </a:bodyPr>
          <a:lstStyle/>
          <a:p>
            <a:pPr algn="ctr"/>
            <a:r>
              <a:rPr lang="pt-PT" sz="1400" b="1" dirty="0">
                <a:solidFill>
                  <a:schemeClr val="tx1">
                    <a:lumMod val="95000"/>
                    <a:lumOff val="5000"/>
                  </a:schemeClr>
                </a:solidFill>
              </a:rPr>
              <a:t>Amido</a:t>
            </a:r>
          </a:p>
        </p:txBody>
      </p:sp>
      <p:cxnSp>
        <p:nvCxnSpPr>
          <p:cNvPr id="8" name="Conexão reta unidirecional 7">
            <a:extLst>
              <a:ext uri="{FF2B5EF4-FFF2-40B4-BE49-F238E27FC236}">
                <a16:creationId xmlns:a16="http://schemas.microsoft.com/office/drawing/2014/main" id="{53A49DA3-D763-4939-BCAE-2D82B11EB209}"/>
              </a:ext>
            </a:extLst>
          </p:cNvPr>
          <p:cNvCxnSpPr>
            <a:cxnSpLocks/>
            <a:stCxn id="20" idx="3"/>
          </p:cNvCxnSpPr>
          <p:nvPr/>
        </p:nvCxnSpPr>
        <p:spPr>
          <a:xfrm>
            <a:off x="2097771" y="5436477"/>
            <a:ext cx="2474229" cy="1638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xão reta unidirecional 21">
            <a:extLst>
              <a:ext uri="{FF2B5EF4-FFF2-40B4-BE49-F238E27FC236}">
                <a16:creationId xmlns:a16="http://schemas.microsoft.com/office/drawing/2014/main" id="{5F3CC2AC-88A4-43C5-BE34-6F80665958AD}"/>
              </a:ext>
            </a:extLst>
          </p:cNvPr>
          <p:cNvCxnSpPr>
            <a:cxnSpLocks/>
          </p:cNvCxnSpPr>
          <p:nvPr/>
        </p:nvCxnSpPr>
        <p:spPr>
          <a:xfrm flipV="1">
            <a:off x="2097770" y="5667308"/>
            <a:ext cx="2474230" cy="2144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aixaDeTexto 25">
            <a:extLst>
              <a:ext uri="{FF2B5EF4-FFF2-40B4-BE49-F238E27FC236}">
                <a16:creationId xmlns:a16="http://schemas.microsoft.com/office/drawing/2014/main" id="{46CB852E-1B20-4C43-8BB1-53C7E0D2EE31}"/>
              </a:ext>
            </a:extLst>
          </p:cNvPr>
          <p:cNvSpPr txBox="1"/>
          <p:nvPr/>
        </p:nvSpPr>
        <p:spPr>
          <a:xfrm>
            <a:off x="4572000" y="5475764"/>
            <a:ext cx="1066800" cy="307777"/>
          </a:xfrm>
          <a:prstGeom prst="rect">
            <a:avLst/>
          </a:prstGeom>
          <a:noFill/>
        </p:spPr>
        <p:txBody>
          <a:bodyPr wrap="square" rtlCol="0">
            <a:spAutoFit/>
          </a:bodyPr>
          <a:lstStyle/>
          <a:p>
            <a:pPr algn="ctr"/>
            <a:r>
              <a:rPr lang="pt-PT" sz="1400" b="1" dirty="0">
                <a:solidFill>
                  <a:schemeClr val="tx1">
                    <a:lumMod val="95000"/>
                    <a:lumOff val="5000"/>
                  </a:schemeClr>
                </a:solidFill>
              </a:rPr>
              <a:t>D-Lactato</a:t>
            </a:r>
          </a:p>
        </p:txBody>
      </p:sp>
      <p:sp>
        <p:nvSpPr>
          <p:cNvPr id="27" name="Retângulo 26">
            <a:extLst>
              <a:ext uri="{FF2B5EF4-FFF2-40B4-BE49-F238E27FC236}">
                <a16:creationId xmlns:a16="http://schemas.microsoft.com/office/drawing/2014/main" id="{2A6DB3B5-ABEA-4961-AE13-D68F5E55D32B}"/>
              </a:ext>
            </a:extLst>
          </p:cNvPr>
          <p:cNvSpPr/>
          <p:nvPr/>
        </p:nvSpPr>
        <p:spPr>
          <a:xfrm>
            <a:off x="6034739" y="5062725"/>
            <a:ext cx="2235875" cy="1185675"/>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8" name="CaixaDeTexto 27">
            <a:extLst>
              <a:ext uri="{FF2B5EF4-FFF2-40B4-BE49-F238E27FC236}">
                <a16:creationId xmlns:a16="http://schemas.microsoft.com/office/drawing/2014/main" id="{C6018DEA-8B8F-4139-AEEF-4FAFCD79E01D}"/>
              </a:ext>
            </a:extLst>
          </p:cNvPr>
          <p:cNvSpPr txBox="1"/>
          <p:nvPr/>
        </p:nvSpPr>
        <p:spPr>
          <a:xfrm>
            <a:off x="6034739" y="5061669"/>
            <a:ext cx="1372088" cy="307777"/>
          </a:xfrm>
          <a:prstGeom prst="rect">
            <a:avLst/>
          </a:prstGeom>
          <a:noFill/>
        </p:spPr>
        <p:txBody>
          <a:bodyPr wrap="square" rtlCol="0">
            <a:spAutoFit/>
          </a:bodyPr>
          <a:lstStyle/>
          <a:p>
            <a:r>
              <a:rPr lang="pt-PT" sz="1400" b="1" dirty="0">
                <a:solidFill>
                  <a:srgbClr val="C00000"/>
                </a:solidFill>
              </a:rPr>
              <a:t>Sangue</a:t>
            </a:r>
          </a:p>
        </p:txBody>
      </p:sp>
      <p:cxnSp>
        <p:nvCxnSpPr>
          <p:cNvPr id="29" name="Conexão reta unidirecional 28">
            <a:extLst>
              <a:ext uri="{FF2B5EF4-FFF2-40B4-BE49-F238E27FC236}">
                <a16:creationId xmlns:a16="http://schemas.microsoft.com/office/drawing/2014/main" id="{CAC12B6A-95CF-4418-82FC-90025383B974}"/>
              </a:ext>
            </a:extLst>
          </p:cNvPr>
          <p:cNvCxnSpPr>
            <a:cxnSpLocks/>
          </p:cNvCxnSpPr>
          <p:nvPr/>
        </p:nvCxnSpPr>
        <p:spPr>
          <a:xfrm>
            <a:off x="5486400" y="5625604"/>
            <a:ext cx="647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CaixaDeTexto 30">
            <a:extLst>
              <a:ext uri="{FF2B5EF4-FFF2-40B4-BE49-F238E27FC236}">
                <a16:creationId xmlns:a16="http://schemas.microsoft.com/office/drawing/2014/main" id="{9AF12807-115D-4B5A-BF51-DCBD929F525E}"/>
              </a:ext>
            </a:extLst>
          </p:cNvPr>
          <p:cNvSpPr txBox="1"/>
          <p:nvPr/>
        </p:nvSpPr>
        <p:spPr>
          <a:xfrm>
            <a:off x="6222325" y="5475764"/>
            <a:ext cx="1066800" cy="307777"/>
          </a:xfrm>
          <a:prstGeom prst="rect">
            <a:avLst/>
          </a:prstGeom>
          <a:noFill/>
        </p:spPr>
        <p:txBody>
          <a:bodyPr wrap="square" rtlCol="0">
            <a:spAutoFit/>
          </a:bodyPr>
          <a:lstStyle/>
          <a:p>
            <a:pPr algn="ctr"/>
            <a:r>
              <a:rPr lang="pt-PT" sz="1400" b="1" dirty="0">
                <a:solidFill>
                  <a:schemeClr val="tx1">
                    <a:lumMod val="95000"/>
                    <a:lumOff val="5000"/>
                  </a:schemeClr>
                </a:solidFill>
              </a:rPr>
              <a:t>D-Lactato</a:t>
            </a:r>
          </a:p>
        </p:txBody>
      </p:sp>
      <p:sp>
        <p:nvSpPr>
          <p:cNvPr id="39" name="CaixaDeTexto 38">
            <a:extLst>
              <a:ext uri="{FF2B5EF4-FFF2-40B4-BE49-F238E27FC236}">
                <a16:creationId xmlns:a16="http://schemas.microsoft.com/office/drawing/2014/main" id="{D337CBBF-7325-4E2F-A49A-9C8F7F631CBF}"/>
              </a:ext>
            </a:extLst>
          </p:cNvPr>
          <p:cNvSpPr txBox="1"/>
          <p:nvPr/>
        </p:nvSpPr>
        <p:spPr>
          <a:xfrm>
            <a:off x="228600" y="3759385"/>
            <a:ext cx="2880000" cy="408623"/>
          </a:xfrm>
          <a:prstGeom prst="roundRect">
            <a:avLst/>
          </a:prstGeom>
          <a:solidFill>
            <a:srgbClr val="860000">
              <a:alpha val="43137"/>
            </a:srgbClr>
          </a:solidFill>
          <a:ln>
            <a:noFill/>
          </a:ln>
        </p:spPr>
        <p:txBody>
          <a:bodyPr wrap="square" rtlCol="0">
            <a:spAutoFit/>
          </a:bodyPr>
          <a:lstStyle/>
          <a:p>
            <a:pPr algn="ctr"/>
            <a:r>
              <a:rPr lang="pt-PT" dirty="0">
                <a:solidFill>
                  <a:schemeClr val="bg1"/>
                </a:solidFill>
              </a:rPr>
              <a:t>Cetoacidose diabética</a:t>
            </a:r>
          </a:p>
        </p:txBody>
      </p:sp>
    </p:spTree>
    <p:extLst>
      <p:ext uri="{BB962C8B-B14F-4D97-AF65-F5344CB8AC3E}">
        <p14:creationId xmlns:p14="http://schemas.microsoft.com/office/powerpoint/2010/main" val="42003257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34B70-07B5-4648-8124-7A941E0FDB81}"/>
              </a:ext>
            </a:extLst>
          </p:cNvPr>
          <p:cNvSpPr>
            <a:spLocks noGrp="1"/>
          </p:cNvSpPr>
          <p:nvPr>
            <p:ph type="title"/>
          </p:nvPr>
        </p:nvSpPr>
        <p:spPr/>
        <p:txBody>
          <a:bodyPr>
            <a:normAutofit/>
          </a:bodyPr>
          <a:lstStyle/>
          <a:p>
            <a:r>
              <a:rPr lang="pt-PT" sz="3600" dirty="0">
                <a:solidFill>
                  <a:schemeClr val="accent1">
                    <a:lumMod val="75000"/>
                  </a:schemeClr>
                </a:solidFill>
              </a:rPr>
              <a:t>Lactato como alvo de ressuscitação</a:t>
            </a:r>
          </a:p>
        </p:txBody>
      </p:sp>
      <p:pic>
        <p:nvPicPr>
          <p:cNvPr id="4" name="Imagem 3">
            <a:extLst>
              <a:ext uri="{FF2B5EF4-FFF2-40B4-BE49-F238E27FC236}">
                <a16:creationId xmlns:a16="http://schemas.microsoft.com/office/drawing/2014/main" id="{20265070-BD90-4FFC-A9E8-CEFF62E366E0}"/>
              </a:ext>
            </a:extLst>
          </p:cNvPr>
          <p:cNvPicPr>
            <a:picLocks noChangeAspect="1"/>
          </p:cNvPicPr>
          <p:nvPr/>
        </p:nvPicPr>
        <p:blipFill rotWithShape="1">
          <a:blip r:embed="rId3"/>
          <a:srcRect l="22501" t="17333" r="52519" b="61857"/>
          <a:stretch/>
        </p:blipFill>
        <p:spPr>
          <a:xfrm>
            <a:off x="424415" y="2129233"/>
            <a:ext cx="3336781" cy="1562861"/>
          </a:xfrm>
          <a:prstGeom prst="rect">
            <a:avLst/>
          </a:prstGeom>
        </p:spPr>
      </p:pic>
      <p:sp>
        <p:nvSpPr>
          <p:cNvPr id="8" name="Marcador de Posição de Conteúdo 2">
            <a:extLst>
              <a:ext uri="{FF2B5EF4-FFF2-40B4-BE49-F238E27FC236}">
                <a16:creationId xmlns:a16="http://schemas.microsoft.com/office/drawing/2014/main" id="{3DBE2232-C0C8-42BC-8E6D-120BCFBB98E7}"/>
              </a:ext>
            </a:extLst>
          </p:cNvPr>
          <p:cNvSpPr txBox="1">
            <a:spLocks/>
          </p:cNvSpPr>
          <p:nvPr/>
        </p:nvSpPr>
        <p:spPr>
          <a:xfrm>
            <a:off x="4146433" y="1752600"/>
            <a:ext cx="4604018" cy="4876800"/>
          </a:xfrm>
          <a:prstGeom prst="roundRect">
            <a:avLst/>
          </a:prstGeom>
          <a:solidFill>
            <a:schemeClr val="tx2">
              <a:lumMod val="60000"/>
              <a:lumOff val="40000"/>
              <a:alpha val="30196"/>
            </a:schemeClr>
          </a:solidFill>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r>
              <a:rPr lang="pt-PT" dirty="0"/>
              <a:t>Feixe 1h: </a:t>
            </a:r>
            <a:r>
              <a:rPr lang="pt-PT" b="1" dirty="0"/>
              <a:t>Medir lactato</a:t>
            </a:r>
            <a:r>
              <a:rPr lang="pt-PT" dirty="0"/>
              <a:t>. Se [Lactato] &gt; 2mmol/L voltar a medir em 2-4h</a:t>
            </a:r>
          </a:p>
          <a:p>
            <a:r>
              <a:rPr lang="pt-PT" b="1" dirty="0"/>
              <a:t>Guiar ressuscitação </a:t>
            </a:r>
            <a:r>
              <a:rPr lang="pt-PT" dirty="0"/>
              <a:t>pelo valor de lactato em doentes com lactato elevado</a:t>
            </a:r>
          </a:p>
          <a:p>
            <a:pPr lvl="1"/>
            <a:r>
              <a:rPr lang="pt-PT" sz="2000" dirty="0"/>
              <a:t>Não como marcador isolado</a:t>
            </a:r>
          </a:p>
          <a:p>
            <a:pPr lvl="1"/>
            <a:r>
              <a:rPr lang="pt-PT" sz="2000" dirty="0"/>
              <a:t>Deve ser interpretado no contexto clínico  </a:t>
            </a:r>
            <a:endParaRPr lang="pt-PT" sz="2000" baseline="30000" dirty="0"/>
          </a:p>
          <a:p>
            <a:r>
              <a:rPr lang="en-US" dirty="0" err="1">
                <a:solidFill>
                  <a:srgbClr val="000000"/>
                </a:solidFill>
              </a:rPr>
              <a:t>Monitorizar</a:t>
            </a:r>
            <a:r>
              <a:rPr lang="en-US" dirty="0">
                <a:solidFill>
                  <a:srgbClr val="000000"/>
                </a:solidFill>
              </a:rPr>
              <a:t> </a:t>
            </a:r>
            <a:r>
              <a:rPr lang="en-US" dirty="0" err="1">
                <a:solidFill>
                  <a:srgbClr val="000000"/>
                </a:solidFill>
              </a:rPr>
              <a:t>tendência</a:t>
            </a:r>
            <a:r>
              <a:rPr lang="en-US" dirty="0">
                <a:solidFill>
                  <a:srgbClr val="000000"/>
                </a:solidFill>
              </a:rPr>
              <a:t> de </a:t>
            </a:r>
            <a:r>
              <a:rPr lang="en-US" dirty="0" err="1">
                <a:solidFill>
                  <a:srgbClr val="000000"/>
                </a:solidFill>
              </a:rPr>
              <a:t>normalização</a:t>
            </a:r>
            <a:r>
              <a:rPr lang="en-US" dirty="0">
                <a:solidFill>
                  <a:srgbClr val="000000"/>
                </a:solidFill>
              </a:rPr>
              <a:t> [</a:t>
            </a:r>
            <a:r>
              <a:rPr lang="en-US" dirty="0" err="1">
                <a:solidFill>
                  <a:srgbClr val="000000"/>
                </a:solidFill>
              </a:rPr>
              <a:t>lactato</a:t>
            </a:r>
            <a:r>
              <a:rPr lang="en-US" dirty="0">
                <a:solidFill>
                  <a:srgbClr val="000000"/>
                </a:solidFill>
              </a:rPr>
              <a:t>]</a:t>
            </a:r>
            <a:r>
              <a:rPr lang="pt-PT" dirty="0"/>
              <a:t> &gt; valor de lactato isolado</a:t>
            </a:r>
          </a:p>
          <a:p>
            <a:r>
              <a:rPr lang="pt-PT" dirty="0"/>
              <a:t>Evitar excesso de </a:t>
            </a:r>
            <a:r>
              <a:rPr lang="pt-PT" dirty="0" err="1"/>
              <a:t>fluidoterapia</a:t>
            </a:r>
            <a:endParaRPr lang="pt-PT" dirty="0"/>
          </a:p>
        </p:txBody>
      </p:sp>
      <p:pic>
        <p:nvPicPr>
          <p:cNvPr id="9" name="Imagem 8">
            <a:extLst>
              <a:ext uri="{FF2B5EF4-FFF2-40B4-BE49-F238E27FC236}">
                <a16:creationId xmlns:a16="http://schemas.microsoft.com/office/drawing/2014/main" id="{A56BD740-BF53-40AB-A7E3-A5FEE024D0C5}"/>
              </a:ext>
            </a:extLst>
          </p:cNvPr>
          <p:cNvPicPr>
            <a:picLocks noChangeAspect="1"/>
          </p:cNvPicPr>
          <p:nvPr/>
        </p:nvPicPr>
        <p:blipFill rotWithShape="1">
          <a:blip r:embed="rId4"/>
          <a:srcRect l="21667" t="14445" r="43333" b="69240"/>
          <a:stretch/>
        </p:blipFill>
        <p:spPr>
          <a:xfrm>
            <a:off x="123300" y="4419600"/>
            <a:ext cx="3959482" cy="1038190"/>
          </a:xfrm>
          <a:prstGeom prst="rect">
            <a:avLst/>
          </a:prstGeom>
        </p:spPr>
      </p:pic>
    </p:spTree>
    <p:extLst>
      <p:ext uri="{BB962C8B-B14F-4D97-AF65-F5344CB8AC3E}">
        <p14:creationId xmlns:p14="http://schemas.microsoft.com/office/powerpoint/2010/main" val="105790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34B70-07B5-4648-8124-7A941E0FDB81}"/>
              </a:ext>
            </a:extLst>
          </p:cNvPr>
          <p:cNvSpPr>
            <a:spLocks noGrp="1"/>
          </p:cNvSpPr>
          <p:nvPr>
            <p:ph type="title"/>
          </p:nvPr>
        </p:nvSpPr>
        <p:spPr/>
        <p:txBody>
          <a:bodyPr>
            <a:normAutofit/>
          </a:bodyPr>
          <a:lstStyle/>
          <a:p>
            <a:r>
              <a:rPr lang="pt-PT" sz="3600" dirty="0">
                <a:solidFill>
                  <a:schemeClr val="accent1">
                    <a:lumMod val="75000"/>
                  </a:schemeClr>
                </a:solidFill>
              </a:rPr>
              <a:t>Lactato como alvo de ressuscitação</a:t>
            </a:r>
          </a:p>
        </p:txBody>
      </p:sp>
      <p:sp>
        <p:nvSpPr>
          <p:cNvPr id="8" name="Marcador de Posição de Conteúdo 2">
            <a:extLst>
              <a:ext uri="{FF2B5EF4-FFF2-40B4-BE49-F238E27FC236}">
                <a16:creationId xmlns:a16="http://schemas.microsoft.com/office/drawing/2014/main" id="{3DBE2232-C0C8-42BC-8E6D-120BCFBB98E7}"/>
              </a:ext>
            </a:extLst>
          </p:cNvPr>
          <p:cNvSpPr txBox="1">
            <a:spLocks/>
          </p:cNvSpPr>
          <p:nvPr/>
        </p:nvSpPr>
        <p:spPr>
          <a:xfrm>
            <a:off x="533401" y="3733799"/>
            <a:ext cx="4038600" cy="2910263"/>
          </a:xfrm>
          <a:prstGeom prst="roundRect">
            <a:avLst/>
          </a:prstGeom>
          <a:solidFill>
            <a:schemeClr val="accent1">
              <a:lumMod val="60000"/>
              <a:lumOff val="40000"/>
              <a:alpha val="30196"/>
            </a:schemeClr>
          </a:solidFill>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r>
              <a:rPr lang="pt-PT" dirty="0"/>
              <a:t>Cinética em duas fases: dependente de fluidos (1as 6h) e independente de fluidos.</a:t>
            </a:r>
          </a:p>
          <a:p>
            <a:r>
              <a:rPr lang="pt-PT" dirty="0"/>
              <a:t>2ª fase sugere alteração da clearance &gt; que aumento da produção</a:t>
            </a:r>
          </a:p>
          <a:p>
            <a:r>
              <a:rPr lang="pt-PT" dirty="0"/>
              <a:t>Tendência para normalização &gt; valor normal de lactato </a:t>
            </a:r>
          </a:p>
        </p:txBody>
      </p:sp>
      <p:pic>
        <p:nvPicPr>
          <p:cNvPr id="5" name="Imagem 4">
            <a:extLst>
              <a:ext uri="{FF2B5EF4-FFF2-40B4-BE49-F238E27FC236}">
                <a16:creationId xmlns:a16="http://schemas.microsoft.com/office/drawing/2014/main" id="{5722AEEC-8ED1-46FB-9A9A-0A8341D80C7C}"/>
              </a:ext>
            </a:extLst>
          </p:cNvPr>
          <p:cNvPicPr>
            <a:picLocks noChangeAspect="1"/>
          </p:cNvPicPr>
          <p:nvPr/>
        </p:nvPicPr>
        <p:blipFill rotWithShape="1">
          <a:blip r:embed="rId3"/>
          <a:srcRect l="37499" t="24044" r="20001" b="44667"/>
          <a:stretch/>
        </p:blipFill>
        <p:spPr>
          <a:xfrm>
            <a:off x="685800" y="2092839"/>
            <a:ext cx="3886200" cy="1609344"/>
          </a:xfrm>
          <a:prstGeom prst="rect">
            <a:avLst/>
          </a:prstGeom>
        </p:spPr>
      </p:pic>
      <p:pic>
        <p:nvPicPr>
          <p:cNvPr id="7" name="Imagem 6">
            <a:extLst>
              <a:ext uri="{FF2B5EF4-FFF2-40B4-BE49-F238E27FC236}">
                <a16:creationId xmlns:a16="http://schemas.microsoft.com/office/drawing/2014/main" id="{C3C943D6-7D1B-4936-96B8-81A6A27B3EDB}"/>
              </a:ext>
            </a:extLst>
          </p:cNvPr>
          <p:cNvPicPr>
            <a:picLocks noChangeAspect="1"/>
          </p:cNvPicPr>
          <p:nvPr/>
        </p:nvPicPr>
        <p:blipFill rotWithShape="1">
          <a:blip r:embed="rId4"/>
          <a:srcRect l="43333" t="20371" r="25000" b="12963"/>
          <a:stretch/>
        </p:blipFill>
        <p:spPr>
          <a:xfrm>
            <a:off x="4631322" y="1500564"/>
            <a:ext cx="4343399" cy="5143499"/>
          </a:xfrm>
          <a:prstGeom prst="rect">
            <a:avLst/>
          </a:prstGeom>
        </p:spPr>
      </p:pic>
      <p:sp>
        <p:nvSpPr>
          <p:cNvPr id="10" name="CaixaDeTexto 9">
            <a:extLst>
              <a:ext uri="{FF2B5EF4-FFF2-40B4-BE49-F238E27FC236}">
                <a16:creationId xmlns:a16="http://schemas.microsoft.com/office/drawing/2014/main" id="{ED4179F7-ACFA-41F5-877C-A65812311489}"/>
              </a:ext>
            </a:extLst>
          </p:cNvPr>
          <p:cNvSpPr txBox="1"/>
          <p:nvPr/>
        </p:nvSpPr>
        <p:spPr>
          <a:xfrm>
            <a:off x="7162800" y="1981200"/>
            <a:ext cx="941283" cy="369332"/>
          </a:xfrm>
          <a:prstGeom prst="rect">
            <a:avLst/>
          </a:prstGeom>
          <a:noFill/>
        </p:spPr>
        <p:txBody>
          <a:bodyPr wrap="none" rtlCol="0">
            <a:spAutoFit/>
          </a:bodyPr>
          <a:lstStyle/>
          <a:p>
            <a:r>
              <a:rPr lang="pt-PT" dirty="0"/>
              <a:t>Lactato</a:t>
            </a:r>
          </a:p>
        </p:txBody>
      </p:sp>
      <p:sp>
        <p:nvSpPr>
          <p:cNvPr id="11" name="CaixaDeTexto 10">
            <a:extLst>
              <a:ext uri="{FF2B5EF4-FFF2-40B4-BE49-F238E27FC236}">
                <a16:creationId xmlns:a16="http://schemas.microsoft.com/office/drawing/2014/main" id="{E2C9D67E-9246-4024-B32D-8E887D3F9145}"/>
              </a:ext>
            </a:extLst>
          </p:cNvPr>
          <p:cNvSpPr txBox="1"/>
          <p:nvPr/>
        </p:nvSpPr>
        <p:spPr>
          <a:xfrm>
            <a:off x="6172200" y="3394980"/>
            <a:ext cx="2788007" cy="369332"/>
          </a:xfrm>
          <a:prstGeom prst="rect">
            <a:avLst/>
          </a:prstGeom>
          <a:noFill/>
        </p:spPr>
        <p:txBody>
          <a:bodyPr wrap="none" rtlCol="0">
            <a:spAutoFit/>
          </a:bodyPr>
          <a:lstStyle/>
          <a:p>
            <a:r>
              <a:rPr lang="pt-PT" dirty="0"/>
              <a:t>Tempo </a:t>
            </a:r>
            <a:r>
              <a:rPr lang="pt-PT" dirty="0" err="1"/>
              <a:t>reperfusão</a:t>
            </a:r>
            <a:r>
              <a:rPr lang="pt-PT" dirty="0"/>
              <a:t> capilar</a:t>
            </a:r>
          </a:p>
        </p:txBody>
      </p:sp>
      <p:sp>
        <p:nvSpPr>
          <p:cNvPr id="12" name="CaixaDeTexto 11">
            <a:extLst>
              <a:ext uri="{FF2B5EF4-FFF2-40B4-BE49-F238E27FC236}">
                <a16:creationId xmlns:a16="http://schemas.microsoft.com/office/drawing/2014/main" id="{26CC9678-B1F0-4D65-8D16-869505B42FDA}"/>
              </a:ext>
            </a:extLst>
          </p:cNvPr>
          <p:cNvSpPr txBox="1"/>
          <p:nvPr/>
        </p:nvSpPr>
        <p:spPr>
          <a:xfrm>
            <a:off x="6583154" y="5232940"/>
            <a:ext cx="1159292" cy="369332"/>
          </a:xfrm>
          <a:prstGeom prst="rect">
            <a:avLst/>
          </a:prstGeom>
          <a:noFill/>
        </p:spPr>
        <p:txBody>
          <a:bodyPr wrap="none" rtlCol="0">
            <a:spAutoFit/>
          </a:bodyPr>
          <a:lstStyle/>
          <a:p>
            <a:r>
              <a:rPr lang="pt-PT" dirty="0"/>
              <a:t>Gap CO</a:t>
            </a:r>
            <a:r>
              <a:rPr lang="pt-PT" baseline="-25000" dirty="0"/>
              <a:t>2</a:t>
            </a:r>
          </a:p>
        </p:txBody>
      </p:sp>
    </p:spTree>
    <p:extLst>
      <p:ext uri="{BB962C8B-B14F-4D97-AF65-F5344CB8AC3E}">
        <p14:creationId xmlns:p14="http://schemas.microsoft.com/office/powerpoint/2010/main" val="21552949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34B70-07B5-4648-8124-7A941E0FDB81}"/>
              </a:ext>
            </a:extLst>
          </p:cNvPr>
          <p:cNvSpPr>
            <a:spLocks noGrp="1"/>
          </p:cNvSpPr>
          <p:nvPr>
            <p:ph type="title"/>
          </p:nvPr>
        </p:nvSpPr>
        <p:spPr/>
        <p:txBody>
          <a:bodyPr>
            <a:normAutofit/>
          </a:bodyPr>
          <a:lstStyle/>
          <a:p>
            <a:r>
              <a:rPr lang="pt-PT" sz="3600" dirty="0">
                <a:solidFill>
                  <a:schemeClr val="accent1">
                    <a:lumMod val="75000"/>
                  </a:schemeClr>
                </a:solidFill>
              </a:rPr>
              <a:t>Lactato como alvo de ressuscitação</a:t>
            </a:r>
          </a:p>
        </p:txBody>
      </p:sp>
      <p:sp>
        <p:nvSpPr>
          <p:cNvPr id="8" name="Marcador de Posição de Conteúdo 2">
            <a:extLst>
              <a:ext uri="{FF2B5EF4-FFF2-40B4-BE49-F238E27FC236}">
                <a16:creationId xmlns:a16="http://schemas.microsoft.com/office/drawing/2014/main" id="{3DBE2232-C0C8-42BC-8E6D-120BCFBB98E7}"/>
              </a:ext>
            </a:extLst>
          </p:cNvPr>
          <p:cNvSpPr txBox="1">
            <a:spLocks/>
          </p:cNvSpPr>
          <p:nvPr/>
        </p:nvSpPr>
        <p:spPr>
          <a:xfrm>
            <a:off x="533400" y="4410457"/>
            <a:ext cx="8382000" cy="1742734"/>
          </a:xfrm>
          <a:prstGeom prst="roundRect">
            <a:avLst/>
          </a:prstGeom>
          <a:solidFill>
            <a:schemeClr val="tx2">
              <a:lumMod val="60000"/>
              <a:lumOff val="40000"/>
              <a:alpha val="30196"/>
            </a:schemeClr>
          </a:solidFill>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r>
              <a:rPr lang="pt-PT" sz="2400" dirty="0"/>
              <a:t>Lactato normalmente &gt;2 mmol/L em estados de choque</a:t>
            </a:r>
          </a:p>
          <a:p>
            <a:r>
              <a:rPr lang="pt-PT" sz="2400" dirty="0"/>
              <a:t>Recomendação de medição seriada de lactato em todos os tipos de choque </a:t>
            </a:r>
          </a:p>
          <a:p>
            <a:pPr lvl="1"/>
            <a:r>
              <a:rPr lang="pt-PT" sz="2400" dirty="0"/>
              <a:t>Guiar terapêutica, monitorizar e reavaliar</a:t>
            </a:r>
          </a:p>
        </p:txBody>
      </p:sp>
      <p:pic>
        <p:nvPicPr>
          <p:cNvPr id="5" name="Imagem 4">
            <a:extLst>
              <a:ext uri="{FF2B5EF4-FFF2-40B4-BE49-F238E27FC236}">
                <a16:creationId xmlns:a16="http://schemas.microsoft.com/office/drawing/2014/main" id="{0CF4C834-A583-400D-86B7-AC73BDD36A2B}"/>
              </a:ext>
            </a:extLst>
          </p:cNvPr>
          <p:cNvPicPr>
            <a:picLocks noChangeAspect="1"/>
          </p:cNvPicPr>
          <p:nvPr/>
        </p:nvPicPr>
        <p:blipFill rotWithShape="1">
          <a:blip r:embed="rId3"/>
          <a:srcRect l="33334" t="24044" r="12500" b="33704"/>
          <a:stretch/>
        </p:blipFill>
        <p:spPr>
          <a:xfrm>
            <a:off x="2117347" y="1905000"/>
            <a:ext cx="5061706" cy="2220921"/>
          </a:xfrm>
          <a:prstGeom prst="rect">
            <a:avLst/>
          </a:prstGeom>
        </p:spPr>
      </p:pic>
    </p:spTree>
    <p:extLst>
      <p:ext uri="{BB962C8B-B14F-4D97-AF65-F5344CB8AC3E}">
        <p14:creationId xmlns:p14="http://schemas.microsoft.com/office/powerpoint/2010/main" val="17816671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6D5CB8-1E61-4BCA-9417-3BEA56BC15DF}"/>
              </a:ext>
            </a:extLst>
          </p:cNvPr>
          <p:cNvSpPr>
            <a:spLocks noGrp="1"/>
          </p:cNvSpPr>
          <p:nvPr>
            <p:ph type="title"/>
          </p:nvPr>
        </p:nvSpPr>
        <p:spPr/>
        <p:txBody>
          <a:bodyPr>
            <a:normAutofit/>
          </a:bodyPr>
          <a:lstStyle/>
          <a:p>
            <a:r>
              <a:rPr lang="pt-PT" sz="3600" dirty="0">
                <a:solidFill>
                  <a:schemeClr val="accent1">
                    <a:lumMod val="75000"/>
                  </a:schemeClr>
                </a:solidFill>
              </a:rPr>
              <a:t>Lactato como marcador de prognóstico</a:t>
            </a:r>
          </a:p>
        </p:txBody>
      </p:sp>
      <p:sp>
        <p:nvSpPr>
          <p:cNvPr id="8" name="Retângulo: Cantos Arredondados 7">
            <a:extLst>
              <a:ext uri="{FF2B5EF4-FFF2-40B4-BE49-F238E27FC236}">
                <a16:creationId xmlns:a16="http://schemas.microsoft.com/office/drawing/2014/main" id="{AA780F7F-D999-445F-B2AC-510B989EF41F}"/>
              </a:ext>
            </a:extLst>
          </p:cNvPr>
          <p:cNvSpPr/>
          <p:nvPr/>
        </p:nvSpPr>
        <p:spPr>
          <a:xfrm>
            <a:off x="213900" y="5638800"/>
            <a:ext cx="8716200" cy="1021556"/>
          </a:xfrm>
          <a:prstGeom prst="roundRect">
            <a:avLst/>
          </a:prstGeom>
          <a:solidFill>
            <a:schemeClr val="accent5">
              <a:lumMod val="20000"/>
              <a:lumOff val="80000"/>
            </a:schemeClr>
          </a:solidFill>
        </p:spPr>
        <p:txBody>
          <a:bodyPr wrap="square">
            <a:spAutoFit/>
          </a:bodyPr>
          <a:lstStyle/>
          <a:p>
            <a:pPr algn="just" defTabSz="914400">
              <a:lnSpc>
                <a:spcPct val="90000"/>
              </a:lnSpc>
              <a:spcBef>
                <a:spcPts val="1200"/>
              </a:spcBef>
              <a:buClr>
                <a:schemeClr val="accent1"/>
              </a:buClr>
              <a:buSzPct val="85000"/>
            </a:pPr>
            <a:r>
              <a:rPr lang="pt-PT" sz="2000" dirty="0"/>
              <a:t>Independentemente do mecanismo subjacente, a </a:t>
            </a:r>
            <a:r>
              <a:rPr lang="pt-PT" sz="2000" dirty="0" err="1"/>
              <a:t>hiperlactacidemia</a:t>
            </a:r>
            <a:r>
              <a:rPr lang="pt-PT" sz="2000" dirty="0"/>
              <a:t> e especialmente a persistência de </a:t>
            </a:r>
            <a:r>
              <a:rPr lang="pt-PT" sz="2000" dirty="0" err="1"/>
              <a:t>hiperlactacidemia</a:t>
            </a:r>
            <a:r>
              <a:rPr lang="pt-PT" sz="2000" dirty="0"/>
              <a:t> mantém-se um fator prognóstico negativo.</a:t>
            </a:r>
          </a:p>
        </p:txBody>
      </p:sp>
      <p:sp>
        <p:nvSpPr>
          <p:cNvPr id="4" name="Retângulo: Cantos Arredondados 3">
            <a:extLst>
              <a:ext uri="{FF2B5EF4-FFF2-40B4-BE49-F238E27FC236}">
                <a16:creationId xmlns:a16="http://schemas.microsoft.com/office/drawing/2014/main" id="{4E0E4482-AA59-4477-A208-30AD7F5F7EA5}"/>
              </a:ext>
            </a:extLst>
          </p:cNvPr>
          <p:cNvSpPr/>
          <p:nvPr/>
        </p:nvSpPr>
        <p:spPr>
          <a:xfrm>
            <a:off x="193413" y="2514600"/>
            <a:ext cx="4320000" cy="653796"/>
          </a:xfrm>
          <a:prstGeom prst="roundRect">
            <a:avLst/>
          </a:prstGeom>
          <a:solidFill>
            <a:schemeClr val="accent1">
              <a:lumMod val="60000"/>
              <a:lumOff val="40000"/>
            </a:schemeClr>
          </a:solidFill>
        </p:spPr>
        <p:txBody>
          <a:bodyPr wrap="square">
            <a:spAutoFit/>
          </a:bodyPr>
          <a:lstStyle/>
          <a:p>
            <a:pPr algn="just" defTabSz="914400">
              <a:lnSpc>
                <a:spcPct val="90000"/>
              </a:lnSpc>
              <a:spcBef>
                <a:spcPts val="1200"/>
              </a:spcBef>
              <a:buClr>
                <a:schemeClr val="accent1"/>
              </a:buClr>
              <a:buSzPct val="85000"/>
            </a:pPr>
            <a:r>
              <a:rPr lang="pt-PT" dirty="0"/>
              <a:t>[Lactato] &gt;2 na admissão ou durante o internamento -&gt; mortalidade &gt; 40% </a:t>
            </a:r>
          </a:p>
        </p:txBody>
      </p:sp>
      <p:sp>
        <p:nvSpPr>
          <p:cNvPr id="5" name="Retângulo: Cantos Arredondados 4">
            <a:extLst>
              <a:ext uri="{FF2B5EF4-FFF2-40B4-BE49-F238E27FC236}">
                <a16:creationId xmlns:a16="http://schemas.microsoft.com/office/drawing/2014/main" id="{7CF62E5B-5DF2-4F33-BB00-A82144D62EBD}"/>
              </a:ext>
            </a:extLst>
          </p:cNvPr>
          <p:cNvSpPr/>
          <p:nvPr/>
        </p:nvSpPr>
        <p:spPr>
          <a:xfrm>
            <a:off x="4589613" y="2528692"/>
            <a:ext cx="4320000" cy="377976"/>
          </a:xfrm>
          <a:prstGeom prst="roundRect">
            <a:avLst/>
          </a:prstGeom>
          <a:solidFill>
            <a:schemeClr val="accent1">
              <a:lumMod val="60000"/>
              <a:lumOff val="40000"/>
            </a:schemeClr>
          </a:solidFill>
        </p:spPr>
        <p:txBody>
          <a:bodyPr wrap="square">
            <a:spAutoFit/>
          </a:bodyPr>
          <a:lstStyle/>
          <a:p>
            <a:pPr algn="just" defTabSz="914400">
              <a:lnSpc>
                <a:spcPct val="90000"/>
              </a:lnSpc>
              <a:spcBef>
                <a:spcPts val="1200"/>
              </a:spcBef>
              <a:buClr>
                <a:schemeClr val="accent1"/>
              </a:buClr>
              <a:buSzPct val="85000"/>
            </a:pPr>
            <a:r>
              <a:rPr lang="pt-PT" dirty="0"/>
              <a:t>[Lactato] &gt;10 -&gt; mortalidade de 80%</a:t>
            </a:r>
          </a:p>
        </p:txBody>
      </p:sp>
      <p:sp>
        <p:nvSpPr>
          <p:cNvPr id="6" name="Retângulo: Cantos Arredondados 5">
            <a:extLst>
              <a:ext uri="{FF2B5EF4-FFF2-40B4-BE49-F238E27FC236}">
                <a16:creationId xmlns:a16="http://schemas.microsoft.com/office/drawing/2014/main" id="{BA195F75-1179-41C9-AEBC-7BCF3BA8D9F3}"/>
              </a:ext>
            </a:extLst>
          </p:cNvPr>
          <p:cNvSpPr/>
          <p:nvPr/>
        </p:nvSpPr>
        <p:spPr>
          <a:xfrm>
            <a:off x="370673" y="3468624"/>
            <a:ext cx="8437880" cy="1838801"/>
          </a:xfrm>
          <a:prstGeom prst="roundRect">
            <a:avLst/>
          </a:prstGeom>
          <a:solidFill>
            <a:schemeClr val="accent1">
              <a:lumMod val="20000"/>
              <a:lumOff val="80000"/>
            </a:schemeClr>
          </a:solidFill>
        </p:spPr>
        <p:txBody>
          <a:bodyPr wrap="square">
            <a:spAutoFit/>
          </a:bodyPr>
          <a:lstStyle/>
          <a:p>
            <a:pPr>
              <a:spcBef>
                <a:spcPts val="600"/>
              </a:spcBef>
              <a:spcAft>
                <a:spcPts val="600"/>
              </a:spcAft>
            </a:pPr>
            <a:r>
              <a:rPr lang="en-US" b="1" dirty="0">
                <a:solidFill>
                  <a:schemeClr val="accent1">
                    <a:lumMod val="50000"/>
                  </a:schemeClr>
                </a:solidFill>
              </a:rPr>
              <a:t>Valor </a:t>
            </a:r>
            <a:r>
              <a:rPr lang="en-US" b="1" dirty="0" err="1">
                <a:solidFill>
                  <a:schemeClr val="accent1">
                    <a:lumMod val="50000"/>
                  </a:schemeClr>
                </a:solidFill>
              </a:rPr>
              <a:t>prognóstico</a:t>
            </a:r>
            <a:r>
              <a:rPr lang="en-US" b="1" dirty="0">
                <a:solidFill>
                  <a:schemeClr val="accent1">
                    <a:lumMod val="50000"/>
                  </a:schemeClr>
                </a:solidFill>
              </a:rPr>
              <a:t>: </a:t>
            </a:r>
          </a:p>
          <a:p>
            <a:pPr marL="285750" indent="-285750">
              <a:spcBef>
                <a:spcPts val="600"/>
              </a:spcBef>
              <a:spcAft>
                <a:spcPts val="600"/>
              </a:spcAft>
              <a:buFont typeface="Arial" panose="020B0604020202020204" pitchFamily="34" charset="0"/>
              <a:buChar char="•"/>
            </a:pPr>
            <a:r>
              <a:rPr lang="en-US" dirty="0" err="1"/>
              <a:t>Lactato</a:t>
            </a:r>
            <a:r>
              <a:rPr lang="en-US" dirty="0"/>
              <a:t> &gt; </a:t>
            </a:r>
            <a:r>
              <a:rPr lang="en-US" dirty="0" err="1"/>
              <a:t>Piruvato</a:t>
            </a:r>
            <a:r>
              <a:rPr lang="en-US" dirty="0"/>
              <a:t> </a:t>
            </a:r>
            <a:r>
              <a:rPr lang="en-US" dirty="0" err="1"/>
              <a:t>ou</a:t>
            </a:r>
            <a:r>
              <a:rPr lang="en-US" dirty="0"/>
              <a:t> </a:t>
            </a:r>
            <a:r>
              <a:rPr lang="en-US" dirty="0" err="1"/>
              <a:t>Lactato</a:t>
            </a:r>
            <a:r>
              <a:rPr lang="en-US" dirty="0"/>
              <a:t>/</a:t>
            </a:r>
            <a:r>
              <a:rPr lang="en-US" dirty="0" err="1"/>
              <a:t>Piruvato</a:t>
            </a:r>
            <a:endParaRPr lang="en-US" dirty="0"/>
          </a:p>
          <a:p>
            <a:pPr marL="285750" indent="-285750">
              <a:spcBef>
                <a:spcPts val="600"/>
              </a:spcBef>
              <a:spcAft>
                <a:spcPts val="600"/>
              </a:spcAft>
              <a:buFont typeface="Arial" panose="020B0604020202020204" pitchFamily="34" charset="0"/>
              <a:buChar char="•"/>
            </a:pPr>
            <a:r>
              <a:rPr lang="en-US" dirty="0" err="1"/>
              <a:t>Tendência</a:t>
            </a:r>
            <a:r>
              <a:rPr lang="en-US" dirty="0"/>
              <a:t> &gt; valor base à </a:t>
            </a:r>
            <a:r>
              <a:rPr lang="en-US" dirty="0" err="1"/>
              <a:t>admissão</a:t>
            </a:r>
            <a:r>
              <a:rPr lang="en-US" dirty="0"/>
              <a:t>.</a:t>
            </a:r>
          </a:p>
          <a:p>
            <a:pPr marL="742950" lvl="1" indent="-285750">
              <a:spcBef>
                <a:spcPts val="600"/>
              </a:spcBef>
              <a:spcAft>
                <a:spcPts val="600"/>
              </a:spcAft>
              <a:buFont typeface="Arial" panose="020B0604020202020204" pitchFamily="34" charset="0"/>
              <a:buChar char="•"/>
            </a:pPr>
            <a:r>
              <a:rPr lang="en-US" dirty="0"/>
              <a:t>&gt;19% </a:t>
            </a:r>
            <a:r>
              <a:rPr lang="en-US" dirty="0" err="1"/>
              <a:t>em</a:t>
            </a:r>
            <a:r>
              <a:rPr lang="en-US" dirty="0"/>
              <a:t> 24h </a:t>
            </a:r>
            <a:r>
              <a:rPr lang="en-US" dirty="0">
                <a:sym typeface="Wingdings" panose="05000000000000000000" pitchFamily="2" charset="2"/>
              </a:rPr>
              <a:t> &lt; </a:t>
            </a:r>
            <a:r>
              <a:rPr lang="en-US" dirty="0" err="1">
                <a:sym typeface="Wingdings" panose="05000000000000000000" pitchFamily="2" charset="2"/>
              </a:rPr>
              <a:t>mortalidade</a:t>
            </a:r>
            <a:r>
              <a:rPr lang="en-US" dirty="0">
                <a:sym typeface="Wingdings" panose="05000000000000000000" pitchFamily="2" charset="2"/>
              </a:rPr>
              <a:t> e &lt; </a:t>
            </a:r>
            <a:r>
              <a:rPr lang="en-US" dirty="0" err="1">
                <a:sym typeface="Wingdings" panose="05000000000000000000" pitchFamily="2" charset="2"/>
              </a:rPr>
              <a:t>dias</a:t>
            </a:r>
            <a:r>
              <a:rPr lang="en-US" dirty="0">
                <a:sym typeface="Wingdings" panose="05000000000000000000" pitchFamily="2" charset="2"/>
              </a:rPr>
              <a:t> de </a:t>
            </a:r>
            <a:r>
              <a:rPr lang="en-US" dirty="0" err="1">
                <a:sym typeface="Wingdings" panose="05000000000000000000" pitchFamily="2" charset="2"/>
              </a:rPr>
              <a:t>internamento</a:t>
            </a:r>
            <a:endParaRPr lang="en-US" dirty="0"/>
          </a:p>
        </p:txBody>
      </p:sp>
      <p:pic>
        <p:nvPicPr>
          <p:cNvPr id="7" name="Imagem 6">
            <a:extLst>
              <a:ext uri="{FF2B5EF4-FFF2-40B4-BE49-F238E27FC236}">
                <a16:creationId xmlns:a16="http://schemas.microsoft.com/office/drawing/2014/main" id="{F129F062-F5FC-4DF4-A9B6-A96BCDF916C2}"/>
              </a:ext>
            </a:extLst>
          </p:cNvPr>
          <p:cNvPicPr>
            <a:picLocks noChangeAspect="1"/>
          </p:cNvPicPr>
          <p:nvPr/>
        </p:nvPicPr>
        <p:blipFill rotWithShape="1">
          <a:blip r:embed="rId3"/>
          <a:srcRect l="7500" t="27767" r="30000" b="21838"/>
          <a:stretch/>
        </p:blipFill>
        <p:spPr>
          <a:xfrm rot="716387">
            <a:off x="7238208" y="4593993"/>
            <a:ext cx="2090248" cy="947580"/>
          </a:xfrm>
          <a:prstGeom prst="rect">
            <a:avLst/>
          </a:prstGeom>
        </p:spPr>
      </p:pic>
      <p:pic>
        <p:nvPicPr>
          <p:cNvPr id="12" name="Imagem 11">
            <a:extLst>
              <a:ext uri="{FF2B5EF4-FFF2-40B4-BE49-F238E27FC236}">
                <a16:creationId xmlns:a16="http://schemas.microsoft.com/office/drawing/2014/main" id="{660F3BEE-EEE3-479F-B6FD-A77336CEE8A4}"/>
              </a:ext>
            </a:extLst>
          </p:cNvPr>
          <p:cNvPicPr>
            <a:picLocks noChangeAspect="1"/>
          </p:cNvPicPr>
          <p:nvPr/>
        </p:nvPicPr>
        <p:blipFill rotWithShape="1">
          <a:blip r:embed="rId4"/>
          <a:srcRect l="29167" t="30487" r="31667" b="50770"/>
          <a:stretch/>
        </p:blipFill>
        <p:spPr>
          <a:xfrm>
            <a:off x="5227153" y="1299672"/>
            <a:ext cx="3581400" cy="964026"/>
          </a:xfrm>
          <a:prstGeom prst="rect">
            <a:avLst/>
          </a:prstGeom>
        </p:spPr>
      </p:pic>
      <p:sp>
        <p:nvSpPr>
          <p:cNvPr id="3" name="CaixaDeTexto 2">
            <a:extLst>
              <a:ext uri="{FF2B5EF4-FFF2-40B4-BE49-F238E27FC236}">
                <a16:creationId xmlns:a16="http://schemas.microsoft.com/office/drawing/2014/main" id="{6DA8B3EA-745E-44E0-B7B1-38DD11D47466}"/>
              </a:ext>
            </a:extLst>
          </p:cNvPr>
          <p:cNvSpPr txBox="1"/>
          <p:nvPr/>
        </p:nvSpPr>
        <p:spPr>
          <a:xfrm rot="19428906" flipH="1">
            <a:off x="231578" y="2101863"/>
            <a:ext cx="792481" cy="369332"/>
          </a:xfrm>
          <a:prstGeom prst="rect">
            <a:avLst/>
          </a:prstGeom>
          <a:solidFill>
            <a:schemeClr val="accent6">
              <a:lumMod val="20000"/>
              <a:lumOff val="80000"/>
            </a:schemeClr>
          </a:solidFill>
        </p:spPr>
        <p:txBody>
          <a:bodyPr wrap="square" rtlCol="0">
            <a:spAutoFit/>
          </a:bodyPr>
          <a:lstStyle/>
          <a:p>
            <a:r>
              <a:rPr lang="pt-PT" dirty="0"/>
              <a:t>UCI</a:t>
            </a:r>
          </a:p>
        </p:txBody>
      </p:sp>
      <p:sp>
        <p:nvSpPr>
          <p:cNvPr id="10" name="CaixaDeTexto 9">
            <a:extLst>
              <a:ext uri="{FF2B5EF4-FFF2-40B4-BE49-F238E27FC236}">
                <a16:creationId xmlns:a16="http://schemas.microsoft.com/office/drawing/2014/main" id="{CC658337-F6F3-4DCA-891E-8B7A047D0836}"/>
              </a:ext>
            </a:extLst>
          </p:cNvPr>
          <p:cNvSpPr txBox="1"/>
          <p:nvPr/>
        </p:nvSpPr>
        <p:spPr>
          <a:xfrm rot="19428906" flipH="1">
            <a:off x="4363975" y="2119622"/>
            <a:ext cx="792481" cy="369332"/>
          </a:xfrm>
          <a:prstGeom prst="rect">
            <a:avLst/>
          </a:prstGeom>
          <a:solidFill>
            <a:schemeClr val="accent6">
              <a:lumMod val="20000"/>
              <a:lumOff val="80000"/>
            </a:schemeClr>
          </a:solidFill>
        </p:spPr>
        <p:txBody>
          <a:bodyPr wrap="square" rtlCol="0">
            <a:spAutoFit/>
          </a:bodyPr>
          <a:lstStyle/>
          <a:p>
            <a:r>
              <a:rPr lang="pt-PT" dirty="0"/>
              <a:t>UCI</a:t>
            </a:r>
          </a:p>
        </p:txBody>
      </p:sp>
    </p:spTree>
    <p:extLst>
      <p:ext uri="{BB962C8B-B14F-4D97-AF65-F5344CB8AC3E}">
        <p14:creationId xmlns:p14="http://schemas.microsoft.com/office/powerpoint/2010/main" val="24232686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08" y="0"/>
            <a:ext cx="3486126" cy="6858000"/>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ítulo 1">
            <a:extLst>
              <a:ext uri="{FF2B5EF4-FFF2-40B4-BE49-F238E27FC236}">
                <a16:creationId xmlns:a16="http://schemas.microsoft.com/office/drawing/2014/main" id="{D56D5CB8-1E61-4BCA-9417-3BEA56BC15DF}"/>
              </a:ext>
            </a:extLst>
          </p:cNvPr>
          <p:cNvSpPr>
            <a:spLocks noGrp="1"/>
          </p:cNvSpPr>
          <p:nvPr>
            <p:ph type="title"/>
          </p:nvPr>
        </p:nvSpPr>
        <p:spPr>
          <a:xfrm>
            <a:off x="482601" y="643466"/>
            <a:ext cx="2764734" cy="5528734"/>
          </a:xfrm>
        </p:spPr>
        <p:txBody>
          <a:bodyPr>
            <a:normAutofit/>
          </a:bodyPr>
          <a:lstStyle/>
          <a:p>
            <a:pPr algn="ctr"/>
            <a:r>
              <a:rPr lang="pt-PT" sz="3300" dirty="0">
                <a:solidFill>
                  <a:srgbClr val="FFFFFF"/>
                </a:solidFill>
              </a:rPr>
              <a:t>Conclusão</a:t>
            </a:r>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51293" y="6229681"/>
            <a:ext cx="3429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73188" y="6258874"/>
            <a:ext cx="299110"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7" name="Retângulo 6">
            <a:extLst>
              <a:ext uri="{FF2B5EF4-FFF2-40B4-BE49-F238E27FC236}">
                <a16:creationId xmlns:a16="http://schemas.microsoft.com/office/drawing/2014/main" id="{37C87287-260C-40F4-BECC-37353478EFB9}"/>
              </a:ext>
            </a:extLst>
          </p:cNvPr>
          <p:cNvSpPr/>
          <p:nvPr/>
        </p:nvSpPr>
        <p:spPr>
          <a:xfrm>
            <a:off x="3586737" y="5254721"/>
            <a:ext cx="5456874" cy="1089529"/>
          </a:xfrm>
          <a:prstGeom prst="rect">
            <a:avLst/>
          </a:prstGeom>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Independentemente do mecanismo subjacente, a </a:t>
            </a:r>
            <a:r>
              <a:rPr lang="pt-PT" dirty="0" err="1"/>
              <a:t>hiperlactacidemia</a:t>
            </a:r>
            <a:r>
              <a:rPr lang="pt-PT" dirty="0"/>
              <a:t> e especialmente a persistência de </a:t>
            </a:r>
            <a:r>
              <a:rPr lang="pt-PT" dirty="0" err="1"/>
              <a:t>hiperlactacidemia</a:t>
            </a:r>
            <a:r>
              <a:rPr lang="pt-PT" dirty="0"/>
              <a:t> mantém-se um fator prognóstico negativo.</a:t>
            </a:r>
          </a:p>
        </p:txBody>
      </p:sp>
      <p:sp>
        <p:nvSpPr>
          <p:cNvPr id="9" name="CaixaDeTexto 8">
            <a:extLst>
              <a:ext uri="{FF2B5EF4-FFF2-40B4-BE49-F238E27FC236}">
                <a16:creationId xmlns:a16="http://schemas.microsoft.com/office/drawing/2014/main" id="{3D0B282C-F888-43E6-BDE6-3333E1E3E811}"/>
              </a:ext>
            </a:extLst>
          </p:cNvPr>
          <p:cNvSpPr txBox="1"/>
          <p:nvPr/>
        </p:nvSpPr>
        <p:spPr>
          <a:xfrm>
            <a:off x="3565890" y="190913"/>
            <a:ext cx="5384835" cy="590931"/>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Metabolito central em diversos processos metabólicos – estados fisiológicos e patológicos;</a:t>
            </a:r>
          </a:p>
        </p:txBody>
      </p:sp>
      <p:sp>
        <p:nvSpPr>
          <p:cNvPr id="11" name="CaixaDeTexto 10">
            <a:extLst>
              <a:ext uri="{FF2B5EF4-FFF2-40B4-BE49-F238E27FC236}">
                <a16:creationId xmlns:a16="http://schemas.microsoft.com/office/drawing/2014/main" id="{3EB08344-00BE-4BE2-BD28-E869AAA19277}"/>
              </a:ext>
            </a:extLst>
          </p:cNvPr>
          <p:cNvSpPr txBox="1"/>
          <p:nvPr/>
        </p:nvSpPr>
        <p:spPr>
          <a:xfrm>
            <a:off x="3574662" y="3017887"/>
            <a:ext cx="5384835" cy="341632"/>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Identificar causa </a:t>
            </a:r>
            <a:r>
              <a:rPr lang="pt-PT" dirty="0" err="1"/>
              <a:t>hiperlactacidémia</a:t>
            </a:r>
            <a:r>
              <a:rPr lang="pt-PT" dirty="0"/>
              <a:t>;</a:t>
            </a:r>
          </a:p>
        </p:txBody>
      </p:sp>
      <p:sp>
        <p:nvSpPr>
          <p:cNvPr id="13" name="CaixaDeTexto 12">
            <a:extLst>
              <a:ext uri="{FF2B5EF4-FFF2-40B4-BE49-F238E27FC236}">
                <a16:creationId xmlns:a16="http://schemas.microsoft.com/office/drawing/2014/main" id="{69750803-92E1-4E70-A83F-865452854FC2}"/>
              </a:ext>
            </a:extLst>
          </p:cNvPr>
          <p:cNvSpPr txBox="1"/>
          <p:nvPr/>
        </p:nvSpPr>
        <p:spPr>
          <a:xfrm>
            <a:off x="3574662" y="4445505"/>
            <a:ext cx="5384835" cy="590931"/>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Considerar a tendência do lactato como alvo da ressuscitação nas primeiras horas;</a:t>
            </a:r>
          </a:p>
        </p:txBody>
      </p:sp>
      <p:sp>
        <p:nvSpPr>
          <p:cNvPr id="15" name="CaixaDeTexto 14">
            <a:extLst>
              <a:ext uri="{FF2B5EF4-FFF2-40B4-BE49-F238E27FC236}">
                <a16:creationId xmlns:a16="http://schemas.microsoft.com/office/drawing/2014/main" id="{4DBEFF5E-7E4A-4CA9-8C4A-6ACF71F0D5D8}"/>
              </a:ext>
            </a:extLst>
          </p:cNvPr>
          <p:cNvSpPr txBox="1"/>
          <p:nvPr/>
        </p:nvSpPr>
        <p:spPr>
          <a:xfrm>
            <a:off x="3565889" y="3607046"/>
            <a:ext cx="5384835" cy="590931"/>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O lactato não deve ser utilizado como marcador isolado de perfusão;</a:t>
            </a:r>
          </a:p>
        </p:txBody>
      </p:sp>
      <p:sp>
        <p:nvSpPr>
          <p:cNvPr id="16" name="CaixaDeTexto 15">
            <a:extLst>
              <a:ext uri="{FF2B5EF4-FFF2-40B4-BE49-F238E27FC236}">
                <a16:creationId xmlns:a16="http://schemas.microsoft.com/office/drawing/2014/main" id="{2CA7B2E0-C1D2-4DB7-B710-A72DEA35D089}"/>
              </a:ext>
            </a:extLst>
          </p:cNvPr>
          <p:cNvSpPr txBox="1"/>
          <p:nvPr/>
        </p:nvSpPr>
        <p:spPr>
          <a:xfrm>
            <a:off x="3565888" y="2518410"/>
            <a:ext cx="5384835" cy="341632"/>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err="1"/>
              <a:t>Hiperlactacidémia</a:t>
            </a:r>
            <a:r>
              <a:rPr lang="pt-PT" dirty="0"/>
              <a:t> é comum;</a:t>
            </a:r>
          </a:p>
        </p:txBody>
      </p:sp>
      <p:sp>
        <p:nvSpPr>
          <p:cNvPr id="17" name="CaixaDeTexto 16">
            <a:extLst>
              <a:ext uri="{FF2B5EF4-FFF2-40B4-BE49-F238E27FC236}">
                <a16:creationId xmlns:a16="http://schemas.microsoft.com/office/drawing/2014/main" id="{3EE021EF-CB21-46F6-8A3F-05B030B4F01B}"/>
              </a:ext>
            </a:extLst>
          </p:cNvPr>
          <p:cNvSpPr txBox="1"/>
          <p:nvPr/>
        </p:nvSpPr>
        <p:spPr>
          <a:xfrm>
            <a:off x="3555279" y="1980030"/>
            <a:ext cx="5384835" cy="341632"/>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Marcador acessível, difícil de interpretar; </a:t>
            </a:r>
          </a:p>
        </p:txBody>
      </p:sp>
      <p:sp>
        <p:nvSpPr>
          <p:cNvPr id="21" name="CaixaDeTexto 20">
            <a:extLst>
              <a:ext uri="{FF2B5EF4-FFF2-40B4-BE49-F238E27FC236}">
                <a16:creationId xmlns:a16="http://schemas.microsoft.com/office/drawing/2014/main" id="{EABE02FB-58CA-4FDB-B33D-717E4FCD80EA}"/>
              </a:ext>
            </a:extLst>
          </p:cNvPr>
          <p:cNvSpPr txBox="1"/>
          <p:nvPr/>
        </p:nvSpPr>
        <p:spPr>
          <a:xfrm>
            <a:off x="3588075" y="1009906"/>
            <a:ext cx="5384835" cy="840230"/>
          </a:xfrm>
          <a:prstGeom prst="rect">
            <a:avLst/>
          </a:prstGeom>
          <a:noFill/>
        </p:spPr>
        <p:txBody>
          <a:bodyPr wrap="square">
            <a:spAutoFit/>
          </a:bodyPr>
          <a:lstStyle/>
          <a:p>
            <a:pPr marL="182880" indent="-182880" algn="just" defTabSz="914400">
              <a:lnSpc>
                <a:spcPct val="90000"/>
              </a:lnSpc>
              <a:spcBef>
                <a:spcPts val="1200"/>
              </a:spcBef>
              <a:buClr>
                <a:schemeClr val="accent1"/>
              </a:buClr>
              <a:buSzPct val="85000"/>
              <a:buFont typeface="Wingdings" pitchFamily="2" charset="2"/>
              <a:buChar char="§"/>
            </a:pPr>
            <a:r>
              <a:rPr lang="pt-PT" dirty="0"/>
              <a:t>Importante biomarcador de hipoxia e disfunção </a:t>
            </a:r>
            <a:r>
              <a:rPr lang="pt-PT" dirty="0" err="1"/>
              <a:t>tecidural</a:t>
            </a:r>
            <a:r>
              <a:rPr lang="pt-PT" dirty="0"/>
              <a:t> mas não é uma medida direta de perfusão tecidular </a:t>
            </a:r>
          </a:p>
        </p:txBody>
      </p:sp>
    </p:spTree>
    <p:extLst>
      <p:ext uri="{BB962C8B-B14F-4D97-AF65-F5344CB8AC3E}">
        <p14:creationId xmlns:p14="http://schemas.microsoft.com/office/powerpoint/2010/main" val="435522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44B2CE7-FD25-42E3-AB52-73B889FDA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5" y="1346946"/>
            <a:ext cx="7667244"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CEA8393-144C-4FCF-9A6C-1102F988A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5" y="4299696"/>
            <a:ext cx="7667244"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5C31E2E-65FD-40B6-B604-C096F5B75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5" y="1484779"/>
            <a:ext cx="7667244"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A97B9141-8535-472D-B922-E499D77F8C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236911" y="4068923"/>
            <a:ext cx="810678" cy="1080902"/>
            <a:chOff x="9685338" y="4460675"/>
            <a:chExt cx="1080904" cy="1080902"/>
          </a:xfrm>
        </p:grpSpPr>
        <p:sp>
          <p:nvSpPr>
            <p:cNvPr id="19" name="Oval 18">
              <a:extLst>
                <a:ext uri="{FF2B5EF4-FFF2-40B4-BE49-F238E27FC236}">
                  <a16:creationId xmlns:a16="http://schemas.microsoft.com/office/drawing/2014/main" id="{605CD65F-BF66-4468-B683-A882ED3D2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0" name="Oval 19">
              <a:extLst>
                <a:ext uri="{FF2B5EF4-FFF2-40B4-BE49-F238E27FC236}">
                  <a16:creationId xmlns:a16="http://schemas.microsoft.com/office/drawing/2014/main" id="{251A7AF1-716F-4EC1-9804-7539576FBD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2" name="Rectangle 21">
            <a:extLst>
              <a:ext uri="{FF2B5EF4-FFF2-40B4-BE49-F238E27FC236}">
                <a16:creationId xmlns:a16="http://schemas.microsoft.com/office/drawing/2014/main" id="{D8E837CA-4F14-488E-B978-C16C9A19A4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1714"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Rectangle 23">
            <a:extLst>
              <a:ext uri="{FF2B5EF4-FFF2-40B4-BE49-F238E27FC236}">
                <a16:creationId xmlns:a16="http://schemas.microsoft.com/office/drawing/2014/main" id="{A31D588E-4BEB-459D-8053-B9363722D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5" y="928117"/>
            <a:ext cx="7763256"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E9E1286-F76F-4EB4-9B6A-520847AD7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4" y="1110053"/>
            <a:ext cx="4973574" cy="4580301"/>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1005182-F651-4C15-9E46-5EFC6B8472B1}"/>
              </a:ext>
            </a:extLst>
          </p:cNvPr>
          <p:cNvSpPr>
            <a:spLocks noGrp="1"/>
          </p:cNvSpPr>
          <p:nvPr>
            <p:ph type="title"/>
          </p:nvPr>
        </p:nvSpPr>
        <p:spPr>
          <a:xfrm>
            <a:off x="936116" y="1432223"/>
            <a:ext cx="4626483" cy="3357976"/>
          </a:xfrm>
        </p:spPr>
        <p:txBody>
          <a:bodyPr vert="horz" lIns="91440" tIns="45720" rIns="91440" bIns="45720" rtlCol="0" anchor="ctr">
            <a:normAutofit/>
          </a:bodyPr>
          <a:lstStyle/>
          <a:p>
            <a:pPr>
              <a:lnSpc>
                <a:spcPct val="80000"/>
              </a:lnSpc>
            </a:pPr>
            <a:r>
              <a:rPr lang="en-US" sz="5400" dirty="0" err="1">
                <a:solidFill>
                  <a:schemeClr val="accent1">
                    <a:lumMod val="75000"/>
                  </a:schemeClr>
                </a:solidFill>
              </a:rPr>
              <a:t>Obrigada</a:t>
            </a:r>
            <a:r>
              <a:rPr lang="en-US" sz="5400" dirty="0">
                <a:solidFill>
                  <a:schemeClr val="accent1">
                    <a:lumMod val="75000"/>
                  </a:schemeClr>
                </a:solidFill>
              </a:rPr>
              <a:t> pela </a:t>
            </a:r>
            <a:r>
              <a:rPr lang="en-US" sz="5400" dirty="0" err="1">
                <a:solidFill>
                  <a:schemeClr val="accent1">
                    <a:lumMod val="75000"/>
                  </a:schemeClr>
                </a:solidFill>
              </a:rPr>
              <a:t>atenção</a:t>
            </a:r>
            <a:r>
              <a:rPr lang="en-US" sz="5400" dirty="0">
                <a:solidFill>
                  <a:schemeClr val="accent1">
                    <a:lumMod val="75000"/>
                  </a:schemeClr>
                </a:solidFill>
              </a:rPr>
              <a:t>!</a:t>
            </a:r>
          </a:p>
        </p:txBody>
      </p:sp>
      <p:sp>
        <p:nvSpPr>
          <p:cNvPr id="28" name="Rectangle 27">
            <a:extLst>
              <a:ext uri="{FF2B5EF4-FFF2-40B4-BE49-F238E27FC236}">
                <a16:creationId xmlns:a16="http://schemas.microsoft.com/office/drawing/2014/main" id="{F3E8B4EC-3D07-4306-9FAD-448704062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625" y="5780565"/>
            <a:ext cx="7763256"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25167E2D-A7EB-43A4-86B3-5819BEB87D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235190" y="5257800"/>
            <a:ext cx="810678" cy="1080902"/>
            <a:chOff x="9685338" y="4460675"/>
            <a:chExt cx="1080904" cy="1080902"/>
          </a:xfrm>
        </p:grpSpPr>
        <p:sp>
          <p:nvSpPr>
            <p:cNvPr id="31" name="Oval 30">
              <a:extLst>
                <a:ext uri="{FF2B5EF4-FFF2-40B4-BE49-F238E27FC236}">
                  <a16:creationId xmlns:a16="http://schemas.microsoft.com/office/drawing/2014/main" id="{B2293BB0-EC57-4AD0-85D2-AFCF277895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2" name="Oval 31">
              <a:extLst>
                <a:ext uri="{FF2B5EF4-FFF2-40B4-BE49-F238E27FC236}">
                  <a16:creationId xmlns:a16="http://schemas.microsoft.com/office/drawing/2014/main" id="{D0BFBAFA-3D50-45DB-A784-0112BD8E88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9205136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512ADB-F951-48DA-AE96-7B5DFAD90A31}"/>
              </a:ext>
            </a:extLst>
          </p:cNvPr>
          <p:cNvSpPr>
            <a:spLocks noGrp="1"/>
          </p:cNvSpPr>
          <p:nvPr>
            <p:ph type="ctrTitle"/>
          </p:nvPr>
        </p:nvSpPr>
        <p:spPr>
          <a:xfrm>
            <a:off x="555116" y="2193943"/>
            <a:ext cx="8033767" cy="2119068"/>
          </a:xfrm>
        </p:spPr>
        <p:txBody>
          <a:bodyPr>
            <a:normAutofit/>
          </a:bodyPr>
          <a:lstStyle/>
          <a:p>
            <a:pPr algn="ctr"/>
            <a:r>
              <a:rPr lang="pt-PT" sz="4400" cap="none" dirty="0" err="1">
                <a:solidFill>
                  <a:schemeClr val="accent1">
                    <a:lumMod val="75000"/>
                  </a:schemeClr>
                </a:solidFill>
              </a:rPr>
              <a:t>Hiperlactacidémia</a:t>
            </a:r>
            <a:br>
              <a:rPr lang="pt-PT" sz="4400" cap="none" dirty="0">
                <a:solidFill>
                  <a:schemeClr val="accent1">
                    <a:lumMod val="75000"/>
                  </a:schemeClr>
                </a:solidFill>
              </a:rPr>
            </a:br>
            <a:br>
              <a:rPr lang="pt-PT" sz="4400" cap="none" dirty="0">
                <a:solidFill>
                  <a:schemeClr val="accent1">
                    <a:lumMod val="75000"/>
                  </a:schemeClr>
                </a:solidFill>
              </a:rPr>
            </a:br>
            <a:r>
              <a:rPr lang="pt-PT" sz="4400" cap="none" dirty="0">
                <a:solidFill>
                  <a:schemeClr val="accent1">
                    <a:lumMod val="75000"/>
                  </a:schemeClr>
                </a:solidFill>
              </a:rPr>
              <a:t>Qual o significado?</a:t>
            </a:r>
          </a:p>
        </p:txBody>
      </p:sp>
      <p:sp>
        <p:nvSpPr>
          <p:cNvPr id="3" name="Subtítulo 2">
            <a:extLst>
              <a:ext uri="{FF2B5EF4-FFF2-40B4-BE49-F238E27FC236}">
                <a16:creationId xmlns:a16="http://schemas.microsoft.com/office/drawing/2014/main" id="{8192B99A-D28A-4AD1-918C-8FB117396478}"/>
              </a:ext>
            </a:extLst>
          </p:cNvPr>
          <p:cNvSpPr>
            <a:spLocks noGrp="1"/>
          </p:cNvSpPr>
          <p:nvPr>
            <p:ph type="subTitle" idx="1"/>
          </p:nvPr>
        </p:nvSpPr>
        <p:spPr>
          <a:xfrm>
            <a:off x="417342" y="5105400"/>
            <a:ext cx="8033767" cy="1143000"/>
          </a:xfrm>
        </p:spPr>
        <p:txBody>
          <a:bodyPr>
            <a:normAutofit/>
          </a:bodyPr>
          <a:lstStyle/>
          <a:p>
            <a:pPr algn="r"/>
            <a:endParaRPr lang="pt-PT" sz="1400" dirty="0">
              <a:solidFill>
                <a:schemeClr val="accent1">
                  <a:lumMod val="75000"/>
                </a:schemeClr>
              </a:solidFill>
            </a:endParaRPr>
          </a:p>
          <a:p>
            <a:pPr algn="r"/>
            <a:r>
              <a:rPr lang="pt-PT" sz="1400" dirty="0">
                <a:solidFill>
                  <a:schemeClr val="accent1">
                    <a:lumMod val="75000"/>
                  </a:schemeClr>
                </a:solidFill>
              </a:rPr>
              <a:t>Catarina Lume</a:t>
            </a:r>
          </a:p>
          <a:p>
            <a:pPr algn="r"/>
            <a:r>
              <a:rPr lang="pt-PT" sz="1400" dirty="0">
                <a:solidFill>
                  <a:schemeClr val="accent1">
                    <a:lumMod val="75000"/>
                  </a:schemeClr>
                </a:solidFill>
              </a:rPr>
              <a:t>Interna de Formação Específica em Medicina Intensiva</a:t>
            </a:r>
          </a:p>
        </p:txBody>
      </p:sp>
      <p:sp>
        <p:nvSpPr>
          <p:cNvPr id="4" name="Subtítulo 2">
            <a:extLst>
              <a:ext uri="{FF2B5EF4-FFF2-40B4-BE49-F238E27FC236}">
                <a16:creationId xmlns:a16="http://schemas.microsoft.com/office/drawing/2014/main" id="{44FC3DD9-370E-44D3-871D-D8B5465F08F6}"/>
              </a:ext>
            </a:extLst>
          </p:cNvPr>
          <p:cNvSpPr txBox="1">
            <a:spLocks/>
          </p:cNvSpPr>
          <p:nvPr/>
        </p:nvSpPr>
        <p:spPr>
          <a:xfrm>
            <a:off x="555116" y="6124742"/>
            <a:ext cx="8033767" cy="800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chemeClr val="accent1"/>
              </a:buClr>
              <a:buSzPct val="85000"/>
              <a:buFont typeface="Wingdings" pitchFamily="2" charset="2"/>
              <a:buNone/>
              <a:defRPr sz="1800" b="0" kern="1200">
                <a:solidFill>
                  <a:schemeClr val="tx1"/>
                </a:solidFill>
                <a:latin typeface="+mn-lt"/>
                <a:ea typeface="+mn-ea"/>
                <a:cs typeface="+mn-cs"/>
              </a:defRPr>
            </a:lvl1pPr>
            <a:lvl2pPr marL="4572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1"/>
              </a:buClr>
              <a:buSzPct val="85000"/>
              <a:buFont typeface="Wingdings" pitchFamily="2" charset="2"/>
              <a:buNone/>
              <a:defRPr sz="1800" kern="1200">
                <a:solidFill>
                  <a:schemeClr val="tx1"/>
                </a:solidFill>
                <a:latin typeface="+mn-lt"/>
                <a:ea typeface="+mn-ea"/>
                <a:cs typeface="+mn-cs"/>
              </a:defRPr>
            </a:lvl9pPr>
          </a:lstStyle>
          <a:p>
            <a:pPr algn="ctr"/>
            <a:endParaRPr lang="pt-PT" sz="1400" dirty="0">
              <a:solidFill>
                <a:schemeClr val="accent1">
                  <a:lumMod val="75000"/>
                </a:schemeClr>
              </a:solidFill>
            </a:endParaRPr>
          </a:p>
          <a:p>
            <a:pPr algn="ctr"/>
            <a:r>
              <a:rPr lang="pt-PT" sz="1400" dirty="0">
                <a:solidFill>
                  <a:schemeClr val="accent1">
                    <a:lumMod val="75000"/>
                  </a:schemeClr>
                </a:solidFill>
              </a:rPr>
              <a:t>Março 2022</a:t>
            </a:r>
          </a:p>
        </p:txBody>
      </p:sp>
      <p:pic>
        <p:nvPicPr>
          <p:cNvPr id="6" name="Picture 5">
            <a:extLst>
              <a:ext uri="{FF2B5EF4-FFF2-40B4-BE49-F238E27FC236}">
                <a16:creationId xmlns:a16="http://schemas.microsoft.com/office/drawing/2014/main" id="{325B85A7-E919-E645-BBFD-CEBD5A91E094}"/>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11200"/>
                    </a14:imgEffect>
                    <a14:imgEffect>
                      <a14:saturation sat="66000"/>
                    </a14:imgEffect>
                    <a14:imgEffect>
                      <a14:brightnessContrast bright="20000" contrast="-40000"/>
                    </a14:imgEffect>
                  </a14:imgLayer>
                </a14:imgProps>
              </a:ext>
            </a:extLst>
          </a:blip>
          <a:stretch>
            <a:fillRect/>
          </a:stretch>
        </p:blipFill>
        <p:spPr>
          <a:xfrm>
            <a:off x="3581400" y="0"/>
            <a:ext cx="2209800" cy="1241250"/>
          </a:xfrm>
          <a:prstGeom prst="rect">
            <a:avLst/>
          </a:prstGeom>
        </p:spPr>
      </p:pic>
    </p:spTree>
    <p:extLst>
      <p:ext uri="{BB962C8B-B14F-4D97-AF65-F5344CB8AC3E}">
        <p14:creationId xmlns:p14="http://schemas.microsoft.com/office/powerpoint/2010/main" val="17517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a:extLst>
              <a:ext uri="{FF2B5EF4-FFF2-40B4-BE49-F238E27FC236}">
                <a16:creationId xmlns:a16="http://schemas.microsoft.com/office/drawing/2014/main" id="{EAFA7574-18E1-4468-90BC-69B7672E4537}"/>
              </a:ext>
            </a:extLst>
          </p:cNvPr>
          <p:cNvSpPr>
            <a:spLocks noGrp="1"/>
          </p:cNvSpPr>
          <p:nvPr>
            <p:ph idx="1"/>
          </p:nvPr>
        </p:nvSpPr>
        <p:spPr>
          <a:xfrm>
            <a:off x="454959" y="1288864"/>
            <a:ext cx="4774671" cy="561009"/>
          </a:xfrm>
          <a:prstGeom prst="roundRect">
            <a:avLst/>
          </a:prstGeom>
          <a:solidFill>
            <a:schemeClr val="accent1">
              <a:lumMod val="60000"/>
              <a:lumOff val="40000"/>
              <a:alpha val="30196"/>
            </a:schemeClr>
          </a:solidFill>
          <a:ln>
            <a:solidFill>
              <a:srgbClr val="456968"/>
            </a:solidFill>
          </a:ln>
        </p:spPr>
        <p:txBody>
          <a:bodyPr>
            <a:normAutofit/>
          </a:bodyPr>
          <a:lstStyle/>
          <a:p>
            <a:pPr>
              <a:lnSpc>
                <a:spcPct val="110000"/>
              </a:lnSpc>
              <a:spcBef>
                <a:spcPts val="0"/>
              </a:spcBef>
            </a:pPr>
            <a:r>
              <a:rPr lang="pt-PT" sz="2400" dirty="0"/>
              <a:t>Forma ionizada do ácido lático</a:t>
            </a:r>
          </a:p>
        </p:txBody>
      </p:sp>
      <p:sp>
        <p:nvSpPr>
          <p:cNvPr id="4" name="Marcador de Posição de Conteúdo 2">
            <a:extLst>
              <a:ext uri="{FF2B5EF4-FFF2-40B4-BE49-F238E27FC236}">
                <a16:creationId xmlns:a16="http://schemas.microsoft.com/office/drawing/2014/main" id="{D9E72D58-0ACF-40B9-A21D-CF410CBD8A20}"/>
              </a:ext>
            </a:extLst>
          </p:cNvPr>
          <p:cNvSpPr txBox="1">
            <a:spLocks/>
          </p:cNvSpPr>
          <p:nvPr/>
        </p:nvSpPr>
        <p:spPr>
          <a:xfrm>
            <a:off x="454959" y="2971800"/>
            <a:ext cx="8073683" cy="1981199"/>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nSpc>
                <a:spcPct val="150000"/>
              </a:lnSpc>
              <a:spcBef>
                <a:spcPts val="0"/>
              </a:spcBef>
            </a:pPr>
            <a:r>
              <a:rPr lang="pt-PT" sz="2400" b="1" dirty="0" err="1">
                <a:solidFill>
                  <a:schemeClr val="accent1">
                    <a:lumMod val="50000"/>
                  </a:schemeClr>
                </a:solidFill>
              </a:rPr>
              <a:t>Lactacidémia</a:t>
            </a:r>
            <a:r>
              <a:rPr lang="pt-PT" sz="2400" b="1" dirty="0">
                <a:solidFill>
                  <a:schemeClr val="accent1">
                    <a:lumMod val="50000"/>
                  </a:schemeClr>
                </a:solidFill>
              </a:rPr>
              <a:t>: </a:t>
            </a:r>
          </a:p>
          <a:p>
            <a:pPr lvl="1">
              <a:lnSpc>
                <a:spcPct val="150000"/>
              </a:lnSpc>
              <a:spcBef>
                <a:spcPts val="0"/>
              </a:spcBef>
            </a:pPr>
            <a:r>
              <a:rPr lang="pt-PT" sz="2200" dirty="0"/>
              <a:t>[Lactato] no sangue</a:t>
            </a:r>
          </a:p>
          <a:p>
            <a:pPr lvl="1">
              <a:lnSpc>
                <a:spcPct val="150000"/>
              </a:lnSpc>
              <a:spcBef>
                <a:spcPts val="0"/>
              </a:spcBef>
            </a:pPr>
            <a:r>
              <a:rPr lang="pt-PT" sz="2000" dirty="0"/>
              <a:t>[Lactato] &lt; 2mmol/L</a:t>
            </a:r>
            <a:endParaRPr lang="pt-PT" sz="2000" b="1" dirty="0">
              <a:solidFill>
                <a:schemeClr val="accent1">
                  <a:lumMod val="50000"/>
                </a:schemeClr>
              </a:solidFill>
            </a:endParaRPr>
          </a:p>
        </p:txBody>
      </p:sp>
      <p:pic>
        <p:nvPicPr>
          <p:cNvPr id="6" name="Gráfico 5" descr="Balança da justiça">
            <a:extLst>
              <a:ext uri="{FF2B5EF4-FFF2-40B4-BE49-F238E27FC236}">
                <a16:creationId xmlns:a16="http://schemas.microsoft.com/office/drawing/2014/main" id="{14461B56-E7BA-4EB7-9499-842798DAC58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17138" y="3250744"/>
            <a:ext cx="4025262" cy="3306465"/>
          </a:xfrm>
          <a:prstGeom prst="rect">
            <a:avLst/>
          </a:prstGeom>
        </p:spPr>
      </p:pic>
      <p:sp>
        <p:nvSpPr>
          <p:cNvPr id="7" name="Retângulo 6">
            <a:extLst>
              <a:ext uri="{FF2B5EF4-FFF2-40B4-BE49-F238E27FC236}">
                <a16:creationId xmlns:a16="http://schemas.microsoft.com/office/drawing/2014/main" id="{ECF295F7-1FC1-46E0-8AC6-F05502DFEDD2}"/>
              </a:ext>
            </a:extLst>
          </p:cNvPr>
          <p:cNvSpPr/>
          <p:nvPr/>
        </p:nvSpPr>
        <p:spPr>
          <a:xfrm>
            <a:off x="4597929" y="4441585"/>
            <a:ext cx="1524000" cy="577850"/>
          </a:xfrm>
          <a:prstGeom prst="rect">
            <a:avLst/>
          </a:prstGeom>
          <a:solidFill>
            <a:srgbClr val="EBF2F2">
              <a:alpha val="60000"/>
            </a:srgbClr>
          </a:solidFill>
        </p:spPr>
        <p:txBody>
          <a:bodyPr wrap="square">
            <a:spAutoFit/>
          </a:bodyPr>
          <a:lstStyle/>
          <a:p>
            <a:pPr>
              <a:lnSpc>
                <a:spcPct val="150000"/>
              </a:lnSpc>
            </a:pPr>
            <a:r>
              <a:rPr lang="pt-PT" sz="2400" dirty="0">
                <a:solidFill>
                  <a:schemeClr val="accent4">
                    <a:lumMod val="50000"/>
                  </a:schemeClr>
                </a:solidFill>
              </a:rPr>
              <a:t>Produção</a:t>
            </a:r>
          </a:p>
        </p:txBody>
      </p:sp>
      <p:sp>
        <p:nvSpPr>
          <p:cNvPr id="8" name="Retângulo 7">
            <a:extLst>
              <a:ext uri="{FF2B5EF4-FFF2-40B4-BE49-F238E27FC236}">
                <a16:creationId xmlns:a16="http://schemas.microsoft.com/office/drawing/2014/main" id="{3051DDF8-4319-474B-B9BE-1B6CA5D5C867}"/>
              </a:ext>
            </a:extLst>
          </p:cNvPr>
          <p:cNvSpPr/>
          <p:nvPr/>
        </p:nvSpPr>
        <p:spPr>
          <a:xfrm>
            <a:off x="6879363" y="4441585"/>
            <a:ext cx="1590500" cy="577850"/>
          </a:xfrm>
          <a:prstGeom prst="rect">
            <a:avLst/>
          </a:prstGeom>
          <a:solidFill>
            <a:srgbClr val="EBF2F2">
              <a:alpha val="60000"/>
            </a:srgbClr>
          </a:solidFill>
        </p:spPr>
        <p:txBody>
          <a:bodyPr wrap="none">
            <a:spAutoFit/>
          </a:bodyPr>
          <a:lstStyle/>
          <a:p>
            <a:pPr>
              <a:lnSpc>
                <a:spcPct val="150000"/>
              </a:lnSpc>
            </a:pPr>
            <a:r>
              <a:rPr lang="pt-PT" sz="2400" dirty="0">
                <a:solidFill>
                  <a:schemeClr val="accent4">
                    <a:lumMod val="50000"/>
                  </a:schemeClr>
                </a:solidFill>
              </a:rPr>
              <a:t>Clearance</a:t>
            </a:r>
          </a:p>
        </p:txBody>
      </p:sp>
      <p:sp>
        <p:nvSpPr>
          <p:cNvPr id="12" name="Marcador de Posição de Conteúdo 2">
            <a:extLst>
              <a:ext uri="{FF2B5EF4-FFF2-40B4-BE49-F238E27FC236}">
                <a16:creationId xmlns:a16="http://schemas.microsoft.com/office/drawing/2014/main" id="{EAB80C1A-52A0-472D-B2A8-215B43ABB470}"/>
              </a:ext>
            </a:extLst>
          </p:cNvPr>
          <p:cNvSpPr txBox="1">
            <a:spLocks/>
          </p:cNvSpPr>
          <p:nvPr/>
        </p:nvSpPr>
        <p:spPr>
          <a:xfrm>
            <a:off x="454959" y="4576010"/>
            <a:ext cx="8073683" cy="253365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nSpc>
                <a:spcPct val="150000"/>
              </a:lnSpc>
              <a:spcBef>
                <a:spcPts val="0"/>
              </a:spcBef>
            </a:pPr>
            <a:r>
              <a:rPr lang="pt-PT" sz="2400" b="1" dirty="0" err="1">
                <a:solidFill>
                  <a:schemeClr val="accent1">
                    <a:lumMod val="50000"/>
                  </a:schemeClr>
                </a:solidFill>
              </a:rPr>
              <a:t>Hiperlactacidémia</a:t>
            </a:r>
            <a:r>
              <a:rPr lang="pt-PT" sz="2400" dirty="0"/>
              <a:t> </a:t>
            </a:r>
          </a:p>
          <a:p>
            <a:pPr lvl="1">
              <a:lnSpc>
                <a:spcPct val="150000"/>
              </a:lnSpc>
              <a:spcBef>
                <a:spcPts val="0"/>
              </a:spcBef>
            </a:pPr>
            <a:r>
              <a:rPr lang="pt-PT" sz="2200" dirty="0"/>
              <a:t>[Lactato] ≥ 2 mmol/L</a:t>
            </a:r>
          </a:p>
          <a:p>
            <a:pPr>
              <a:lnSpc>
                <a:spcPct val="150000"/>
              </a:lnSpc>
              <a:spcBef>
                <a:spcPts val="0"/>
              </a:spcBef>
            </a:pPr>
            <a:r>
              <a:rPr lang="pt-PT" sz="2400" b="1" dirty="0">
                <a:solidFill>
                  <a:schemeClr val="accent1">
                    <a:lumMod val="50000"/>
                  </a:schemeClr>
                </a:solidFill>
              </a:rPr>
              <a:t>Acidose láctica</a:t>
            </a:r>
            <a:r>
              <a:rPr lang="pt-PT" sz="2400" dirty="0"/>
              <a:t>:</a:t>
            </a:r>
          </a:p>
          <a:p>
            <a:pPr lvl="1">
              <a:lnSpc>
                <a:spcPct val="150000"/>
              </a:lnSpc>
              <a:spcBef>
                <a:spcPts val="0"/>
              </a:spcBef>
            </a:pPr>
            <a:r>
              <a:rPr lang="pt-PT" sz="2000" dirty="0"/>
              <a:t> [Lactato] ≥ 4 mmol/L</a:t>
            </a:r>
          </a:p>
          <a:p>
            <a:pPr>
              <a:lnSpc>
                <a:spcPct val="150000"/>
              </a:lnSpc>
              <a:spcBef>
                <a:spcPts val="0"/>
              </a:spcBef>
            </a:pPr>
            <a:endParaRPr lang="pt-PT" sz="2400" dirty="0"/>
          </a:p>
          <a:p>
            <a:pPr>
              <a:lnSpc>
                <a:spcPct val="150000"/>
              </a:lnSpc>
              <a:spcBef>
                <a:spcPts val="0"/>
              </a:spcBef>
            </a:pPr>
            <a:endParaRPr lang="pt-PT" sz="2400" dirty="0"/>
          </a:p>
        </p:txBody>
      </p:sp>
      <p:sp>
        <p:nvSpPr>
          <p:cNvPr id="11" name="Título 1">
            <a:extLst>
              <a:ext uri="{FF2B5EF4-FFF2-40B4-BE49-F238E27FC236}">
                <a16:creationId xmlns:a16="http://schemas.microsoft.com/office/drawing/2014/main" id="{DF07E10F-3404-40DE-BC27-0D1C9AB493A5}"/>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4" name="Marcador de Posição de Conteúdo 2">
            <a:extLst>
              <a:ext uri="{FF2B5EF4-FFF2-40B4-BE49-F238E27FC236}">
                <a16:creationId xmlns:a16="http://schemas.microsoft.com/office/drawing/2014/main" id="{DDEFF894-F19A-42E2-93DC-793D0BF3F98A}"/>
              </a:ext>
            </a:extLst>
          </p:cNvPr>
          <p:cNvSpPr txBox="1">
            <a:spLocks/>
          </p:cNvSpPr>
          <p:nvPr/>
        </p:nvSpPr>
        <p:spPr>
          <a:xfrm>
            <a:off x="1397528" y="1946497"/>
            <a:ext cx="6400801" cy="561009"/>
          </a:xfrm>
          <a:prstGeom prst="roundRect">
            <a:avLst/>
          </a:prstGeom>
          <a:solidFill>
            <a:schemeClr val="accent1">
              <a:lumMod val="60000"/>
              <a:lumOff val="40000"/>
              <a:alpha val="30196"/>
            </a:schemeClr>
          </a:solidFill>
          <a:ln>
            <a:solidFill>
              <a:srgbClr val="456968"/>
            </a:solidFill>
          </a:ln>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nSpc>
                <a:spcPct val="110000"/>
              </a:lnSpc>
              <a:spcBef>
                <a:spcPts val="0"/>
              </a:spcBef>
            </a:pPr>
            <a:r>
              <a:rPr lang="pt-PT" sz="2400" dirty="0"/>
              <a:t>Produto metabolismo da glucose e piruvato</a:t>
            </a:r>
          </a:p>
        </p:txBody>
      </p:sp>
      <p:sp>
        <p:nvSpPr>
          <p:cNvPr id="15" name="Marcador de Posição de Conteúdo 2">
            <a:extLst>
              <a:ext uri="{FF2B5EF4-FFF2-40B4-BE49-F238E27FC236}">
                <a16:creationId xmlns:a16="http://schemas.microsoft.com/office/drawing/2014/main" id="{1C9B9BE0-5D14-4823-ABFF-D3EF43C5B543}"/>
              </a:ext>
            </a:extLst>
          </p:cNvPr>
          <p:cNvSpPr txBox="1">
            <a:spLocks/>
          </p:cNvSpPr>
          <p:nvPr/>
        </p:nvSpPr>
        <p:spPr>
          <a:xfrm>
            <a:off x="6250641" y="2556870"/>
            <a:ext cx="2438400" cy="561009"/>
          </a:xfrm>
          <a:prstGeom prst="roundRect">
            <a:avLst/>
          </a:prstGeom>
          <a:solidFill>
            <a:schemeClr val="accent1">
              <a:lumMod val="60000"/>
              <a:lumOff val="40000"/>
              <a:alpha val="30196"/>
            </a:schemeClr>
          </a:solidFill>
          <a:ln>
            <a:solidFill>
              <a:srgbClr val="456968"/>
            </a:solidFill>
          </a:ln>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a:lnSpc>
                <a:spcPct val="110000"/>
              </a:lnSpc>
              <a:spcBef>
                <a:spcPts val="0"/>
              </a:spcBef>
            </a:pPr>
            <a:r>
              <a:rPr lang="pt-PT" sz="2400" dirty="0"/>
              <a:t>Fonte de ATP</a:t>
            </a:r>
          </a:p>
        </p:txBody>
      </p:sp>
    </p:spTree>
    <p:extLst>
      <p:ext uri="{BB962C8B-B14F-4D97-AF65-F5344CB8AC3E}">
        <p14:creationId xmlns:p14="http://schemas.microsoft.com/office/powerpoint/2010/main" val="406638203"/>
      </p:ext>
    </p:extLst>
  </p:cSld>
  <p:clrMapOvr>
    <a:masterClrMapping/>
  </p:clrMapOvr>
  <mc:AlternateContent xmlns:mc="http://schemas.openxmlformats.org/markup-compatibility/2006" xmlns:p14="http://schemas.microsoft.com/office/powerpoint/2010/main">
    <mc:Choice Requires="p14">
      <p:transition spd="slow" p14:dur="2000" advTm="14860"/>
    </mc:Choice>
    <mc:Fallback xmlns="">
      <p:transition spd="slow" advTm="1486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6">
            <a:extLst>
              <a:ext uri="{FF2B5EF4-FFF2-40B4-BE49-F238E27FC236}">
                <a16:creationId xmlns:a16="http://schemas.microsoft.com/office/drawing/2014/main" id="{473E32F7-2F60-434E-B744-EB3C438830EC}"/>
              </a:ext>
            </a:extLst>
          </p:cNvPr>
          <p:cNvGrpSpPr>
            <a:grpSpLocks/>
          </p:cNvGrpSpPr>
          <p:nvPr/>
        </p:nvGrpSpPr>
        <p:grpSpPr bwMode="auto">
          <a:xfrm>
            <a:off x="2515781" y="1550323"/>
            <a:ext cx="1174511" cy="765537"/>
            <a:chOff x="1146" y="793"/>
            <a:chExt cx="1410" cy="1428"/>
          </a:xfrm>
        </p:grpSpPr>
        <p:sp>
          <p:nvSpPr>
            <p:cNvPr id="7" name="Rectangle 47">
              <a:extLst>
                <a:ext uri="{FF2B5EF4-FFF2-40B4-BE49-F238E27FC236}">
                  <a16:creationId xmlns:a16="http://schemas.microsoft.com/office/drawing/2014/main" id="{1ECF5463-B17B-4429-BDA2-1A6E86C7F022}"/>
                </a:ext>
              </a:extLst>
            </p:cNvPr>
            <p:cNvSpPr>
              <a:spLocks noChangeArrowheads="1"/>
            </p:cNvSpPr>
            <p:nvPr/>
          </p:nvSpPr>
          <p:spPr bwMode="auto">
            <a:xfrm>
              <a:off x="1149" y="1407"/>
              <a:ext cx="1407" cy="810"/>
            </a:xfrm>
            <a:prstGeom prst="rect">
              <a:avLst/>
            </a:prstGeom>
            <a:solidFill>
              <a:srgbClr val="F9D4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pt-PT" altLang="pt-PT">
                <a:solidFill>
                  <a:srgbClr val="0070C0"/>
                </a:solidFill>
              </a:endParaRPr>
            </a:p>
          </p:txBody>
        </p:sp>
        <p:sp>
          <p:nvSpPr>
            <p:cNvPr id="8" name="Rectangle 48">
              <a:extLst>
                <a:ext uri="{FF2B5EF4-FFF2-40B4-BE49-F238E27FC236}">
                  <a16:creationId xmlns:a16="http://schemas.microsoft.com/office/drawing/2014/main" id="{F322F1AD-56A1-4CA8-B1F5-4D7190BE9699}"/>
                </a:ext>
              </a:extLst>
            </p:cNvPr>
            <p:cNvSpPr>
              <a:spLocks noChangeArrowheads="1"/>
            </p:cNvSpPr>
            <p:nvPr/>
          </p:nvSpPr>
          <p:spPr bwMode="auto">
            <a:xfrm>
              <a:off x="1148" y="1410"/>
              <a:ext cx="1406" cy="811"/>
            </a:xfrm>
            <a:prstGeom prst="rect">
              <a:avLst/>
            </a:prstGeom>
            <a:noFill/>
            <a:ln w="11113" cap="rnd">
              <a:solidFill>
                <a:srgbClr val="343434"/>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pt-PT" altLang="pt-PT">
                <a:solidFill>
                  <a:srgbClr val="0070C0"/>
                </a:solidFill>
              </a:endParaRPr>
            </a:p>
          </p:txBody>
        </p:sp>
        <p:sp>
          <p:nvSpPr>
            <p:cNvPr id="9" name="Freeform 49">
              <a:extLst>
                <a:ext uri="{FF2B5EF4-FFF2-40B4-BE49-F238E27FC236}">
                  <a16:creationId xmlns:a16="http://schemas.microsoft.com/office/drawing/2014/main" id="{C5D5B730-40C7-4785-BD64-15074EB79984}"/>
                </a:ext>
              </a:extLst>
            </p:cNvPr>
            <p:cNvSpPr>
              <a:spLocks/>
            </p:cNvSpPr>
            <p:nvPr/>
          </p:nvSpPr>
          <p:spPr bwMode="auto">
            <a:xfrm>
              <a:off x="1148" y="793"/>
              <a:ext cx="1406" cy="617"/>
            </a:xfrm>
            <a:custGeom>
              <a:avLst/>
              <a:gdLst>
                <a:gd name="T0" fmla="*/ 450 w 1406"/>
                <a:gd name="T1" fmla="*/ 0 h 617"/>
                <a:gd name="T2" fmla="*/ 954 w 1406"/>
                <a:gd name="T3" fmla="*/ 0 h 617"/>
                <a:gd name="T4" fmla="*/ 1406 w 1406"/>
                <a:gd name="T5" fmla="*/ 617 h 617"/>
                <a:gd name="T6" fmla="*/ 0 w 1406"/>
                <a:gd name="T7" fmla="*/ 617 h 617"/>
                <a:gd name="T8" fmla="*/ 450 w 1406"/>
                <a:gd name="T9" fmla="*/ 0 h 6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6" h="617">
                  <a:moveTo>
                    <a:pt x="450" y="0"/>
                  </a:moveTo>
                  <a:lnTo>
                    <a:pt x="954" y="0"/>
                  </a:lnTo>
                  <a:lnTo>
                    <a:pt x="1406" y="617"/>
                  </a:lnTo>
                  <a:lnTo>
                    <a:pt x="0" y="617"/>
                  </a:lnTo>
                  <a:lnTo>
                    <a:pt x="450" y="0"/>
                  </a:lnTo>
                  <a:close/>
                </a:path>
              </a:pathLst>
            </a:custGeom>
            <a:solidFill>
              <a:srgbClr val="F9D5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0" name="Freeform 50">
              <a:extLst>
                <a:ext uri="{FF2B5EF4-FFF2-40B4-BE49-F238E27FC236}">
                  <a16:creationId xmlns:a16="http://schemas.microsoft.com/office/drawing/2014/main" id="{55D15FF4-1C35-4208-A6F5-B3099DAA3779}"/>
                </a:ext>
              </a:extLst>
            </p:cNvPr>
            <p:cNvSpPr>
              <a:spLocks/>
            </p:cNvSpPr>
            <p:nvPr/>
          </p:nvSpPr>
          <p:spPr bwMode="auto">
            <a:xfrm>
              <a:off x="1148" y="793"/>
              <a:ext cx="1406" cy="617"/>
            </a:xfrm>
            <a:custGeom>
              <a:avLst/>
              <a:gdLst>
                <a:gd name="T0" fmla="*/ 450 w 1406"/>
                <a:gd name="T1" fmla="*/ 0 h 617"/>
                <a:gd name="T2" fmla="*/ 954 w 1406"/>
                <a:gd name="T3" fmla="*/ 0 h 617"/>
                <a:gd name="T4" fmla="*/ 1406 w 1406"/>
                <a:gd name="T5" fmla="*/ 617 h 617"/>
                <a:gd name="T6" fmla="*/ 0 w 1406"/>
                <a:gd name="T7" fmla="*/ 617 h 617"/>
                <a:gd name="T8" fmla="*/ 450 w 1406"/>
                <a:gd name="T9" fmla="*/ 0 h 6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6" h="617">
                  <a:moveTo>
                    <a:pt x="450" y="0"/>
                  </a:moveTo>
                  <a:lnTo>
                    <a:pt x="954" y="0"/>
                  </a:lnTo>
                  <a:lnTo>
                    <a:pt x="1406" y="617"/>
                  </a:lnTo>
                  <a:lnTo>
                    <a:pt x="0" y="617"/>
                  </a:lnTo>
                  <a:lnTo>
                    <a:pt x="450" y="0"/>
                  </a:lnTo>
                  <a:close/>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 name="Freeform 51">
              <a:extLst>
                <a:ext uri="{FF2B5EF4-FFF2-40B4-BE49-F238E27FC236}">
                  <a16:creationId xmlns:a16="http://schemas.microsoft.com/office/drawing/2014/main" id="{B26EB5E8-4F14-402E-AE85-A6EED5A93211}"/>
                </a:ext>
              </a:extLst>
            </p:cNvPr>
            <p:cNvSpPr>
              <a:spLocks/>
            </p:cNvSpPr>
            <p:nvPr/>
          </p:nvSpPr>
          <p:spPr bwMode="auto">
            <a:xfrm>
              <a:off x="1148" y="1410"/>
              <a:ext cx="1406" cy="393"/>
            </a:xfrm>
            <a:custGeom>
              <a:avLst/>
              <a:gdLst>
                <a:gd name="T0" fmla="*/ 0 w 859"/>
                <a:gd name="T1" fmla="*/ 1029 h 225"/>
                <a:gd name="T2" fmla="*/ 0 w 859"/>
                <a:gd name="T3" fmla="*/ 0 h 225"/>
                <a:gd name="T4" fmla="*/ 3766 w 859"/>
                <a:gd name="T5" fmla="*/ 0 h 225"/>
                <a:gd name="T6" fmla="*/ 3766 w 859"/>
                <a:gd name="T7" fmla="*/ 699 h 225"/>
                <a:gd name="T8" fmla="*/ 3483 w 859"/>
                <a:gd name="T9" fmla="*/ 1018 h 225"/>
                <a:gd name="T10" fmla="*/ 2925 w 859"/>
                <a:gd name="T11" fmla="*/ 622 h 225"/>
                <a:gd name="T12" fmla="*/ 2349 w 859"/>
                <a:gd name="T13" fmla="*/ 1099 h 225"/>
                <a:gd name="T14" fmla="*/ 1864 w 859"/>
                <a:gd name="T15" fmla="*/ 592 h 225"/>
                <a:gd name="T16" fmla="*/ 1385 w 859"/>
                <a:gd name="T17" fmla="*/ 1149 h 225"/>
                <a:gd name="T18" fmla="*/ 786 w 859"/>
                <a:gd name="T19" fmla="*/ 830 h 225"/>
                <a:gd name="T20" fmla="*/ 283 w 859"/>
                <a:gd name="T21" fmla="*/ 1184 h 225"/>
                <a:gd name="T22" fmla="*/ 0 w 859"/>
                <a:gd name="T23" fmla="*/ 1029 h 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59" h="225">
                  <a:moveTo>
                    <a:pt x="0" y="193"/>
                  </a:moveTo>
                  <a:cubicBezTo>
                    <a:pt x="0" y="0"/>
                    <a:pt x="0" y="0"/>
                    <a:pt x="0" y="0"/>
                  </a:cubicBezTo>
                  <a:cubicBezTo>
                    <a:pt x="859" y="0"/>
                    <a:pt x="859" y="0"/>
                    <a:pt x="859" y="0"/>
                  </a:cubicBezTo>
                  <a:cubicBezTo>
                    <a:pt x="859" y="131"/>
                    <a:pt x="859" y="131"/>
                    <a:pt x="859" y="131"/>
                  </a:cubicBezTo>
                  <a:cubicBezTo>
                    <a:pt x="859" y="131"/>
                    <a:pt x="829" y="191"/>
                    <a:pt x="794" y="191"/>
                  </a:cubicBezTo>
                  <a:cubicBezTo>
                    <a:pt x="759" y="191"/>
                    <a:pt x="723" y="117"/>
                    <a:pt x="667" y="117"/>
                  </a:cubicBezTo>
                  <a:cubicBezTo>
                    <a:pt x="610" y="117"/>
                    <a:pt x="605" y="206"/>
                    <a:pt x="536" y="206"/>
                  </a:cubicBezTo>
                  <a:cubicBezTo>
                    <a:pt x="467" y="206"/>
                    <a:pt x="483" y="111"/>
                    <a:pt x="425" y="111"/>
                  </a:cubicBezTo>
                  <a:cubicBezTo>
                    <a:pt x="368" y="111"/>
                    <a:pt x="408" y="216"/>
                    <a:pt x="316" y="216"/>
                  </a:cubicBezTo>
                  <a:cubicBezTo>
                    <a:pt x="223" y="216"/>
                    <a:pt x="236" y="153"/>
                    <a:pt x="179" y="156"/>
                  </a:cubicBezTo>
                  <a:cubicBezTo>
                    <a:pt x="137" y="158"/>
                    <a:pt x="145" y="218"/>
                    <a:pt x="65" y="222"/>
                  </a:cubicBezTo>
                  <a:cubicBezTo>
                    <a:pt x="12" y="225"/>
                    <a:pt x="0" y="193"/>
                    <a:pt x="0" y="193"/>
                  </a:cubicBezTo>
                  <a:close/>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 name="Freeform 52">
              <a:extLst>
                <a:ext uri="{FF2B5EF4-FFF2-40B4-BE49-F238E27FC236}">
                  <a16:creationId xmlns:a16="http://schemas.microsoft.com/office/drawing/2014/main" id="{E177221F-5503-4B29-901A-8B3DE36B4F2D}"/>
                </a:ext>
              </a:extLst>
            </p:cNvPr>
            <p:cNvSpPr>
              <a:spLocks/>
            </p:cNvSpPr>
            <p:nvPr/>
          </p:nvSpPr>
          <p:spPr bwMode="auto">
            <a:xfrm>
              <a:off x="1148" y="1553"/>
              <a:ext cx="1406" cy="250"/>
            </a:xfrm>
            <a:custGeom>
              <a:avLst/>
              <a:gdLst>
                <a:gd name="T0" fmla="*/ 3483 w 859"/>
                <a:gd name="T1" fmla="*/ 437 h 143"/>
                <a:gd name="T2" fmla="*/ 2925 w 859"/>
                <a:gd name="T3" fmla="*/ 37 h 143"/>
                <a:gd name="T4" fmla="*/ 2349 w 859"/>
                <a:gd name="T5" fmla="*/ 514 h 143"/>
                <a:gd name="T6" fmla="*/ 1864 w 859"/>
                <a:gd name="T7" fmla="*/ 5 h 143"/>
                <a:gd name="T8" fmla="*/ 1385 w 859"/>
                <a:gd name="T9" fmla="*/ 565 h 143"/>
                <a:gd name="T10" fmla="*/ 786 w 859"/>
                <a:gd name="T11" fmla="*/ 245 h 143"/>
                <a:gd name="T12" fmla="*/ 283 w 859"/>
                <a:gd name="T13" fmla="*/ 605 h 143"/>
                <a:gd name="T14" fmla="*/ 0 w 859"/>
                <a:gd name="T15" fmla="*/ 442 h 143"/>
                <a:gd name="T16" fmla="*/ 0 w 859"/>
                <a:gd name="T17" fmla="*/ 593 h 143"/>
                <a:gd name="T18" fmla="*/ 283 w 859"/>
                <a:gd name="T19" fmla="*/ 748 h 143"/>
                <a:gd name="T20" fmla="*/ 786 w 859"/>
                <a:gd name="T21" fmla="*/ 395 h 143"/>
                <a:gd name="T22" fmla="*/ 1385 w 859"/>
                <a:gd name="T23" fmla="*/ 715 h 143"/>
                <a:gd name="T24" fmla="*/ 1864 w 859"/>
                <a:gd name="T25" fmla="*/ 156 h 143"/>
                <a:gd name="T26" fmla="*/ 2349 w 859"/>
                <a:gd name="T27" fmla="*/ 663 h 143"/>
                <a:gd name="T28" fmla="*/ 2925 w 859"/>
                <a:gd name="T29" fmla="*/ 187 h 143"/>
                <a:gd name="T30" fmla="*/ 3483 w 859"/>
                <a:gd name="T31" fmla="*/ 584 h 143"/>
                <a:gd name="T32" fmla="*/ 3766 w 859"/>
                <a:gd name="T33" fmla="*/ 262 h 143"/>
                <a:gd name="T34" fmla="*/ 3766 w 859"/>
                <a:gd name="T35" fmla="*/ 114 h 143"/>
                <a:gd name="T36" fmla="*/ 3483 w 859"/>
                <a:gd name="T37" fmla="*/ 437 h 1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59" h="143">
                  <a:moveTo>
                    <a:pt x="794" y="82"/>
                  </a:moveTo>
                  <a:cubicBezTo>
                    <a:pt x="759" y="82"/>
                    <a:pt x="728" y="4"/>
                    <a:pt x="667" y="7"/>
                  </a:cubicBezTo>
                  <a:cubicBezTo>
                    <a:pt x="596" y="11"/>
                    <a:pt x="605" y="96"/>
                    <a:pt x="536" y="96"/>
                  </a:cubicBezTo>
                  <a:cubicBezTo>
                    <a:pt x="467" y="96"/>
                    <a:pt x="494" y="0"/>
                    <a:pt x="425" y="1"/>
                  </a:cubicBezTo>
                  <a:cubicBezTo>
                    <a:pt x="353" y="2"/>
                    <a:pt x="408" y="106"/>
                    <a:pt x="316" y="106"/>
                  </a:cubicBezTo>
                  <a:cubicBezTo>
                    <a:pt x="223" y="106"/>
                    <a:pt x="236" y="45"/>
                    <a:pt x="179" y="46"/>
                  </a:cubicBezTo>
                  <a:cubicBezTo>
                    <a:pt x="122" y="48"/>
                    <a:pt x="145" y="108"/>
                    <a:pt x="65" y="113"/>
                  </a:cubicBezTo>
                  <a:cubicBezTo>
                    <a:pt x="12" y="116"/>
                    <a:pt x="0" y="83"/>
                    <a:pt x="0" y="83"/>
                  </a:cubicBezTo>
                  <a:cubicBezTo>
                    <a:pt x="0" y="111"/>
                    <a:pt x="0" y="111"/>
                    <a:pt x="0" y="111"/>
                  </a:cubicBezTo>
                  <a:cubicBezTo>
                    <a:pt x="0" y="111"/>
                    <a:pt x="12" y="143"/>
                    <a:pt x="65" y="140"/>
                  </a:cubicBezTo>
                  <a:cubicBezTo>
                    <a:pt x="145" y="136"/>
                    <a:pt x="137" y="76"/>
                    <a:pt x="179" y="74"/>
                  </a:cubicBezTo>
                  <a:cubicBezTo>
                    <a:pt x="236" y="71"/>
                    <a:pt x="223" y="134"/>
                    <a:pt x="316" y="134"/>
                  </a:cubicBezTo>
                  <a:cubicBezTo>
                    <a:pt x="408" y="134"/>
                    <a:pt x="368" y="29"/>
                    <a:pt x="425" y="29"/>
                  </a:cubicBezTo>
                  <a:cubicBezTo>
                    <a:pt x="483" y="29"/>
                    <a:pt x="467" y="124"/>
                    <a:pt x="536" y="124"/>
                  </a:cubicBezTo>
                  <a:cubicBezTo>
                    <a:pt x="605" y="124"/>
                    <a:pt x="610" y="35"/>
                    <a:pt x="667" y="35"/>
                  </a:cubicBezTo>
                  <a:cubicBezTo>
                    <a:pt x="723" y="35"/>
                    <a:pt x="759" y="109"/>
                    <a:pt x="794" y="109"/>
                  </a:cubicBezTo>
                  <a:cubicBezTo>
                    <a:pt x="829" y="109"/>
                    <a:pt x="859" y="49"/>
                    <a:pt x="859" y="49"/>
                  </a:cubicBezTo>
                  <a:cubicBezTo>
                    <a:pt x="859" y="21"/>
                    <a:pt x="859" y="21"/>
                    <a:pt x="859" y="21"/>
                  </a:cubicBezTo>
                  <a:cubicBezTo>
                    <a:pt x="859" y="21"/>
                    <a:pt x="829" y="82"/>
                    <a:pt x="794" y="82"/>
                  </a:cubicBezTo>
                  <a:close/>
                </a:path>
              </a:pathLst>
            </a:custGeom>
            <a:solidFill>
              <a:srgbClr val="F29F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 name="Freeform 53">
              <a:extLst>
                <a:ext uri="{FF2B5EF4-FFF2-40B4-BE49-F238E27FC236}">
                  <a16:creationId xmlns:a16="http://schemas.microsoft.com/office/drawing/2014/main" id="{79810EA5-B947-4624-A82B-EC331692DB36}"/>
                </a:ext>
              </a:extLst>
            </p:cNvPr>
            <p:cNvSpPr>
              <a:spLocks/>
            </p:cNvSpPr>
            <p:nvPr/>
          </p:nvSpPr>
          <p:spPr bwMode="auto">
            <a:xfrm>
              <a:off x="1148" y="1555"/>
              <a:ext cx="1406" cy="210"/>
            </a:xfrm>
            <a:custGeom>
              <a:avLst/>
              <a:gdLst>
                <a:gd name="T0" fmla="*/ 3483 w 859"/>
                <a:gd name="T1" fmla="*/ 436 h 120"/>
                <a:gd name="T2" fmla="*/ 2925 w 859"/>
                <a:gd name="T3" fmla="*/ 37 h 120"/>
                <a:gd name="T4" fmla="*/ 2349 w 859"/>
                <a:gd name="T5" fmla="*/ 515 h 120"/>
                <a:gd name="T6" fmla="*/ 1864 w 859"/>
                <a:gd name="T7" fmla="*/ 7 h 120"/>
                <a:gd name="T8" fmla="*/ 1385 w 859"/>
                <a:gd name="T9" fmla="*/ 571 h 120"/>
                <a:gd name="T10" fmla="*/ 786 w 859"/>
                <a:gd name="T11" fmla="*/ 249 h 120"/>
                <a:gd name="T12" fmla="*/ 283 w 859"/>
                <a:gd name="T13" fmla="*/ 600 h 120"/>
                <a:gd name="T14" fmla="*/ 0 w 859"/>
                <a:gd name="T15" fmla="*/ 445 h 120"/>
                <a:gd name="T16" fmla="*/ 0 w 859"/>
                <a:gd name="T17" fmla="*/ 473 h 120"/>
                <a:gd name="T18" fmla="*/ 283 w 859"/>
                <a:gd name="T19" fmla="*/ 628 h 120"/>
                <a:gd name="T20" fmla="*/ 786 w 859"/>
                <a:gd name="T21" fmla="*/ 273 h 120"/>
                <a:gd name="T22" fmla="*/ 1385 w 859"/>
                <a:gd name="T23" fmla="*/ 595 h 120"/>
                <a:gd name="T24" fmla="*/ 1864 w 859"/>
                <a:gd name="T25" fmla="*/ 33 h 120"/>
                <a:gd name="T26" fmla="*/ 2349 w 859"/>
                <a:gd name="T27" fmla="*/ 543 h 120"/>
                <a:gd name="T28" fmla="*/ 2925 w 859"/>
                <a:gd name="T29" fmla="*/ 65 h 120"/>
                <a:gd name="T30" fmla="*/ 3483 w 859"/>
                <a:gd name="T31" fmla="*/ 462 h 120"/>
                <a:gd name="T32" fmla="*/ 3766 w 859"/>
                <a:gd name="T33" fmla="*/ 142 h 120"/>
                <a:gd name="T34" fmla="*/ 3766 w 859"/>
                <a:gd name="T35" fmla="*/ 114 h 120"/>
                <a:gd name="T36" fmla="*/ 3483 w 859"/>
                <a:gd name="T37" fmla="*/ 436 h 1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59" h="120">
                  <a:moveTo>
                    <a:pt x="794" y="81"/>
                  </a:moveTo>
                  <a:cubicBezTo>
                    <a:pt x="759" y="81"/>
                    <a:pt x="728" y="4"/>
                    <a:pt x="667" y="7"/>
                  </a:cubicBezTo>
                  <a:cubicBezTo>
                    <a:pt x="596" y="11"/>
                    <a:pt x="605" y="96"/>
                    <a:pt x="536" y="96"/>
                  </a:cubicBezTo>
                  <a:cubicBezTo>
                    <a:pt x="467" y="96"/>
                    <a:pt x="494" y="0"/>
                    <a:pt x="425" y="1"/>
                  </a:cubicBezTo>
                  <a:cubicBezTo>
                    <a:pt x="353" y="2"/>
                    <a:pt x="408" y="106"/>
                    <a:pt x="316" y="106"/>
                  </a:cubicBezTo>
                  <a:cubicBezTo>
                    <a:pt x="223" y="106"/>
                    <a:pt x="236" y="45"/>
                    <a:pt x="179" y="46"/>
                  </a:cubicBezTo>
                  <a:cubicBezTo>
                    <a:pt x="122" y="48"/>
                    <a:pt x="145" y="108"/>
                    <a:pt x="65" y="112"/>
                  </a:cubicBezTo>
                  <a:cubicBezTo>
                    <a:pt x="12" y="115"/>
                    <a:pt x="0" y="83"/>
                    <a:pt x="0" y="83"/>
                  </a:cubicBezTo>
                  <a:cubicBezTo>
                    <a:pt x="0" y="88"/>
                    <a:pt x="0" y="88"/>
                    <a:pt x="0" y="88"/>
                  </a:cubicBezTo>
                  <a:cubicBezTo>
                    <a:pt x="0" y="88"/>
                    <a:pt x="12" y="120"/>
                    <a:pt x="65" y="117"/>
                  </a:cubicBezTo>
                  <a:cubicBezTo>
                    <a:pt x="145" y="112"/>
                    <a:pt x="122" y="52"/>
                    <a:pt x="179" y="51"/>
                  </a:cubicBezTo>
                  <a:cubicBezTo>
                    <a:pt x="236" y="49"/>
                    <a:pt x="223" y="111"/>
                    <a:pt x="316" y="111"/>
                  </a:cubicBezTo>
                  <a:cubicBezTo>
                    <a:pt x="408" y="111"/>
                    <a:pt x="353" y="7"/>
                    <a:pt x="425" y="6"/>
                  </a:cubicBezTo>
                  <a:cubicBezTo>
                    <a:pt x="494" y="5"/>
                    <a:pt x="467" y="101"/>
                    <a:pt x="536" y="101"/>
                  </a:cubicBezTo>
                  <a:cubicBezTo>
                    <a:pt x="605" y="101"/>
                    <a:pt x="596" y="15"/>
                    <a:pt x="667" y="12"/>
                  </a:cubicBezTo>
                  <a:cubicBezTo>
                    <a:pt x="728" y="9"/>
                    <a:pt x="759" y="86"/>
                    <a:pt x="794" y="86"/>
                  </a:cubicBezTo>
                  <a:cubicBezTo>
                    <a:pt x="829" y="86"/>
                    <a:pt x="859" y="26"/>
                    <a:pt x="859" y="26"/>
                  </a:cubicBezTo>
                  <a:cubicBezTo>
                    <a:pt x="859" y="21"/>
                    <a:pt x="859" y="21"/>
                    <a:pt x="859" y="21"/>
                  </a:cubicBezTo>
                  <a:cubicBezTo>
                    <a:pt x="859" y="21"/>
                    <a:pt x="829" y="81"/>
                    <a:pt x="794" y="81"/>
                  </a:cubicBezTo>
                  <a:close/>
                </a:path>
              </a:pathLst>
            </a:custGeom>
            <a:solidFill>
              <a:srgbClr val="F6BE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 name="Freeform 54">
              <a:extLst>
                <a:ext uri="{FF2B5EF4-FFF2-40B4-BE49-F238E27FC236}">
                  <a16:creationId xmlns:a16="http://schemas.microsoft.com/office/drawing/2014/main" id="{19E96791-2F10-4140-BC77-FAABCF8BF707}"/>
                </a:ext>
              </a:extLst>
            </p:cNvPr>
            <p:cNvSpPr>
              <a:spLocks/>
            </p:cNvSpPr>
            <p:nvPr/>
          </p:nvSpPr>
          <p:spPr bwMode="auto">
            <a:xfrm>
              <a:off x="1148" y="1553"/>
              <a:ext cx="1406" cy="203"/>
            </a:xfrm>
            <a:custGeom>
              <a:avLst/>
              <a:gdLst>
                <a:gd name="T0" fmla="*/ 3766 w 859"/>
                <a:gd name="T1" fmla="*/ 114 h 116"/>
                <a:gd name="T2" fmla="*/ 3483 w 859"/>
                <a:gd name="T3" fmla="*/ 441 h 116"/>
                <a:gd name="T4" fmla="*/ 2925 w 859"/>
                <a:gd name="T5" fmla="*/ 37 h 116"/>
                <a:gd name="T6" fmla="*/ 2349 w 859"/>
                <a:gd name="T7" fmla="*/ 515 h 116"/>
                <a:gd name="T8" fmla="*/ 1864 w 859"/>
                <a:gd name="T9" fmla="*/ 7 h 116"/>
                <a:gd name="T10" fmla="*/ 1385 w 859"/>
                <a:gd name="T11" fmla="*/ 571 h 116"/>
                <a:gd name="T12" fmla="*/ 786 w 859"/>
                <a:gd name="T13" fmla="*/ 249 h 116"/>
                <a:gd name="T14" fmla="*/ 283 w 859"/>
                <a:gd name="T15" fmla="*/ 607 h 116"/>
                <a:gd name="T16" fmla="*/ 0 w 859"/>
                <a:gd name="T17" fmla="*/ 445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9" h="116">
                  <a:moveTo>
                    <a:pt x="859" y="21"/>
                  </a:moveTo>
                  <a:cubicBezTo>
                    <a:pt x="859" y="21"/>
                    <a:pt x="829" y="82"/>
                    <a:pt x="794" y="82"/>
                  </a:cubicBezTo>
                  <a:cubicBezTo>
                    <a:pt x="759" y="82"/>
                    <a:pt x="728" y="4"/>
                    <a:pt x="667" y="7"/>
                  </a:cubicBezTo>
                  <a:cubicBezTo>
                    <a:pt x="596" y="11"/>
                    <a:pt x="605" y="96"/>
                    <a:pt x="536" y="96"/>
                  </a:cubicBezTo>
                  <a:cubicBezTo>
                    <a:pt x="467" y="96"/>
                    <a:pt x="494" y="0"/>
                    <a:pt x="425" y="1"/>
                  </a:cubicBezTo>
                  <a:cubicBezTo>
                    <a:pt x="353" y="2"/>
                    <a:pt x="408" y="106"/>
                    <a:pt x="316" y="106"/>
                  </a:cubicBezTo>
                  <a:cubicBezTo>
                    <a:pt x="223" y="106"/>
                    <a:pt x="236" y="45"/>
                    <a:pt x="179" y="46"/>
                  </a:cubicBezTo>
                  <a:cubicBezTo>
                    <a:pt x="122" y="48"/>
                    <a:pt x="145" y="108"/>
                    <a:pt x="65" y="113"/>
                  </a:cubicBezTo>
                  <a:cubicBezTo>
                    <a:pt x="12" y="116"/>
                    <a:pt x="0" y="83"/>
                    <a:pt x="0" y="83"/>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5" name="Line 55">
              <a:extLst>
                <a:ext uri="{FF2B5EF4-FFF2-40B4-BE49-F238E27FC236}">
                  <a16:creationId xmlns:a16="http://schemas.microsoft.com/office/drawing/2014/main" id="{F0EA7DC3-9BB3-43AE-9905-220A3D9D125D}"/>
                </a:ext>
              </a:extLst>
            </p:cNvPr>
            <p:cNvSpPr>
              <a:spLocks noChangeShapeType="1"/>
            </p:cNvSpPr>
            <p:nvPr/>
          </p:nvSpPr>
          <p:spPr bwMode="auto">
            <a:xfrm>
              <a:off x="1148" y="1518"/>
              <a:ext cx="1405" cy="1"/>
            </a:xfrm>
            <a:prstGeom prst="line">
              <a:avLst/>
            </a:prstGeom>
            <a:noFill/>
            <a:ln w="11113" cap="rnd">
              <a:solidFill>
                <a:srgbClr val="343434"/>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6" name="Freeform 56">
              <a:extLst>
                <a:ext uri="{FF2B5EF4-FFF2-40B4-BE49-F238E27FC236}">
                  <a16:creationId xmlns:a16="http://schemas.microsoft.com/office/drawing/2014/main" id="{21D7F85E-7546-4677-B1D4-D09B29145F63}"/>
                </a:ext>
              </a:extLst>
            </p:cNvPr>
            <p:cNvSpPr>
              <a:spLocks/>
            </p:cNvSpPr>
            <p:nvPr/>
          </p:nvSpPr>
          <p:spPr bwMode="auto">
            <a:xfrm>
              <a:off x="1146" y="1469"/>
              <a:ext cx="1407" cy="27"/>
            </a:xfrm>
            <a:custGeom>
              <a:avLst/>
              <a:gdLst>
                <a:gd name="T0" fmla="*/ 0 w 859"/>
                <a:gd name="T1" fmla="*/ 52 h 15"/>
                <a:gd name="T2" fmla="*/ 1304 w 859"/>
                <a:gd name="T3" fmla="*/ 81 h 15"/>
                <a:gd name="T4" fmla="*/ 1776 w 859"/>
                <a:gd name="T5" fmla="*/ 72 h 15"/>
                <a:gd name="T6" fmla="*/ 2219 w 859"/>
                <a:gd name="T7" fmla="*/ 81 h 15"/>
                <a:gd name="T8" fmla="*/ 3183 w 859"/>
                <a:gd name="T9" fmla="*/ 23 h 15"/>
                <a:gd name="T10" fmla="*/ 3775 w 859"/>
                <a:gd name="T11" fmla="*/ 7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59" h="15">
                  <a:moveTo>
                    <a:pt x="0" y="9"/>
                  </a:moveTo>
                  <a:cubicBezTo>
                    <a:pt x="99" y="9"/>
                    <a:pt x="198" y="13"/>
                    <a:pt x="297" y="14"/>
                  </a:cubicBezTo>
                  <a:cubicBezTo>
                    <a:pt x="333" y="14"/>
                    <a:pt x="369" y="10"/>
                    <a:pt x="404" y="12"/>
                  </a:cubicBezTo>
                  <a:cubicBezTo>
                    <a:pt x="438" y="13"/>
                    <a:pt x="471" y="15"/>
                    <a:pt x="505" y="14"/>
                  </a:cubicBezTo>
                  <a:cubicBezTo>
                    <a:pt x="578" y="11"/>
                    <a:pt x="651" y="11"/>
                    <a:pt x="724" y="4"/>
                  </a:cubicBezTo>
                  <a:cubicBezTo>
                    <a:pt x="768" y="0"/>
                    <a:pt x="817" y="1"/>
                    <a:pt x="859" y="1"/>
                  </a:cubicBez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7" name="Freeform 57">
              <a:extLst>
                <a:ext uri="{FF2B5EF4-FFF2-40B4-BE49-F238E27FC236}">
                  <a16:creationId xmlns:a16="http://schemas.microsoft.com/office/drawing/2014/main" id="{7DF39908-706A-45DA-A0EF-7A5577DC0FFD}"/>
                </a:ext>
              </a:extLst>
            </p:cNvPr>
            <p:cNvSpPr>
              <a:spLocks/>
            </p:cNvSpPr>
            <p:nvPr/>
          </p:nvSpPr>
          <p:spPr bwMode="auto">
            <a:xfrm>
              <a:off x="1146" y="1426"/>
              <a:ext cx="1407" cy="29"/>
            </a:xfrm>
            <a:custGeom>
              <a:avLst/>
              <a:gdLst>
                <a:gd name="T0" fmla="*/ 3775 w 859"/>
                <a:gd name="T1" fmla="*/ 20 h 17"/>
                <a:gd name="T2" fmla="*/ 3638 w 859"/>
                <a:gd name="T3" fmla="*/ 20 h 17"/>
                <a:gd name="T4" fmla="*/ 3405 w 859"/>
                <a:gd name="T5" fmla="*/ 20 h 17"/>
                <a:gd name="T6" fmla="*/ 3006 w 859"/>
                <a:gd name="T7" fmla="*/ 9 h 17"/>
                <a:gd name="T8" fmla="*/ 2108 w 859"/>
                <a:gd name="T9" fmla="*/ 70 h 17"/>
                <a:gd name="T10" fmla="*/ 455 w 859"/>
                <a:gd name="T11" fmla="*/ 58 h 17"/>
                <a:gd name="T12" fmla="*/ 164 w 859"/>
                <a:gd name="T13" fmla="*/ 70 h 17"/>
                <a:gd name="T14" fmla="*/ 0 w 859"/>
                <a:gd name="T15" fmla="*/ 75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59" h="17">
                  <a:moveTo>
                    <a:pt x="859" y="4"/>
                  </a:moveTo>
                  <a:cubicBezTo>
                    <a:pt x="850" y="7"/>
                    <a:pt x="837" y="5"/>
                    <a:pt x="828" y="4"/>
                  </a:cubicBezTo>
                  <a:cubicBezTo>
                    <a:pt x="810" y="2"/>
                    <a:pt x="793" y="4"/>
                    <a:pt x="775" y="4"/>
                  </a:cubicBezTo>
                  <a:cubicBezTo>
                    <a:pt x="745" y="4"/>
                    <a:pt x="714" y="0"/>
                    <a:pt x="684" y="2"/>
                  </a:cubicBezTo>
                  <a:cubicBezTo>
                    <a:pt x="616" y="5"/>
                    <a:pt x="548" y="13"/>
                    <a:pt x="480" y="14"/>
                  </a:cubicBezTo>
                  <a:cubicBezTo>
                    <a:pt x="354" y="17"/>
                    <a:pt x="230" y="2"/>
                    <a:pt x="104" y="12"/>
                  </a:cubicBezTo>
                  <a:cubicBezTo>
                    <a:pt x="82" y="14"/>
                    <a:pt x="60" y="15"/>
                    <a:pt x="37" y="14"/>
                  </a:cubicBezTo>
                  <a:cubicBezTo>
                    <a:pt x="26" y="14"/>
                    <a:pt x="10" y="12"/>
                    <a:pt x="0" y="15"/>
                  </a:cubicBez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8" name="Freeform 58">
              <a:extLst>
                <a:ext uri="{FF2B5EF4-FFF2-40B4-BE49-F238E27FC236}">
                  <a16:creationId xmlns:a16="http://schemas.microsoft.com/office/drawing/2014/main" id="{30B73696-89CB-4934-9620-A3ED8292C902}"/>
                </a:ext>
              </a:extLst>
            </p:cNvPr>
            <p:cNvSpPr>
              <a:spLocks/>
            </p:cNvSpPr>
            <p:nvPr/>
          </p:nvSpPr>
          <p:spPr bwMode="auto">
            <a:xfrm>
              <a:off x="1208" y="1433"/>
              <a:ext cx="1261" cy="52"/>
            </a:xfrm>
            <a:custGeom>
              <a:avLst/>
              <a:gdLst>
                <a:gd name="T0" fmla="*/ 0 w 770"/>
                <a:gd name="T1" fmla="*/ 156 h 30"/>
                <a:gd name="T2" fmla="*/ 673 w 770"/>
                <a:gd name="T3" fmla="*/ 107 h 30"/>
                <a:gd name="T4" fmla="*/ 1765 w 770"/>
                <a:gd name="T5" fmla="*/ 107 h 30"/>
                <a:gd name="T6" fmla="*/ 3382 w 770"/>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70" h="30">
                  <a:moveTo>
                    <a:pt x="0" y="30"/>
                  </a:moveTo>
                  <a:cubicBezTo>
                    <a:pt x="0" y="30"/>
                    <a:pt x="92" y="21"/>
                    <a:pt x="153" y="21"/>
                  </a:cubicBezTo>
                  <a:cubicBezTo>
                    <a:pt x="214" y="21"/>
                    <a:pt x="335" y="27"/>
                    <a:pt x="402" y="21"/>
                  </a:cubicBezTo>
                  <a:cubicBezTo>
                    <a:pt x="468" y="15"/>
                    <a:pt x="698" y="14"/>
                    <a:pt x="770" y="0"/>
                  </a:cubicBez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9" name="Freeform 59">
              <a:extLst>
                <a:ext uri="{FF2B5EF4-FFF2-40B4-BE49-F238E27FC236}">
                  <a16:creationId xmlns:a16="http://schemas.microsoft.com/office/drawing/2014/main" id="{EAF233D6-E8D7-4AF0-8B45-BA5FC6066C31}"/>
                </a:ext>
              </a:extLst>
            </p:cNvPr>
            <p:cNvSpPr>
              <a:spLocks/>
            </p:cNvSpPr>
            <p:nvPr/>
          </p:nvSpPr>
          <p:spPr bwMode="auto">
            <a:xfrm>
              <a:off x="1148" y="1988"/>
              <a:ext cx="1406" cy="233"/>
            </a:xfrm>
            <a:custGeom>
              <a:avLst/>
              <a:gdLst>
                <a:gd name="T0" fmla="*/ 0 w 859"/>
                <a:gd name="T1" fmla="*/ 294 h 133"/>
                <a:gd name="T2" fmla="*/ 0 w 859"/>
                <a:gd name="T3" fmla="*/ 715 h 133"/>
                <a:gd name="T4" fmla="*/ 3766 w 859"/>
                <a:gd name="T5" fmla="*/ 715 h 133"/>
                <a:gd name="T6" fmla="*/ 3766 w 859"/>
                <a:gd name="T7" fmla="*/ 166 h 133"/>
                <a:gd name="T8" fmla="*/ 3711 w 859"/>
                <a:gd name="T9" fmla="*/ 205 h 133"/>
                <a:gd name="T10" fmla="*/ 3609 w 859"/>
                <a:gd name="T11" fmla="*/ 123 h 133"/>
                <a:gd name="T12" fmla="*/ 3442 w 859"/>
                <a:gd name="T13" fmla="*/ 228 h 133"/>
                <a:gd name="T14" fmla="*/ 3298 w 859"/>
                <a:gd name="T15" fmla="*/ 163 h 133"/>
                <a:gd name="T16" fmla="*/ 3161 w 859"/>
                <a:gd name="T17" fmla="*/ 252 h 133"/>
                <a:gd name="T18" fmla="*/ 3035 w 859"/>
                <a:gd name="T19" fmla="*/ 163 h 133"/>
                <a:gd name="T20" fmla="*/ 2941 w 859"/>
                <a:gd name="T21" fmla="*/ 258 h 133"/>
                <a:gd name="T22" fmla="*/ 2823 w 859"/>
                <a:gd name="T23" fmla="*/ 135 h 133"/>
                <a:gd name="T24" fmla="*/ 2706 w 859"/>
                <a:gd name="T25" fmla="*/ 249 h 133"/>
                <a:gd name="T26" fmla="*/ 2548 w 859"/>
                <a:gd name="T27" fmla="*/ 130 h 133"/>
                <a:gd name="T28" fmla="*/ 2390 w 859"/>
                <a:gd name="T29" fmla="*/ 208 h 133"/>
                <a:gd name="T30" fmla="*/ 2107 w 859"/>
                <a:gd name="T31" fmla="*/ 200 h 133"/>
                <a:gd name="T32" fmla="*/ 1964 w 859"/>
                <a:gd name="T33" fmla="*/ 119 h 133"/>
                <a:gd name="T34" fmla="*/ 1818 w 859"/>
                <a:gd name="T35" fmla="*/ 184 h 133"/>
                <a:gd name="T36" fmla="*/ 1591 w 859"/>
                <a:gd name="T37" fmla="*/ 135 h 133"/>
                <a:gd name="T38" fmla="*/ 1540 w 859"/>
                <a:gd name="T39" fmla="*/ 291 h 133"/>
                <a:gd name="T40" fmla="*/ 1355 w 859"/>
                <a:gd name="T41" fmla="*/ 200 h 133"/>
                <a:gd name="T42" fmla="*/ 1165 w 859"/>
                <a:gd name="T43" fmla="*/ 328 h 133"/>
                <a:gd name="T44" fmla="*/ 1061 w 859"/>
                <a:gd name="T45" fmla="*/ 142 h 133"/>
                <a:gd name="T46" fmla="*/ 964 w 859"/>
                <a:gd name="T47" fmla="*/ 215 h 133"/>
                <a:gd name="T48" fmla="*/ 874 w 859"/>
                <a:gd name="T49" fmla="*/ 163 h 133"/>
                <a:gd name="T50" fmla="*/ 715 w 859"/>
                <a:gd name="T51" fmla="*/ 208 h 133"/>
                <a:gd name="T52" fmla="*/ 496 w 859"/>
                <a:gd name="T53" fmla="*/ 221 h 133"/>
                <a:gd name="T54" fmla="*/ 254 w 859"/>
                <a:gd name="T55" fmla="*/ 221 h 133"/>
                <a:gd name="T56" fmla="*/ 54 w 859"/>
                <a:gd name="T57" fmla="*/ 279 h 133"/>
                <a:gd name="T58" fmla="*/ 0 w 859"/>
                <a:gd name="T59" fmla="*/ 294 h 13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59" h="133">
                  <a:moveTo>
                    <a:pt x="0" y="55"/>
                  </a:moveTo>
                  <a:cubicBezTo>
                    <a:pt x="0" y="133"/>
                    <a:pt x="0" y="133"/>
                    <a:pt x="0" y="133"/>
                  </a:cubicBezTo>
                  <a:cubicBezTo>
                    <a:pt x="859" y="133"/>
                    <a:pt x="859" y="133"/>
                    <a:pt x="859" y="133"/>
                  </a:cubicBezTo>
                  <a:cubicBezTo>
                    <a:pt x="859" y="31"/>
                    <a:pt x="859" y="31"/>
                    <a:pt x="859" y="31"/>
                  </a:cubicBezTo>
                  <a:cubicBezTo>
                    <a:pt x="859" y="31"/>
                    <a:pt x="850" y="29"/>
                    <a:pt x="846" y="38"/>
                  </a:cubicBezTo>
                  <a:cubicBezTo>
                    <a:pt x="846" y="38"/>
                    <a:pt x="847" y="23"/>
                    <a:pt x="823" y="23"/>
                  </a:cubicBezTo>
                  <a:cubicBezTo>
                    <a:pt x="799" y="23"/>
                    <a:pt x="785" y="42"/>
                    <a:pt x="785" y="42"/>
                  </a:cubicBezTo>
                  <a:cubicBezTo>
                    <a:pt x="785" y="42"/>
                    <a:pt x="776" y="29"/>
                    <a:pt x="752" y="30"/>
                  </a:cubicBezTo>
                  <a:cubicBezTo>
                    <a:pt x="727" y="31"/>
                    <a:pt x="721" y="47"/>
                    <a:pt x="721" y="47"/>
                  </a:cubicBezTo>
                  <a:cubicBezTo>
                    <a:pt x="721" y="47"/>
                    <a:pt x="722" y="27"/>
                    <a:pt x="692" y="30"/>
                  </a:cubicBezTo>
                  <a:cubicBezTo>
                    <a:pt x="662" y="34"/>
                    <a:pt x="671" y="48"/>
                    <a:pt x="671" y="48"/>
                  </a:cubicBezTo>
                  <a:cubicBezTo>
                    <a:pt x="671" y="48"/>
                    <a:pt x="665" y="22"/>
                    <a:pt x="644" y="25"/>
                  </a:cubicBezTo>
                  <a:cubicBezTo>
                    <a:pt x="624" y="27"/>
                    <a:pt x="617" y="46"/>
                    <a:pt x="617" y="46"/>
                  </a:cubicBezTo>
                  <a:cubicBezTo>
                    <a:pt x="617" y="46"/>
                    <a:pt x="612" y="25"/>
                    <a:pt x="581" y="24"/>
                  </a:cubicBezTo>
                  <a:cubicBezTo>
                    <a:pt x="551" y="24"/>
                    <a:pt x="545" y="39"/>
                    <a:pt x="545" y="39"/>
                  </a:cubicBezTo>
                  <a:cubicBezTo>
                    <a:pt x="545" y="39"/>
                    <a:pt x="532" y="0"/>
                    <a:pt x="480" y="37"/>
                  </a:cubicBezTo>
                  <a:cubicBezTo>
                    <a:pt x="480" y="37"/>
                    <a:pt x="472" y="20"/>
                    <a:pt x="448" y="22"/>
                  </a:cubicBezTo>
                  <a:cubicBezTo>
                    <a:pt x="423" y="25"/>
                    <a:pt x="415" y="34"/>
                    <a:pt x="415" y="34"/>
                  </a:cubicBezTo>
                  <a:cubicBezTo>
                    <a:pt x="415" y="34"/>
                    <a:pt x="388" y="8"/>
                    <a:pt x="363" y="25"/>
                  </a:cubicBezTo>
                  <a:cubicBezTo>
                    <a:pt x="338" y="42"/>
                    <a:pt x="351" y="54"/>
                    <a:pt x="351" y="54"/>
                  </a:cubicBezTo>
                  <a:cubicBezTo>
                    <a:pt x="351" y="54"/>
                    <a:pt x="333" y="33"/>
                    <a:pt x="309" y="37"/>
                  </a:cubicBezTo>
                  <a:cubicBezTo>
                    <a:pt x="285" y="41"/>
                    <a:pt x="266" y="61"/>
                    <a:pt x="266" y="61"/>
                  </a:cubicBezTo>
                  <a:cubicBezTo>
                    <a:pt x="266" y="61"/>
                    <a:pt x="270" y="29"/>
                    <a:pt x="242" y="26"/>
                  </a:cubicBezTo>
                  <a:cubicBezTo>
                    <a:pt x="215" y="23"/>
                    <a:pt x="220" y="40"/>
                    <a:pt x="220" y="40"/>
                  </a:cubicBezTo>
                  <a:cubicBezTo>
                    <a:pt x="220" y="40"/>
                    <a:pt x="212" y="24"/>
                    <a:pt x="199" y="30"/>
                  </a:cubicBezTo>
                  <a:cubicBezTo>
                    <a:pt x="186" y="35"/>
                    <a:pt x="177" y="57"/>
                    <a:pt x="163" y="39"/>
                  </a:cubicBezTo>
                  <a:cubicBezTo>
                    <a:pt x="149" y="20"/>
                    <a:pt x="127" y="23"/>
                    <a:pt x="113" y="41"/>
                  </a:cubicBezTo>
                  <a:cubicBezTo>
                    <a:pt x="113" y="41"/>
                    <a:pt x="94" y="13"/>
                    <a:pt x="58" y="41"/>
                  </a:cubicBezTo>
                  <a:cubicBezTo>
                    <a:pt x="58" y="41"/>
                    <a:pt x="24" y="17"/>
                    <a:pt x="12" y="52"/>
                  </a:cubicBezTo>
                  <a:cubicBezTo>
                    <a:pt x="12" y="52"/>
                    <a:pt x="2" y="44"/>
                    <a:pt x="0" y="55"/>
                  </a:cubicBezTo>
                  <a:close/>
                </a:path>
              </a:pathLst>
            </a:custGeom>
            <a:solidFill>
              <a:srgbClr val="FCD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 name="Freeform 60">
              <a:extLst>
                <a:ext uri="{FF2B5EF4-FFF2-40B4-BE49-F238E27FC236}">
                  <a16:creationId xmlns:a16="http://schemas.microsoft.com/office/drawing/2014/main" id="{AF617D01-F01B-49FD-A31F-F0837CD8AA96}"/>
                </a:ext>
              </a:extLst>
            </p:cNvPr>
            <p:cNvSpPr>
              <a:spLocks/>
            </p:cNvSpPr>
            <p:nvPr/>
          </p:nvSpPr>
          <p:spPr bwMode="auto">
            <a:xfrm>
              <a:off x="1156" y="2137"/>
              <a:ext cx="77" cy="59"/>
            </a:xfrm>
            <a:custGeom>
              <a:avLst/>
              <a:gdLst>
                <a:gd name="T0" fmla="*/ 0 w 47"/>
                <a:gd name="T1" fmla="*/ 9 h 34"/>
                <a:gd name="T2" fmla="*/ 43 w 47"/>
                <a:gd name="T3" fmla="*/ 69 h 34"/>
                <a:gd name="T4" fmla="*/ 159 w 47"/>
                <a:gd name="T5" fmla="*/ 30 h 34"/>
                <a:gd name="T6" fmla="*/ 159 w 47"/>
                <a:gd name="T7" fmla="*/ 177 h 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 h="34">
                  <a:moveTo>
                    <a:pt x="0" y="2"/>
                  </a:moveTo>
                  <a:cubicBezTo>
                    <a:pt x="5" y="0"/>
                    <a:pt x="9" y="8"/>
                    <a:pt x="10" y="13"/>
                  </a:cubicBezTo>
                  <a:cubicBezTo>
                    <a:pt x="9" y="1"/>
                    <a:pt x="30" y="2"/>
                    <a:pt x="36" y="6"/>
                  </a:cubicBezTo>
                  <a:cubicBezTo>
                    <a:pt x="45" y="12"/>
                    <a:pt x="47" y="29"/>
                    <a:pt x="36" y="34"/>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1" name="Freeform 61">
              <a:extLst>
                <a:ext uri="{FF2B5EF4-FFF2-40B4-BE49-F238E27FC236}">
                  <a16:creationId xmlns:a16="http://schemas.microsoft.com/office/drawing/2014/main" id="{1C7E5C29-029F-4460-B3D2-12E3C3FDB1EB}"/>
                </a:ext>
              </a:extLst>
            </p:cNvPr>
            <p:cNvSpPr>
              <a:spLocks/>
            </p:cNvSpPr>
            <p:nvPr/>
          </p:nvSpPr>
          <p:spPr bwMode="auto">
            <a:xfrm>
              <a:off x="1292" y="2058"/>
              <a:ext cx="44" cy="59"/>
            </a:xfrm>
            <a:custGeom>
              <a:avLst/>
              <a:gdLst>
                <a:gd name="T0" fmla="*/ 109 w 27"/>
                <a:gd name="T1" fmla="*/ 0 h 34"/>
                <a:gd name="T2" fmla="*/ 111 w 27"/>
                <a:gd name="T3" fmla="*/ 36 h 34"/>
                <a:gd name="T4" fmla="*/ 104 w 27"/>
                <a:gd name="T5" fmla="*/ 108 h 34"/>
                <a:gd name="T6" fmla="*/ 0 w 27"/>
                <a:gd name="T7" fmla="*/ 177 h 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4">
                  <a:moveTo>
                    <a:pt x="25" y="0"/>
                  </a:moveTo>
                  <a:cubicBezTo>
                    <a:pt x="24" y="1"/>
                    <a:pt x="26" y="5"/>
                    <a:pt x="26" y="7"/>
                  </a:cubicBezTo>
                  <a:cubicBezTo>
                    <a:pt x="27" y="12"/>
                    <a:pt x="26" y="17"/>
                    <a:pt x="24" y="21"/>
                  </a:cubicBezTo>
                  <a:cubicBezTo>
                    <a:pt x="18" y="30"/>
                    <a:pt x="10" y="32"/>
                    <a:pt x="0" y="34"/>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2" name="Freeform 62">
              <a:extLst>
                <a:ext uri="{FF2B5EF4-FFF2-40B4-BE49-F238E27FC236}">
                  <a16:creationId xmlns:a16="http://schemas.microsoft.com/office/drawing/2014/main" id="{F685321C-883E-42EB-87E1-21A225BEB41F}"/>
                </a:ext>
              </a:extLst>
            </p:cNvPr>
            <p:cNvSpPr>
              <a:spLocks/>
            </p:cNvSpPr>
            <p:nvPr/>
          </p:nvSpPr>
          <p:spPr bwMode="auto">
            <a:xfrm>
              <a:off x="1288" y="2145"/>
              <a:ext cx="118" cy="63"/>
            </a:xfrm>
            <a:custGeom>
              <a:avLst/>
              <a:gdLst>
                <a:gd name="T0" fmla="*/ 34 w 72"/>
                <a:gd name="T1" fmla="*/ 187 h 36"/>
                <a:gd name="T2" fmla="*/ 30 w 72"/>
                <a:gd name="T3" fmla="*/ 81 h 36"/>
                <a:gd name="T4" fmla="*/ 118 w 72"/>
                <a:gd name="T5" fmla="*/ 98 h 36"/>
                <a:gd name="T6" fmla="*/ 202 w 72"/>
                <a:gd name="T7" fmla="*/ 0 h 36"/>
                <a:gd name="T8" fmla="*/ 316 w 72"/>
                <a:gd name="T9" fmla="*/ 58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36">
                  <a:moveTo>
                    <a:pt x="8" y="35"/>
                  </a:moveTo>
                  <a:cubicBezTo>
                    <a:pt x="0" y="36"/>
                    <a:pt x="3" y="19"/>
                    <a:pt x="7" y="15"/>
                  </a:cubicBezTo>
                  <a:cubicBezTo>
                    <a:pt x="13" y="11"/>
                    <a:pt x="22" y="15"/>
                    <a:pt x="27" y="18"/>
                  </a:cubicBezTo>
                  <a:cubicBezTo>
                    <a:pt x="23" y="11"/>
                    <a:pt x="40" y="1"/>
                    <a:pt x="46" y="0"/>
                  </a:cubicBezTo>
                  <a:cubicBezTo>
                    <a:pt x="55" y="0"/>
                    <a:pt x="68" y="2"/>
                    <a:pt x="72" y="11"/>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3" name="Freeform 63">
              <a:extLst>
                <a:ext uri="{FF2B5EF4-FFF2-40B4-BE49-F238E27FC236}">
                  <a16:creationId xmlns:a16="http://schemas.microsoft.com/office/drawing/2014/main" id="{A6523B64-E484-45E9-9B57-13EC3FB7A363}"/>
                </a:ext>
              </a:extLst>
            </p:cNvPr>
            <p:cNvSpPr>
              <a:spLocks/>
            </p:cNvSpPr>
            <p:nvPr/>
          </p:nvSpPr>
          <p:spPr bwMode="auto">
            <a:xfrm>
              <a:off x="1496" y="2098"/>
              <a:ext cx="79" cy="68"/>
            </a:xfrm>
            <a:custGeom>
              <a:avLst/>
              <a:gdLst>
                <a:gd name="T0" fmla="*/ 58 w 48"/>
                <a:gd name="T1" fmla="*/ 207 h 39"/>
                <a:gd name="T2" fmla="*/ 214 w 48"/>
                <a:gd name="T3" fmla="*/ 78 h 39"/>
                <a:gd name="T4" fmla="*/ 0 60000 65536"/>
                <a:gd name="T5" fmla="*/ 0 60000 65536"/>
              </a:gdLst>
              <a:ahLst/>
              <a:cxnLst>
                <a:cxn ang="T4">
                  <a:pos x="T0" y="T1"/>
                </a:cxn>
                <a:cxn ang="T5">
                  <a:pos x="T2" y="T3"/>
                </a:cxn>
              </a:cxnLst>
              <a:rect l="0" t="0" r="r" b="b"/>
              <a:pathLst>
                <a:path w="48" h="39">
                  <a:moveTo>
                    <a:pt x="13" y="39"/>
                  </a:moveTo>
                  <a:cubicBezTo>
                    <a:pt x="0" y="22"/>
                    <a:pt x="40" y="0"/>
                    <a:pt x="48" y="15"/>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4" name="Freeform 64">
              <a:extLst>
                <a:ext uri="{FF2B5EF4-FFF2-40B4-BE49-F238E27FC236}">
                  <a16:creationId xmlns:a16="http://schemas.microsoft.com/office/drawing/2014/main" id="{EF3EE80F-191B-4255-9278-79275A94BA9B}"/>
                </a:ext>
              </a:extLst>
            </p:cNvPr>
            <p:cNvSpPr>
              <a:spLocks/>
            </p:cNvSpPr>
            <p:nvPr/>
          </p:nvSpPr>
          <p:spPr bwMode="auto">
            <a:xfrm>
              <a:off x="1370" y="2084"/>
              <a:ext cx="46" cy="63"/>
            </a:xfrm>
            <a:custGeom>
              <a:avLst/>
              <a:gdLst>
                <a:gd name="T0" fmla="*/ 43 w 28"/>
                <a:gd name="T1" fmla="*/ 193 h 36"/>
                <a:gd name="T2" fmla="*/ 125 w 28"/>
                <a:gd name="T3" fmla="*/ 49 h 36"/>
                <a:gd name="T4" fmla="*/ 0 60000 65536"/>
                <a:gd name="T5" fmla="*/ 0 60000 65536"/>
              </a:gdLst>
              <a:ahLst/>
              <a:cxnLst>
                <a:cxn ang="T4">
                  <a:pos x="T0" y="T1"/>
                </a:cxn>
                <a:cxn ang="T5">
                  <a:pos x="T2" y="T3"/>
                </a:cxn>
              </a:cxnLst>
              <a:rect l="0" t="0" r="r" b="b"/>
              <a:pathLst>
                <a:path w="28" h="36">
                  <a:moveTo>
                    <a:pt x="10" y="36"/>
                  </a:moveTo>
                  <a:cubicBezTo>
                    <a:pt x="0" y="36"/>
                    <a:pt x="7" y="0"/>
                    <a:pt x="28" y="9"/>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 name="Freeform 65">
              <a:extLst>
                <a:ext uri="{FF2B5EF4-FFF2-40B4-BE49-F238E27FC236}">
                  <a16:creationId xmlns:a16="http://schemas.microsoft.com/office/drawing/2014/main" id="{E19C0656-20C5-47FD-8AF8-FDC749FA51C2}"/>
                </a:ext>
              </a:extLst>
            </p:cNvPr>
            <p:cNvSpPr>
              <a:spLocks/>
            </p:cNvSpPr>
            <p:nvPr/>
          </p:nvSpPr>
          <p:spPr bwMode="auto">
            <a:xfrm>
              <a:off x="1487" y="2095"/>
              <a:ext cx="49" cy="29"/>
            </a:xfrm>
            <a:custGeom>
              <a:avLst/>
              <a:gdLst>
                <a:gd name="T0" fmla="*/ 131 w 30"/>
                <a:gd name="T1" fmla="*/ 84 h 17"/>
                <a:gd name="T2" fmla="*/ 0 w 30"/>
                <a:gd name="T3" fmla="*/ 15 h 17"/>
                <a:gd name="T4" fmla="*/ 0 60000 65536"/>
                <a:gd name="T5" fmla="*/ 0 60000 65536"/>
              </a:gdLst>
              <a:ahLst/>
              <a:cxnLst>
                <a:cxn ang="T4">
                  <a:pos x="T0" y="T1"/>
                </a:cxn>
                <a:cxn ang="T5">
                  <a:pos x="T2" y="T3"/>
                </a:cxn>
              </a:cxnLst>
              <a:rect l="0" t="0" r="r" b="b"/>
              <a:pathLst>
                <a:path w="30" h="17">
                  <a:moveTo>
                    <a:pt x="30" y="17"/>
                  </a:moveTo>
                  <a:cubicBezTo>
                    <a:pt x="28" y="7"/>
                    <a:pt x="9" y="0"/>
                    <a:pt x="0" y="3"/>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6" name="Freeform 66">
              <a:extLst>
                <a:ext uri="{FF2B5EF4-FFF2-40B4-BE49-F238E27FC236}">
                  <a16:creationId xmlns:a16="http://schemas.microsoft.com/office/drawing/2014/main" id="{8CFE1D19-35BE-41C8-829B-4C8B9A75CB67}"/>
                </a:ext>
              </a:extLst>
            </p:cNvPr>
            <p:cNvSpPr>
              <a:spLocks/>
            </p:cNvSpPr>
            <p:nvPr/>
          </p:nvSpPr>
          <p:spPr bwMode="auto">
            <a:xfrm>
              <a:off x="1472" y="2177"/>
              <a:ext cx="18" cy="44"/>
            </a:xfrm>
            <a:custGeom>
              <a:avLst/>
              <a:gdLst>
                <a:gd name="T0" fmla="*/ 13 w 11"/>
                <a:gd name="T1" fmla="*/ 123 h 25"/>
                <a:gd name="T2" fmla="*/ 43 w 11"/>
                <a:gd name="T3" fmla="*/ 58 h 25"/>
                <a:gd name="T4" fmla="*/ 0 w 11"/>
                <a:gd name="T5" fmla="*/ 0 h 25"/>
                <a:gd name="T6" fmla="*/ 0 60000 65536"/>
                <a:gd name="T7" fmla="*/ 0 60000 65536"/>
                <a:gd name="T8" fmla="*/ 0 60000 65536"/>
              </a:gdLst>
              <a:ahLst/>
              <a:cxnLst>
                <a:cxn ang="T6">
                  <a:pos x="T0" y="T1"/>
                </a:cxn>
                <a:cxn ang="T7">
                  <a:pos x="T2" y="T3"/>
                </a:cxn>
                <a:cxn ang="T8">
                  <a:pos x="T4" y="T5"/>
                </a:cxn>
              </a:cxnLst>
              <a:rect l="0" t="0" r="r" b="b"/>
              <a:pathLst>
                <a:path w="11" h="25">
                  <a:moveTo>
                    <a:pt x="3" y="23"/>
                  </a:moveTo>
                  <a:cubicBezTo>
                    <a:pt x="7" y="25"/>
                    <a:pt x="11" y="15"/>
                    <a:pt x="10" y="11"/>
                  </a:cubicBezTo>
                  <a:cubicBezTo>
                    <a:pt x="9" y="6"/>
                    <a:pt x="5" y="2"/>
                    <a:pt x="0" y="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7" name="Freeform 67">
              <a:extLst>
                <a:ext uri="{FF2B5EF4-FFF2-40B4-BE49-F238E27FC236}">
                  <a16:creationId xmlns:a16="http://schemas.microsoft.com/office/drawing/2014/main" id="{8FEF0CEB-6F69-46B3-8340-031BCBE555E5}"/>
                </a:ext>
              </a:extLst>
            </p:cNvPr>
            <p:cNvSpPr>
              <a:spLocks/>
            </p:cNvSpPr>
            <p:nvPr/>
          </p:nvSpPr>
          <p:spPr bwMode="auto">
            <a:xfrm>
              <a:off x="1236" y="2081"/>
              <a:ext cx="26" cy="33"/>
            </a:xfrm>
            <a:custGeom>
              <a:avLst/>
              <a:gdLst>
                <a:gd name="T0" fmla="*/ 0 w 16"/>
                <a:gd name="T1" fmla="*/ 0 h 19"/>
                <a:gd name="T2" fmla="*/ 68 w 16"/>
                <a:gd name="T3" fmla="*/ 99 h 19"/>
                <a:gd name="T4" fmla="*/ 0 60000 65536"/>
                <a:gd name="T5" fmla="*/ 0 60000 65536"/>
              </a:gdLst>
              <a:ahLst/>
              <a:cxnLst>
                <a:cxn ang="T4">
                  <a:pos x="T0" y="T1"/>
                </a:cxn>
                <a:cxn ang="T5">
                  <a:pos x="T2" y="T3"/>
                </a:cxn>
              </a:cxnLst>
              <a:rect l="0" t="0" r="r" b="b"/>
              <a:pathLst>
                <a:path w="16" h="19">
                  <a:moveTo>
                    <a:pt x="0" y="0"/>
                  </a:moveTo>
                  <a:cubicBezTo>
                    <a:pt x="0" y="9"/>
                    <a:pt x="6" y="17"/>
                    <a:pt x="16" y="19"/>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8" name="Freeform 68">
              <a:extLst>
                <a:ext uri="{FF2B5EF4-FFF2-40B4-BE49-F238E27FC236}">
                  <a16:creationId xmlns:a16="http://schemas.microsoft.com/office/drawing/2014/main" id="{527ED1A9-D44A-4A5F-8CF6-1CDBEB77B555}"/>
                </a:ext>
              </a:extLst>
            </p:cNvPr>
            <p:cNvSpPr>
              <a:spLocks/>
            </p:cNvSpPr>
            <p:nvPr/>
          </p:nvSpPr>
          <p:spPr bwMode="auto">
            <a:xfrm>
              <a:off x="1590" y="2149"/>
              <a:ext cx="69" cy="70"/>
            </a:xfrm>
            <a:custGeom>
              <a:avLst/>
              <a:gdLst>
                <a:gd name="T0" fmla="*/ 33 w 42"/>
                <a:gd name="T1" fmla="*/ 215 h 40"/>
                <a:gd name="T2" fmla="*/ 54 w 42"/>
                <a:gd name="T3" fmla="*/ 49 h 40"/>
                <a:gd name="T4" fmla="*/ 186 w 42"/>
                <a:gd name="T5" fmla="*/ 98 h 40"/>
                <a:gd name="T6" fmla="*/ 0 60000 65536"/>
                <a:gd name="T7" fmla="*/ 0 60000 65536"/>
                <a:gd name="T8" fmla="*/ 0 60000 65536"/>
              </a:gdLst>
              <a:ahLst/>
              <a:cxnLst>
                <a:cxn ang="T6">
                  <a:pos x="T0" y="T1"/>
                </a:cxn>
                <a:cxn ang="T7">
                  <a:pos x="T2" y="T3"/>
                </a:cxn>
                <a:cxn ang="T8">
                  <a:pos x="T4" y="T5"/>
                </a:cxn>
              </a:cxnLst>
              <a:rect l="0" t="0" r="r" b="b"/>
              <a:pathLst>
                <a:path w="42" h="40">
                  <a:moveTo>
                    <a:pt x="7" y="40"/>
                  </a:moveTo>
                  <a:cubicBezTo>
                    <a:pt x="0" y="31"/>
                    <a:pt x="3" y="15"/>
                    <a:pt x="12" y="9"/>
                  </a:cubicBezTo>
                  <a:cubicBezTo>
                    <a:pt x="24" y="0"/>
                    <a:pt x="34" y="11"/>
                    <a:pt x="42" y="18"/>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9" name="Freeform 69">
              <a:extLst>
                <a:ext uri="{FF2B5EF4-FFF2-40B4-BE49-F238E27FC236}">
                  <a16:creationId xmlns:a16="http://schemas.microsoft.com/office/drawing/2014/main" id="{A1394327-3647-4440-97FA-40945FEBE220}"/>
                </a:ext>
              </a:extLst>
            </p:cNvPr>
            <p:cNvSpPr>
              <a:spLocks/>
            </p:cNvSpPr>
            <p:nvPr/>
          </p:nvSpPr>
          <p:spPr bwMode="auto">
            <a:xfrm>
              <a:off x="1727" y="2088"/>
              <a:ext cx="69" cy="21"/>
            </a:xfrm>
            <a:custGeom>
              <a:avLst/>
              <a:gdLst>
                <a:gd name="T0" fmla="*/ 0 w 42"/>
                <a:gd name="T1" fmla="*/ 0 h 12"/>
                <a:gd name="T2" fmla="*/ 186 w 42"/>
                <a:gd name="T3" fmla="*/ 49 h 12"/>
                <a:gd name="T4" fmla="*/ 0 60000 65536"/>
                <a:gd name="T5" fmla="*/ 0 60000 65536"/>
              </a:gdLst>
              <a:ahLst/>
              <a:cxnLst>
                <a:cxn ang="T4">
                  <a:pos x="T0" y="T1"/>
                </a:cxn>
                <a:cxn ang="T5">
                  <a:pos x="T2" y="T3"/>
                </a:cxn>
              </a:cxnLst>
              <a:rect l="0" t="0" r="r" b="b"/>
              <a:pathLst>
                <a:path w="42" h="12">
                  <a:moveTo>
                    <a:pt x="0" y="0"/>
                  </a:moveTo>
                  <a:cubicBezTo>
                    <a:pt x="8" y="12"/>
                    <a:pt x="29" y="9"/>
                    <a:pt x="42" y="9"/>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0" name="Freeform 70">
              <a:extLst>
                <a:ext uri="{FF2B5EF4-FFF2-40B4-BE49-F238E27FC236}">
                  <a16:creationId xmlns:a16="http://schemas.microsoft.com/office/drawing/2014/main" id="{3AC9E32E-A640-4F0C-86EF-AD1C37627CDE}"/>
                </a:ext>
              </a:extLst>
            </p:cNvPr>
            <p:cNvSpPr>
              <a:spLocks/>
            </p:cNvSpPr>
            <p:nvPr/>
          </p:nvSpPr>
          <p:spPr bwMode="auto">
            <a:xfrm>
              <a:off x="1852" y="2062"/>
              <a:ext cx="82" cy="50"/>
            </a:xfrm>
            <a:custGeom>
              <a:avLst/>
              <a:gdLst>
                <a:gd name="T0" fmla="*/ 220 w 50"/>
                <a:gd name="T1" fmla="*/ 0 h 29"/>
                <a:gd name="T2" fmla="*/ 130 w 50"/>
                <a:gd name="T3" fmla="*/ 140 h 29"/>
                <a:gd name="T4" fmla="*/ 0 w 50"/>
                <a:gd name="T5" fmla="*/ 102 h 29"/>
                <a:gd name="T6" fmla="*/ 0 60000 65536"/>
                <a:gd name="T7" fmla="*/ 0 60000 65536"/>
                <a:gd name="T8" fmla="*/ 0 60000 65536"/>
              </a:gdLst>
              <a:ahLst/>
              <a:cxnLst>
                <a:cxn ang="T6">
                  <a:pos x="T0" y="T1"/>
                </a:cxn>
                <a:cxn ang="T7">
                  <a:pos x="T2" y="T3"/>
                </a:cxn>
                <a:cxn ang="T8">
                  <a:pos x="T4" y="T5"/>
                </a:cxn>
              </a:cxnLst>
              <a:rect l="0" t="0" r="r" b="b"/>
              <a:pathLst>
                <a:path w="50" h="29">
                  <a:moveTo>
                    <a:pt x="50" y="0"/>
                  </a:moveTo>
                  <a:cubicBezTo>
                    <a:pt x="50" y="13"/>
                    <a:pt x="43" y="24"/>
                    <a:pt x="29" y="27"/>
                  </a:cubicBezTo>
                  <a:cubicBezTo>
                    <a:pt x="19" y="28"/>
                    <a:pt x="7" y="29"/>
                    <a:pt x="0" y="2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1" name="Freeform 71">
              <a:extLst>
                <a:ext uri="{FF2B5EF4-FFF2-40B4-BE49-F238E27FC236}">
                  <a16:creationId xmlns:a16="http://schemas.microsoft.com/office/drawing/2014/main" id="{575CC40C-4A7C-4B4D-A88A-A4188C58D910}"/>
                </a:ext>
              </a:extLst>
            </p:cNvPr>
            <p:cNvSpPr>
              <a:spLocks/>
            </p:cNvSpPr>
            <p:nvPr/>
          </p:nvSpPr>
          <p:spPr bwMode="auto">
            <a:xfrm>
              <a:off x="1708" y="2102"/>
              <a:ext cx="46" cy="45"/>
            </a:xfrm>
            <a:custGeom>
              <a:avLst/>
              <a:gdLst>
                <a:gd name="T0" fmla="*/ 125 w 28"/>
                <a:gd name="T1" fmla="*/ 9 h 26"/>
                <a:gd name="T2" fmla="*/ 35 w 28"/>
                <a:gd name="T3" fmla="*/ 29 h 26"/>
                <a:gd name="T4" fmla="*/ 0 w 28"/>
                <a:gd name="T5" fmla="*/ 135 h 26"/>
                <a:gd name="T6" fmla="*/ 0 60000 65536"/>
                <a:gd name="T7" fmla="*/ 0 60000 65536"/>
                <a:gd name="T8" fmla="*/ 0 60000 65536"/>
              </a:gdLst>
              <a:ahLst/>
              <a:cxnLst>
                <a:cxn ang="T6">
                  <a:pos x="T0" y="T1"/>
                </a:cxn>
                <a:cxn ang="T7">
                  <a:pos x="T2" y="T3"/>
                </a:cxn>
                <a:cxn ang="T8">
                  <a:pos x="T4" y="T5"/>
                </a:cxn>
              </a:cxnLst>
              <a:rect l="0" t="0" r="r" b="b"/>
              <a:pathLst>
                <a:path w="28" h="26">
                  <a:moveTo>
                    <a:pt x="28" y="2"/>
                  </a:moveTo>
                  <a:cubicBezTo>
                    <a:pt x="23" y="0"/>
                    <a:pt x="13" y="3"/>
                    <a:pt x="8" y="6"/>
                  </a:cubicBezTo>
                  <a:cubicBezTo>
                    <a:pt x="2" y="11"/>
                    <a:pt x="0" y="19"/>
                    <a:pt x="0" y="26"/>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2" name="Freeform 72">
              <a:extLst>
                <a:ext uri="{FF2B5EF4-FFF2-40B4-BE49-F238E27FC236}">
                  <a16:creationId xmlns:a16="http://schemas.microsoft.com/office/drawing/2014/main" id="{09F8D4D0-9424-4788-A1E6-3FDCC941C456}"/>
                </a:ext>
              </a:extLst>
            </p:cNvPr>
            <p:cNvSpPr>
              <a:spLocks/>
            </p:cNvSpPr>
            <p:nvPr/>
          </p:nvSpPr>
          <p:spPr bwMode="auto">
            <a:xfrm>
              <a:off x="2035" y="2069"/>
              <a:ext cx="71" cy="54"/>
            </a:xfrm>
            <a:custGeom>
              <a:avLst/>
              <a:gdLst>
                <a:gd name="T0" fmla="*/ 13 w 43"/>
                <a:gd name="T1" fmla="*/ 0 h 31"/>
                <a:gd name="T2" fmla="*/ 63 w 43"/>
                <a:gd name="T3" fmla="*/ 127 h 31"/>
                <a:gd name="T4" fmla="*/ 193 w 43"/>
                <a:gd name="T5" fmla="*/ 127 h 31"/>
                <a:gd name="T6" fmla="*/ 0 60000 65536"/>
                <a:gd name="T7" fmla="*/ 0 60000 65536"/>
                <a:gd name="T8" fmla="*/ 0 60000 65536"/>
              </a:gdLst>
              <a:ahLst/>
              <a:cxnLst>
                <a:cxn ang="T6">
                  <a:pos x="T0" y="T1"/>
                </a:cxn>
                <a:cxn ang="T7">
                  <a:pos x="T2" y="T3"/>
                </a:cxn>
                <a:cxn ang="T8">
                  <a:pos x="T4" y="T5"/>
                </a:cxn>
              </a:cxnLst>
              <a:rect l="0" t="0" r="r" b="b"/>
              <a:pathLst>
                <a:path w="43" h="31">
                  <a:moveTo>
                    <a:pt x="3" y="0"/>
                  </a:moveTo>
                  <a:cubicBezTo>
                    <a:pt x="0" y="6"/>
                    <a:pt x="9" y="20"/>
                    <a:pt x="14" y="24"/>
                  </a:cubicBezTo>
                  <a:cubicBezTo>
                    <a:pt x="24" y="31"/>
                    <a:pt x="33" y="26"/>
                    <a:pt x="43" y="24"/>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3" name="Freeform 73">
              <a:extLst>
                <a:ext uri="{FF2B5EF4-FFF2-40B4-BE49-F238E27FC236}">
                  <a16:creationId xmlns:a16="http://schemas.microsoft.com/office/drawing/2014/main" id="{2F1DDBD1-2E9C-4604-A71D-A38BEF719031}"/>
                </a:ext>
              </a:extLst>
            </p:cNvPr>
            <p:cNvSpPr>
              <a:spLocks/>
            </p:cNvSpPr>
            <p:nvPr/>
          </p:nvSpPr>
          <p:spPr bwMode="auto">
            <a:xfrm>
              <a:off x="1916" y="2102"/>
              <a:ext cx="44" cy="42"/>
            </a:xfrm>
            <a:custGeom>
              <a:avLst/>
              <a:gdLst>
                <a:gd name="T0" fmla="*/ 0 w 27"/>
                <a:gd name="T1" fmla="*/ 0 h 24"/>
                <a:gd name="T2" fmla="*/ 111 w 27"/>
                <a:gd name="T3" fmla="*/ 130 h 24"/>
                <a:gd name="T4" fmla="*/ 0 60000 65536"/>
                <a:gd name="T5" fmla="*/ 0 60000 65536"/>
              </a:gdLst>
              <a:ahLst/>
              <a:cxnLst>
                <a:cxn ang="T4">
                  <a:pos x="T0" y="T1"/>
                </a:cxn>
                <a:cxn ang="T5">
                  <a:pos x="T2" y="T3"/>
                </a:cxn>
              </a:cxnLst>
              <a:rect l="0" t="0" r="r" b="b"/>
              <a:pathLst>
                <a:path w="27" h="24">
                  <a:moveTo>
                    <a:pt x="0" y="0"/>
                  </a:moveTo>
                  <a:cubicBezTo>
                    <a:pt x="15" y="0"/>
                    <a:pt x="27" y="7"/>
                    <a:pt x="26" y="24"/>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4" name="Freeform 74">
              <a:extLst>
                <a:ext uri="{FF2B5EF4-FFF2-40B4-BE49-F238E27FC236}">
                  <a16:creationId xmlns:a16="http://schemas.microsoft.com/office/drawing/2014/main" id="{65950068-CD0C-4574-AD72-59D53818817F}"/>
                </a:ext>
              </a:extLst>
            </p:cNvPr>
            <p:cNvSpPr>
              <a:spLocks/>
            </p:cNvSpPr>
            <p:nvPr/>
          </p:nvSpPr>
          <p:spPr bwMode="auto">
            <a:xfrm>
              <a:off x="2007" y="2140"/>
              <a:ext cx="77" cy="47"/>
            </a:xfrm>
            <a:custGeom>
              <a:avLst/>
              <a:gdLst>
                <a:gd name="T0" fmla="*/ 0 w 47"/>
                <a:gd name="T1" fmla="*/ 143 h 27"/>
                <a:gd name="T2" fmla="*/ 84 w 47"/>
                <a:gd name="T3" fmla="*/ 9 h 27"/>
                <a:gd name="T4" fmla="*/ 206 w 47"/>
                <a:gd name="T5" fmla="*/ 78 h 27"/>
                <a:gd name="T6" fmla="*/ 0 60000 65536"/>
                <a:gd name="T7" fmla="*/ 0 60000 65536"/>
                <a:gd name="T8" fmla="*/ 0 60000 65536"/>
              </a:gdLst>
              <a:ahLst/>
              <a:cxnLst>
                <a:cxn ang="T6">
                  <a:pos x="T0" y="T1"/>
                </a:cxn>
                <a:cxn ang="T7">
                  <a:pos x="T2" y="T3"/>
                </a:cxn>
                <a:cxn ang="T8">
                  <a:pos x="T4" y="T5"/>
                </a:cxn>
              </a:cxnLst>
              <a:rect l="0" t="0" r="r" b="b"/>
              <a:pathLst>
                <a:path w="47" h="27">
                  <a:moveTo>
                    <a:pt x="0" y="27"/>
                  </a:moveTo>
                  <a:cubicBezTo>
                    <a:pt x="0" y="14"/>
                    <a:pt x="6" y="4"/>
                    <a:pt x="19" y="2"/>
                  </a:cubicBezTo>
                  <a:cubicBezTo>
                    <a:pt x="30" y="0"/>
                    <a:pt x="40" y="7"/>
                    <a:pt x="47" y="15"/>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5" name="Freeform 75">
              <a:extLst>
                <a:ext uri="{FF2B5EF4-FFF2-40B4-BE49-F238E27FC236}">
                  <a16:creationId xmlns:a16="http://schemas.microsoft.com/office/drawing/2014/main" id="{F283C85B-213D-49BB-83A1-041AAA6D7415}"/>
                </a:ext>
              </a:extLst>
            </p:cNvPr>
            <p:cNvSpPr>
              <a:spLocks/>
            </p:cNvSpPr>
            <p:nvPr/>
          </p:nvSpPr>
          <p:spPr bwMode="auto">
            <a:xfrm>
              <a:off x="1921" y="2140"/>
              <a:ext cx="67" cy="39"/>
            </a:xfrm>
            <a:custGeom>
              <a:avLst/>
              <a:gdLst>
                <a:gd name="T0" fmla="*/ 0 w 41"/>
                <a:gd name="T1" fmla="*/ 50 h 22"/>
                <a:gd name="T2" fmla="*/ 101 w 41"/>
                <a:gd name="T3" fmla="*/ 12 h 22"/>
                <a:gd name="T4" fmla="*/ 178 w 41"/>
                <a:gd name="T5" fmla="*/ 122 h 22"/>
                <a:gd name="T6" fmla="*/ 0 60000 65536"/>
                <a:gd name="T7" fmla="*/ 0 60000 65536"/>
                <a:gd name="T8" fmla="*/ 0 60000 65536"/>
              </a:gdLst>
              <a:ahLst/>
              <a:cxnLst>
                <a:cxn ang="T6">
                  <a:pos x="T0" y="T1"/>
                </a:cxn>
                <a:cxn ang="T7">
                  <a:pos x="T2" y="T3"/>
                </a:cxn>
                <a:cxn ang="T8">
                  <a:pos x="T4" y="T5"/>
                </a:cxn>
              </a:cxnLst>
              <a:rect l="0" t="0" r="r" b="b"/>
              <a:pathLst>
                <a:path w="41" h="22">
                  <a:moveTo>
                    <a:pt x="0" y="9"/>
                  </a:moveTo>
                  <a:cubicBezTo>
                    <a:pt x="7" y="5"/>
                    <a:pt x="14" y="0"/>
                    <a:pt x="23" y="2"/>
                  </a:cubicBezTo>
                  <a:cubicBezTo>
                    <a:pt x="30" y="3"/>
                    <a:pt x="39" y="15"/>
                    <a:pt x="41" y="22"/>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6" name="Freeform 76">
              <a:extLst>
                <a:ext uri="{FF2B5EF4-FFF2-40B4-BE49-F238E27FC236}">
                  <a16:creationId xmlns:a16="http://schemas.microsoft.com/office/drawing/2014/main" id="{66BFC02A-1A21-40FD-8C4D-A195E55B71ED}"/>
                </a:ext>
              </a:extLst>
            </p:cNvPr>
            <p:cNvSpPr>
              <a:spLocks/>
            </p:cNvSpPr>
            <p:nvPr/>
          </p:nvSpPr>
          <p:spPr bwMode="auto">
            <a:xfrm>
              <a:off x="2156" y="2083"/>
              <a:ext cx="74" cy="41"/>
            </a:xfrm>
            <a:custGeom>
              <a:avLst/>
              <a:gdLst>
                <a:gd name="T0" fmla="*/ 5 w 45"/>
                <a:gd name="T1" fmla="*/ 0 h 24"/>
                <a:gd name="T2" fmla="*/ 84 w 45"/>
                <a:gd name="T3" fmla="*/ 99 h 24"/>
                <a:gd name="T4" fmla="*/ 201 w 45"/>
                <a:gd name="T5" fmla="*/ 79 h 24"/>
                <a:gd name="T6" fmla="*/ 0 60000 65536"/>
                <a:gd name="T7" fmla="*/ 0 60000 65536"/>
                <a:gd name="T8" fmla="*/ 0 60000 65536"/>
              </a:gdLst>
              <a:ahLst/>
              <a:cxnLst>
                <a:cxn ang="T6">
                  <a:pos x="T0" y="T1"/>
                </a:cxn>
                <a:cxn ang="T7">
                  <a:pos x="T2" y="T3"/>
                </a:cxn>
                <a:cxn ang="T8">
                  <a:pos x="T4" y="T5"/>
                </a:cxn>
              </a:cxnLst>
              <a:rect l="0" t="0" r="r" b="b"/>
              <a:pathLst>
                <a:path w="45" h="24">
                  <a:moveTo>
                    <a:pt x="1" y="0"/>
                  </a:moveTo>
                  <a:cubicBezTo>
                    <a:pt x="0" y="9"/>
                    <a:pt x="12" y="17"/>
                    <a:pt x="19" y="20"/>
                  </a:cubicBezTo>
                  <a:cubicBezTo>
                    <a:pt x="30" y="24"/>
                    <a:pt x="36" y="22"/>
                    <a:pt x="45" y="16"/>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7" name="Freeform 77">
              <a:extLst>
                <a:ext uri="{FF2B5EF4-FFF2-40B4-BE49-F238E27FC236}">
                  <a16:creationId xmlns:a16="http://schemas.microsoft.com/office/drawing/2014/main" id="{C2569547-62DD-4E81-82EC-46A86CF4C36E}"/>
                </a:ext>
              </a:extLst>
            </p:cNvPr>
            <p:cNvSpPr>
              <a:spLocks/>
            </p:cNvSpPr>
            <p:nvPr/>
          </p:nvSpPr>
          <p:spPr bwMode="auto">
            <a:xfrm>
              <a:off x="2268" y="2131"/>
              <a:ext cx="82" cy="51"/>
            </a:xfrm>
            <a:custGeom>
              <a:avLst/>
              <a:gdLst>
                <a:gd name="T0" fmla="*/ 18 w 50"/>
                <a:gd name="T1" fmla="*/ 158 h 29"/>
                <a:gd name="T2" fmla="*/ 105 w 50"/>
                <a:gd name="T3" fmla="*/ 21 h 29"/>
                <a:gd name="T4" fmla="*/ 220 w 50"/>
                <a:gd name="T5" fmla="*/ 56 h 29"/>
                <a:gd name="T6" fmla="*/ 0 60000 65536"/>
                <a:gd name="T7" fmla="*/ 0 60000 65536"/>
                <a:gd name="T8" fmla="*/ 0 60000 65536"/>
              </a:gdLst>
              <a:ahLst/>
              <a:cxnLst>
                <a:cxn ang="T6">
                  <a:pos x="T0" y="T1"/>
                </a:cxn>
                <a:cxn ang="T7">
                  <a:pos x="T2" y="T3"/>
                </a:cxn>
                <a:cxn ang="T8">
                  <a:pos x="T4" y="T5"/>
                </a:cxn>
              </a:cxnLst>
              <a:rect l="0" t="0" r="r" b="b"/>
              <a:pathLst>
                <a:path w="50" h="29">
                  <a:moveTo>
                    <a:pt x="4" y="29"/>
                  </a:moveTo>
                  <a:cubicBezTo>
                    <a:pt x="0" y="18"/>
                    <a:pt x="16" y="7"/>
                    <a:pt x="24" y="4"/>
                  </a:cubicBezTo>
                  <a:cubicBezTo>
                    <a:pt x="34" y="0"/>
                    <a:pt x="42" y="4"/>
                    <a:pt x="50" y="1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8" name="Freeform 78">
              <a:extLst>
                <a:ext uri="{FF2B5EF4-FFF2-40B4-BE49-F238E27FC236}">
                  <a16:creationId xmlns:a16="http://schemas.microsoft.com/office/drawing/2014/main" id="{38A43587-76FD-47CE-981E-FCEBBA7298F7}"/>
                </a:ext>
              </a:extLst>
            </p:cNvPr>
            <p:cNvSpPr>
              <a:spLocks/>
            </p:cNvSpPr>
            <p:nvPr/>
          </p:nvSpPr>
          <p:spPr bwMode="auto">
            <a:xfrm>
              <a:off x="2463" y="2058"/>
              <a:ext cx="70" cy="49"/>
            </a:xfrm>
            <a:custGeom>
              <a:avLst/>
              <a:gdLst>
                <a:gd name="T0" fmla="*/ 186 w 43"/>
                <a:gd name="T1" fmla="*/ 0 h 28"/>
                <a:gd name="T2" fmla="*/ 130 w 43"/>
                <a:gd name="T3" fmla="*/ 114 h 28"/>
                <a:gd name="T4" fmla="*/ 0 w 43"/>
                <a:gd name="T5" fmla="*/ 135 h 28"/>
                <a:gd name="T6" fmla="*/ 0 60000 65536"/>
                <a:gd name="T7" fmla="*/ 0 60000 65536"/>
                <a:gd name="T8" fmla="*/ 0 60000 65536"/>
              </a:gdLst>
              <a:ahLst/>
              <a:cxnLst>
                <a:cxn ang="T6">
                  <a:pos x="T0" y="T1"/>
                </a:cxn>
                <a:cxn ang="T7">
                  <a:pos x="T2" y="T3"/>
                </a:cxn>
                <a:cxn ang="T8">
                  <a:pos x="T4" y="T5"/>
                </a:cxn>
              </a:cxnLst>
              <a:rect l="0" t="0" r="r" b="b"/>
              <a:pathLst>
                <a:path w="43" h="28">
                  <a:moveTo>
                    <a:pt x="43" y="0"/>
                  </a:moveTo>
                  <a:cubicBezTo>
                    <a:pt x="41" y="9"/>
                    <a:pt x="38" y="17"/>
                    <a:pt x="30" y="21"/>
                  </a:cubicBezTo>
                  <a:cubicBezTo>
                    <a:pt x="22" y="24"/>
                    <a:pt x="8" y="28"/>
                    <a:pt x="0" y="25"/>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39" name="Freeform 79">
              <a:extLst>
                <a:ext uri="{FF2B5EF4-FFF2-40B4-BE49-F238E27FC236}">
                  <a16:creationId xmlns:a16="http://schemas.microsoft.com/office/drawing/2014/main" id="{04DD5F0D-81B6-4FA4-8FCC-EC58C2EE7FEB}"/>
                </a:ext>
              </a:extLst>
            </p:cNvPr>
            <p:cNvSpPr>
              <a:spLocks/>
            </p:cNvSpPr>
            <p:nvPr/>
          </p:nvSpPr>
          <p:spPr bwMode="auto">
            <a:xfrm>
              <a:off x="2251" y="2117"/>
              <a:ext cx="46" cy="25"/>
            </a:xfrm>
            <a:custGeom>
              <a:avLst/>
              <a:gdLst>
                <a:gd name="T0" fmla="*/ 125 w 28"/>
                <a:gd name="T1" fmla="*/ 80 h 14"/>
                <a:gd name="T2" fmla="*/ 0 w 28"/>
                <a:gd name="T3" fmla="*/ 45 h 14"/>
                <a:gd name="T4" fmla="*/ 0 60000 65536"/>
                <a:gd name="T5" fmla="*/ 0 60000 65536"/>
              </a:gdLst>
              <a:ahLst/>
              <a:cxnLst>
                <a:cxn ang="T4">
                  <a:pos x="T0" y="T1"/>
                </a:cxn>
                <a:cxn ang="T5">
                  <a:pos x="T2" y="T3"/>
                </a:cxn>
              </a:cxnLst>
              <a:rect l="0" t="0" r="r" b="b"/>
              <a:pathLst>
                <a:path w="28" h="14">
                  <a:moveTo>
                    <a:pt x="28" y="14"/>
                  </a:moveTo>
                  <a:cubicBezTo>
                    <a:pt x="20" y="10"/>
                    <a:pt x="9" y="0"/>
                    <a:pt x="0" y="8"/>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0" name="Freeform 80">
              <a:extLst>
                <a:ext uri="{FF2B5EF4-FFF2-40B4-BE49-F238E27FC236}">
                  <a16:creationId xmlns:a16="http://schemas.microsoft.com/office/drawing/2014/main" id="{0F7BD195-B047-4EEE-88F9-CBA5E84835DB}"/>
                </a:ext>
              </a:extLst>
            </p:cNvPr>
            <p:cNvSpPr>
              <a:spLocks/>
            </p:cNvSpPr>
            <p:nvPr/>
          </p:nvSpPr>
          <p:spPr bwMode="auto">
            <a:xfrm>
              <a:off x="2469" y="2123"/>
              <a:ext cx="58" cy="87"/>
            </a:xfrm>
            <a:custGeom>
              <a:avLst/>
              <a:gdLst>
                <a:gd name="T0" fmla="*/ 0 w 35"/>
                <a:gd name="T1" fmla="*/ 28 h 50"/>
                <a:gd name="T2" fmla="*/ 133 w 35"/>
                <a:gd name="T3" fmla="*/ 94 h 50"/>
                <a:gd name="T4" fmla="*/ 85 w 35"/>
                <a:gd name="T5" fmla="*/ 184 h 50"/>
                <a:gd name="T6" fmla="*/ 159 w 35"/>
                <a:gd name="T7" fmla="*/ 263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50">
                  <a:moveTo>
                    <a:pt x="0" y="5"/>
                  </a:moveTo>
                  <a:cubicBezTo>
                    <a:pt x="9" y="0"/>
                    <a:pt x="26" y="8"/>
                    <a:pt x="29" y="18"/>
                  </a:cubicBezTo>
                  <a:cubicBezTo>
                    <a:pt x="32" y="26"/>
                    <a:pt x="26" y="33"/>
                    <a:pt x="19" y="35"/>
                  </a:cubicBezTo>
                  <a:cubicBezTo>
                    <a:pt x="30" y="34"/>
                    <a:pt x="33" y="41"/>
                    <a:pt x="35" y="5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1" name="Freeform 81">
              <a:extLst>
                <a:ext uri="{FF2B5EF4-FFF2-40B4-BE49-F238E27FC236}">
                  <a16:creationId xmlns:a16="http://schemas.microsoft.com/office/drawing/2014/main" id="{7B276B07-7528-464E-8754-A3C8A648C9E5}"/>
                </a:ext>
              </a:extLst>
            </p:cNvPr>
            <p:cNvSpPr>
              <a:spLocks/>
            </p:cNvSpPr>
            <p:nvPr/>
          </p:nvSpPr>
          <p:spPr bwMode="auto">
            <a:xfrm>
              <a:off x="2364" y="2180"/>
              <a:ext cx="77" cy="35"/>
            </a:xfrm>
            <a:custGeom>
              <a:avLst/>
              <a:gdLst>
                <a:gd name="T0" fmla="*/ 0 w 47"/>
                <a:gd name="T1" fmla="*/ 107 h 20"/>
                <a:gd name="T2" fmla="*/ 92 w 47"/>
                <a:gd name="T3" fmla="*/ 0 h 20"/>
                <a:gd name="T4" fmla="*/ 164 w 47"/>
                <a:gd name="T5" fmla="*/ 21 h 20"/>
                <a:gd name="T6" fmla="*/ 206 w 47"/>
                <a:gd name="T7" fmla="*/ 56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 h="20">
                  <a:moveTo>
                    <a:pt x="0" y="20"/>
                  </a:moveTo>
                  <a:cubicBezTo>
                    <a:pt x="1" y="10"/>
                    <a:pt x="11" y="1"/>
                    <a:pt x="21" y="0"/>
                  </a:cubicBezTo>
                  <a:cubicBezTo>
                    <a:pt x="27" y="0"/>
                    <a:pt x="32" y="2"/>
                    <a:pt x="37" y="4"/>
                  </a:cubicBezTo>
                  <a:cubicBezTo>
                    <a:pt x="40" y="6"/>
                    <a:pt x="44" y="9"/>
                    <a:pt x="47" y="1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2" name="Freeform 82">
              <a:extLst>
                <a:ext uri="{FF2B5EF4-FFF2-40B4-BE49-F238E27FC236}">
                  <a16:creationId xmlns:a16="http://schemas.microsoft.com/office/drawing/2014/main" id="{32534113-64EA-4653-9D07-5B16B8ABAF74}"/>
                </a:ext>
              </a:extLst>
            </p:cNvPr>
            <p:cNvSpPr>
              <a:spLocks/>
            </p:cNvSpPr>
            <p:nvPr/>
          </p:nvSpPr>
          <p:spPr bwMode="auto">
            <a:xfrm>
              <a:off x="1719" y="2145"/>
              <a:ext cx="79" cy="39"/>
            </a:xfrm>
            <a:custGeom>
              <a:avLst/>
              <a:gdLst>
                <a:gd name="T0" fmla="*/ 0 w 48"/>
                <a:gd name="T1" fmla="*/ 66 h 22"/>
                <a:gd name="T2" fmla="*/ 171 w 48"/>
                <a:gd name="T3" fmla="*/ 89 h 22"/>
                <a:gd name="T4" fmla="*/ 209 w 48"/>
                <a:gd name="T5" fmla="*/ 0 h 22"/>
                <a:gd name="T6" fmla="*/ 0 60000 65536"/>
                <a:gd name="T7" fmla="*/ 0 60000 65536"/>
                <a:gd name="T8" fmla="*/ 0 60000 65536"/>
              </a:gdLst>
              <a:ahLst/>
              <a:cxnLst>
                <a:cxn ang="T6">
                  <a:pos x="T0" y="T1"/>
                </a:cxn>
                <a:cxn ang="T7">
                  <a:pos x="T2" y="T3"/>
                </a:cxn>
                <a:cxn ang="T8">
                  <a:pos x="T4" y="T5"/>
                </a:cxn>
              </a:cxnLst>
              <a:rect l="0" t="0" r="r" b="b"/>
              <a:pathLst>
                <a:path w="48" h="22">
                  <a:moveTo>
                    <a:pt x="0" y="12"/>
                  </a:moveTo>
                  <a:cubicBezTo>
                    <a:pt x="5" y="22"/>
                    <a:pt x="30" y="20"/>
                    <a:pt x="38" y="16"/>
                  </a:cubicBezTo>
                  <a:cubicBezTo>
                    <a:pt x="44" y="13"/>
                    <a:pt x="48" y="7"/>
                    <a:pt x="47" y="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3" name="Freeform 83">
              <a:extLst>
                <a:ext uri="{FF2B5EF4-FFF2-40B4-BE49-F238E27FC236}">
                  <a16:creationId xmlns:a16="http://schemas.microsoft.com/office/drawing/2014/main" id="{8E0BD7EB-F70C-4BDF-BB66-3721D2BB8DCA}"/>
                </a:ext>
              </a:extLst>
            </p:cNvPr>
            <p:cNvSpPr>
              <a:spLocks/>
            </p:cNvSpPr>
            <p:nvPr/>
          </p:nvSpPr>
          <p:spPr bwMode="auto">
            <a:xfrm>
              <a:off x="1770" y="2177"/>
              <a:ext cx="47" cy="31"/>
            </a:xfrm>
            <a:custGeom>
              <a:avLst/>
              <a:gdLst>
                <a:gd name="T0" fmla="*/ 0 w 29"/>
                <a:gd name="T1" fmla="*/ 5 h 18"/>
                <a:gd name="T2" fmla="*/ 84 w 29"/>
                <a:gd name="T3" fmla="*/ 28 h 18"/>
                <a:gd name="T4" fmla="*/ 118 w 29"/>
                <a:gd name="T5" fmla="*/ 91 h 18"/>
                <a:gd name="T6" fmla="*/ 0 60000 65536"/>
                <a:gd name="T7" fmla="*/ 0 60000 65536"/>
                <a:gd name="T8" fmla="*/ 0 60000 65536"/>
              </a:gdLst>
              <a:ahLst/>
              <a:cxnLst>
                <a:cxn ang="T6">
                  <a:pos x="T0" y="T1"/>
                </a:cxn>
                <a:cxn ang="T7">
                  <a:pos x="T2" y="T3"/>
                </a:cxn>
                <a:cxn ang="T8">
                  <a:pos x="T4" y="T5"/>
                </a:cxn>
              </a:cxnLst>
              <a:rect l="0" t="0" r="r" b="b"/>
              <a:pathLst>
                <a:path w="29" h="18">
                  <a:moveTo>
                    <a:pt x="0" y="1"/>
                  </a:moveTo>
                  <a:cubicBezTo>
                    <a:pt x="7" y="1"/>
                    <a:pt x="14" y="0"/>
                    <a:pt x="20" y="5"/>
                  </a:cubicBezTo>
                  <a:cubicBezTo>
                    <a:pt x="23" y="7"/>
                    <a:pt x="29" y="15"/>
                    <a:pt x="28" y="18"/>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4" name="Freeform 84">
              <a:extLst>
                <a:ext uri="{FF2B5EF4-FFF2-40B4-BE49-F238E27FC236}">
                  <a16:creationId xmlns:a16="http://schemas.microsoft.com/office/drawing/2014/main" id="{AB69DE86-2D4B-4FBA-9474-CA76E7A06FE2}"/>
                </a:ext>
              </a:extLst>
            </p:cNvPr>
            <p:cNvSpPr>
              <a:spLocks/>
            </p:cNvSpPr>
            <p:nvPr/>
          </p:nvSpPr>
          <p:spPr bwMode="auto">
            <a:xfrm>
              <a:off x="2430" y="2060"/>
              <a:ext cx="8" cy="33"/>
            </a:xfrm>
            <a:custGeom>
              <a:avLst/>
              <a:gdLst>
                <a:gd name="T0" fmla="*/ 13 w 5"/>
                <a:gd name="T1" fmla="*/ 0 h 19"/>
                <a:gd name="T2" fmla="*/ 0 w 5"/>
                <a:gd name="T3" fmla="*/ 49 h 19"/>
                <a:gd name="T4" fmla="*/ 21 w 5"/>
                <a:gd name="T5" fmla="*/ 99 h 19"/>
                <a:gd name="T6" fmla="*/ 0 60000 65536"/>
                <a:gd name="T7" fmla="*/ 0 60000 65536"/>
                <a:gd name="T8" fmla="*/ 0 60000 65536"/>
              </a:gdLst>
              <a:ahLst/>
              <a:cxnLst>
                <a:cxn ang="T6">
                  <a:pos x="T0" y="T1"/>
                </a:cxn>
                <a:cxn ang="T7">
                  <a:pos x="T2" y="T3"/>
                </a:cxn>
                <a:cxn ang="T8">
                  <a:pos x="T4" y="T5"/>
                </a:cxn>
              </a:cxnLst>
              <a:rect l="0" t="0" r="r" b="b"/>
              <a:pathLst>
                <a:path w="5" h="19">
                  <a:moveTo>
                    <a:pt x="3" y="0"/>
                  </a:moveTo>
                  <a:cubicBezTo>
                    <a:pt x="1" y="2"/>
                    <a:pt x="0" y="6"/>
                    <a:pt x="0" y="9"/>
                  </a:cubicBezTo>
                  <a:cubicBezTo>
                    <a:pt x="1" y="14"/>
                    <a:pt x="2" y="16"/>
                    <a:pt x="5" y="19"/>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5" name="Freeform 85">
              <a:extLst>
                <a:ext uri="{FF2B5EF4-FFF2-40B4-BE49-F238E27FC236}">
                  <a16:creationId xmlns:a16="http://schemas.microsoft.com/office/drawing/2014/main" id="{9BF9AC20-1541-49AC-B271-BE86942D9F4D}"/>
                </a:ext>
              </a:extLst>
            </p:cNvPr>
            <p:cNvSpPr>
              <a:spLocks/>
            </p:cNvSpPr>
            <p:nvPr/>
          </p:nvSpPr>
          <p:spPr bwMode="auto">
            <a:xfrm>
              <a:off x="2399" y="2083"/>
              <a:ext cx="33" cy="26"/>
            </a:xfrm>
            <a:custGeom>
              <a:avLst/>
              <a:gdLst>
                <a:gd name="T0" fmla="*/ 84 w 20"/>
                <a:gd name="T1" fmla="*/ 0 h 15"/>
                <a:gd name="T2" fmla="*/ 68 w 20"/>
                <a:gd name="T3" fmla="*/ 49 h 15"/>
                <a:gd name="T4" fmla="*/ 0 w 20"/>
                <a:gd name="T5" fmla="*/ 73 h 15"/>
                <a:gd name="T6" fmla="*/ 0 60000 65536"/>
                <a:gd name="T7" fmla="*/ 0 60000 65536"/>
                <a:gd name="T8" fmla="*/ 0 60000 65536"/>
              </a:gdLst>
              <a:ahLst/>
              <a:cxnLst>
                <a:cxn ang="T6">
                  <a:pos x="T0" y="T1"/>
                </a:cxn>
                <a:cxn ang="T7">
                  <a:pos x="T2" y="T3"/>
                </a:cxn>
                <a:cxn ang="T8">
                  <a:pos x="T4" y="T5"/>
                </a:cxn>
              </a:cxnLst>
              <a:rect l="0" t="0" r="r" b="b"/>
              <a:pathLst>
                <a:path w="20" h="15">
                  <a:moveTo>
                    <a:pt x="19" y="0"/>
                  </a:moveTo>
                  <a:cubicBezTo>
                    <a:pt x="20" y="3"/>
                    <a:pt x="17" y="7"/>
                    <a:pt x="15" y="9"/>
                  </a:cubicBezTo>
                  <a:cubicBezTo>
                    <a:pt x="12" y="13"/>
                    <a:pt x="5" y="15"/>
                    <a:pt x="0" y="14"/>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6" name="Freeform 86">
              <a:extLst>
                <a:ext uri="{FF2B5EF4-FFF2-40B4-BE49-F238E27FC236}">
                  <a16:creationId xmlns:a16="http://schemas.microsoft.com/office/drawing/2014/main" id="{1D877890-CA60-4E77-B719-46B895A90F44}"/>
                </a:ext>
              </a:extLst>
            </p:cNvPr>
            <p:cNvSpPr>
              <a:spLocks/>
            </p:cNvSpPr>
            <p:nvPr/>
          </p:nvSpPr>
          <p:spPr bwMode="auto">
            <a:xfrm>
              <a:off x="1148" y="1988"/>
              <a:ext cx="1406" cy="233"/>
            </a:xfrm>
            <a:custGeom>
              <a:avLst/>
              <a:gdLst>
                <a:gd name="T0" fmla="*/ 0 w 859"/>
                <a:gd name="T1" fmla="*/ 294 h 133"/>
                <a:gd name="T2" fmla="*/ 0 w 859"/>
                <a:gd name="T3" fmla="*/ 715 h 133"/>
                <a:gd name="T4" fmla="*/ 3766 w 859"/>
                <a:gd name="T5" fmla="*/ 715 h 133"/>
                <a:gd name="T6" fmla="*/ 3766 w 859"/>
                <a:gd name="T7" fmla="*/ 166 h 133"/>
                <a:gd name="T8" fmla="*/ 3711 w 859"/>
                <a:gd name="T9" fmla="*/ 205 h 133"/>
                <a:gd name="T10" fmla="*/ 3609 w 859"/>
                <a:gd name="T11" fmla="*/ 123 h 133"/>
                <a:gd name="T12" fmla="*/ 3442 w 859"/>
                <a:gd name="T13" fmla="*/ 228 h 133"/>
                <a:gd name="T14" fmla="*/ 3298 w 859"/>
                <a:gd name="T15" fmla="*/ 163 h 133"/>
                <a:gd name="T16" fmla="*/ 3161 w 859"/>
                <a:gd name="T17" fmla="*/ 252 h 133"/>
                <a:gd name="T18" fmla="*/ 3035 w 859"/>
                <a:gd name="T19" fmla="*/ 163 h 133"/>
                <a:gd name="T20" fmla="*/ 2941 w 859"/>
                <a:gd name="T21" fmla="*/ 258 h 133"/>
                <a:gd name="T22" fmla="*/ 2823 w 859"/>
                <a:gd name="T23" fmla="*/ 135 h 133"/>
                <a:gd name="T24" fmla="*/ 2706 w 859"/>
                <a:gd name="T25" fmla="*/ 249 h 133"/>
                <a:gd name="T26" fmla="*/ 2548 w 859"/>
                <a:gd name="T27" fmla="*/ 130 h 133"/>
                <a:gd name="T28" fmla="*/ 2390 w 859"/>
                <a:gd name="T29" fmla="*/ 208 h 133"/>
                <a:gd name="T30" fmla="*/ 2107 w 859"/>
                <a:gd name="T31" fmla="*/ 200 h 133"/>
                <a:gd name="T32" fmla="*/ 1964 w 859"/>
                <a:gd name="T33" fmla="*/ 119 h 133"/>
                <a:gd name="T34" fmla="*/ 1818 w 859"/>
                <a:gd name="T35" fmla="*/ 184 h 133"/>
                <a:gd name="T36" fmla="*/ 1591 w 859"/>
                <a:gd name="T37" fmla="*/ 135 h 133"/>
                <a:gd name="T38" fmla="*/ 1540 w 859"/>
                <a:gd name="T39" fmla="*/ 291 h 133"/>
                <a:gd name="T40" fmla="*/ 1355 w 859"/>
                <a:gd name="T41" fmla="*/ 200 h 133"/>
                <a:gd name="T42" fmla="*/ 1165 w 859"/>
                <a:gd name="T43" fmla="*/ 328 h 133"/>
                <a:gd name="T44" fmla="*/ 1061 w 859"/>
                <a:gd name="T45" fmla="*/ 142 h 133"/>
                <a:gd name="T46" fmla="*/ 964 w 859"/>
                <a:gd name="T47" fmla="*/ 215 h 133"/>
                <a:gd name="T48" fmla="*/ 874 w 859"/>
                <a:gd name="T49" fmla="*/ 163 h 133"/>
                <a:gd name="T50" fmla="*/ 715 w 859"/>
                <a:gd name="T51" fmla="*/ 208 h 133"/>
                <a:gd name="T52" fmla="*/ 496 w 859"/>
                <a:gd name="T53" fmla="*/ 221 h 133"/>
                <a:gd name="T54" fmla="*/ 254 w 859"/>
                <a:gd name="T55" fmla="*/ 221 h 133"/>
                <a:gd name="T56" fmla="*/ 54 w 859"/>
                <a:gd name="T57" fmla="*/ 279 h 133"/>
                <a:gd name="T58" fmla="*/ 0 w 859"/>
                <a:gd name="T59" fmla="*/ 294 h 13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59" h="133">
                  <a:moveTo>
                    <a:pt x="0" y="55"/>
                  </a:moveTo>
                  <a:cubicBezTo>
                    <a:pt x="0" y="133"/>
                    <a:pt x="0" y="133"/>
                    <a:pt x="0" y="133"/>
                  </a:cubicBezTo>
                  <a:cubicBezTo>
                    <a:pt x="859" y="133"/>
                    <a:pt x="859" y="133"/>
                    <a:pt x="859" y="133"/>
                  </a:cubicBezTo>
                  <a:cubicBezTo>
                    <a:pt x="859" y="31"/>
                    <a:pt x="859" y="31"/>
                    <a:pt x="859" y="31"/>
                  </a:cubicBezTo>
                  <a:cubicBezTo>
                    <a:pt x="859" y="31"/>
                    <a:pt x="850" y="29"/>
                    <a:pt x="846" y="38"/>
                  </a:cubicBezTo>
                  <a:cubicBezTo>
                    <a:pt x="846" y="38"/>
                    <a:pt x="847" y="23"/>
                    <a:pt x="823" y="23"/>
                  </a:cubicBezTo>
                  <a:cubicBezTo>
                    <a:pt x="799" y="23"/>
                    <a:pt x="785" y="42"/>
                    <a:pt x="785" y="42"/>
                  </a:cubicBezTo>
                  <a:cubicBezTo>
                    <a:pt x="785" y="42"/>
                    <a:pt x="776" y="29"/>
                    <a:pt x="752" y="30"/>
                  </a:cubicBezTo>
                  <a:cubicBezTo>
                    <a:pt x="727" y="31"/>
                    <a:pt x="721" y="47"/>
                    <a:pt x="721" y="47"/>
                  </a:cubicBezTo>
                  <a:cubicBezTo>
                    <a:pt x="721" y="47"/>
                    <a:pt x="722" y="27"/>
                    <a:pt x="692" y="30"/>
                  </a:cubicBezTo>
                  <a:cubicBezTo>
                    <a:pt x="662" y="34"/>
                    <a:pt x="671" y="48"/>
                    <a:pt x="671" y="48"/>
                  </a:cubicBezTo>
                  <a:cubicBezTo>
                    <a:pt x="671" y="48"/>
                    <a:pt x="665" y="22"/>
                    <a:pt x="644" y="25"/>
                  </a:cubicBezTo>
                  <a:cubicBezTo>
                    <a:pt x="624" y="27"/>
                    <a:pt x="617" y="46"/>
                    <a:pt x="617" y="46"/>
                  </a:cubicBezTo>
                  <a:cubicBezTo>
                    <a:pt x="617" y="46"/>
                    <a:pt x="612" y="25"/>
                    <a:pt x="581" y="24"/>
                  </a:cubicBezTo>
                  <a:cubicBezTo>
                    <a:pt x="551" y="24"/>
                    <a:pt x="545" y="39"/>
                    <a:pt x="545" y="39"/>
                  </a:cubicBezTo>
                  <a:cubicBezTo>
                    <a:pt x="545" y="39"/>
                    <a:pt x="532" y="0"/>
                    <a:pt x="480" y="37"/>
                  </a:cubicBezTo>
                  <a:cubicBezTo>
                    <a:pt x="480" y="37"/>
                    <a:pt x="472" y="20"/>
                    <a:pt x="448" y="22"/>
                  </a:cubicBezTo>
                  <a:cubicBezTo>
                    <a:pt x="423" y="25"/>
                    <a:pt x="415" y="34"/>
                    <a:pt x="415" y="34"/>
                  </a:cubicBezTo>
                  <a:cubicBezTo>
                    <a:pt x="415" y="34"/>
                    <a:pt x="388" y="8"/>
                    <a:pt x="363" y="25"/>
                  </a:cubicBezTo>
                  <a:cubicBezTo>
                    <a:pt x="338" y="42"/>
                    <a:pt x="351" y="54"/>
                    <a:pt x="351" y="54"/>
                  </a:cubicBezTo>
                  <a:cubicBezTo>
                    <a:pt x="351" y="54"/>
                    <a:pt x="333" y="33"/>
                    <a:pt x="309" y="37"/>
                  </a:cubicBezTo>
                  <a:cubicBezTo>
                    <a:pt x="285" y="41"/>
                    <a:pt x="266" y="61"/>
                    <a:pt x="266" y="61"/>
                  </a:cubicBezTo>
                  <a:cubicBezTo>
                    <a:pt x="266" y="61"/>
                    <a:pt x="270" y="29"/>
                    <a:pt x="242" y="26"/>
                  </a:cubicBezTo>
                  <a:cubicBezTo>
                    <a:pt x="215" y="23"/>
                    <a:pt x="220" y="40"/>
                    <a:pt x="220" y="40"/>
                  </a:cubicBezTo>
                  <a:cubicBezTo>
                    <a:pt x="220" y="40"/>
                    <a:pt x="212" y="24"/>
                    <a:pt x="199" y="30"/>
                  </a:cubicBezTo>
                  <a:cubicBezTo>
                    <a:pt x="186" y="35"/>
                    <a:pt x="177" y="57"/>
                    <a:pt x="163" y="39"/>
                  </a:cubicBezTo>
                  <a:cubicBezTo>
                    <a:pt x="149" y="20"/>
                    <a:pt x="127" y="23"/>
                    <a:pt x="113" y="41"/>
                  </a:cubicBezTo>
                  <a:cubicBezTo>
                    <a:pt x="113" y="41"/>
                    <a:pt x="94" y="13"/>
                    <a:pt x="58" y="41"/>
                  </a:cubicBezTo>
                  <a:cubicBezTo>
                    <a:pt x="58" y="41"/>
                    <a:pt x="24" y="17"/>
                    <a:pt x="12" y="52"/>
                  </a:cubicBezTo>
                  <a:cubicBezTo>
                    <a:pt x="12" y="52"/>
                    <a:pt x="2" y="44"/>
                    <a:pt x="0" y="55"/>
                  </a:cubicBezTo>
                  <a:close/>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7" name="Freeform 87">
              <a:extLst>
                <a:ext uri="{FF2B5EF4-FFF2-40B4-BE49-F238E27FC236}">
                  <a16:creationId xmlns:a16="http://schemas.microsoft.com/office/drawing/2014/main" id="{54263E94-781B-4901-B0D2-E17E5EFE8939}"/>
                </a:ext>
              </a:extLst>
            </p:cNvPr>
            <p:cNvSpPr>
              <a:spLocks/>
            </p:cNvSpPr>
            <p:nvPr/>
          </p:nvSpPr>
          <p:spPr bwMode="auto">
            <a:xfrm>
              <a:off x="2160" y="2156"/>
              <a:ext cx="59" cy="65"/>
            </a:xfrm>
            <a:custGeom>
              <a:avLst/>
              <a:gdLst>
                <a:gd name="T0" fmla="*/ 159 w 36"/>
                <a:gd name="T1" fmla="*/ 21 h 37"/>
                <a:gd name="T2" fmla="*/ 41 w 36"/>
                <a:gd name="T3" fmla="*/ 65 h 37"/>
                <a:gd name="T4" fmla="*/ 0 w 36"/>
                <a:gd name="T5" fmla="*/ 200 h 37"/>
                <a:gd name="T6" fmla="*/ 0 60000 65536"/>
                <a:gd name="T7" fmla="*/ 0 60000 65536"/>
                <a:gd name="T8" fmla="*/ 0 60000 65536"/>
              </a:gdLst>
              <a:ahLst/>
              <a:cxnLst>
                <a:cxn ang="T6">
                  <a:pos x="T0" y="T1"/>
                </a:cxn>
                <a:cxn ang="T7">
                  <a:pos x="T2" y="T3"/>
                </a:cxn>
                <a:cxn ang="T8">
                  <a:pos x="T4" y="T5"/>
                </a:cxn>
              </a:cxnLst>
              <a:rect l="0" t="0" r="r" b="b"/>
              <a:pathLst>
                <a:path w="36" h="37">
                  <a:moveTo>
                    <a:pt x="36" y="4"/>
                  </a:moveTo>
                  <a:cubicBezTo>
                    <a:pt x="28" y="0"/>
                    <a:pt x="15" y="7"/>
                    <a:pt x="9" y="12"/>
                  </a:cubicBezTo>
                  <a:cubicBezTo>
                    <a:pt x="1" y="19"/>
                    <a:pt x="0" y="27"/>
                    <a:pt x="0" y="37"/>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8" name="Freeform 88">
              <a:extLst>
                <a:ext uri="{FF2B5EF4-FFF2-40B4-BE49-F238E27FC236}">
                  <a16:creationId xmlns:a16="http://schemas.microsoft.com/office/drawing/2014/main" id="{5946BAB8-7F89-48AE-AEAC-0DCCF5A845BB}"/>
                </a:ext>
              </a:extLst>
            </p:cNvPr>
            <p:cNvSpPr>
              <a:spLocks/>
            </p:cNvSpPr>
            <p:nvPr/>
          </p:nvSpPr>
          <p:spPr bwMode="auto">
            <a:xfrm>
              <a:off x="2129" y="2156"/>
              <a:ext cx="42" cy="23"/>
            </a:xfrm>
            <a:custGeom>
              <a:avLst/>
              <a:gdLst>
                <a:gd name="T0" fmla="*/ 110 w 26"/>
                <a:gd name="T1" fmla="*/ 73 h 13"/>
                <a:gd name="T2" fmla="*/ 0 w 26"/>
                <a:gd name="T3" fmla="*/ 0 h 13"/>
                <a:gd name="T4" fmla="*/ 0 60000 65536"/>
                <a:gd name="T5" fmla="*/ 0 60000 65536"/>
              </a:gdLst>
              <a:ahLst/>
              <a:cxnLst>
                <a:cxn ang="T4">
                  <a:pos x="T0" y="T1"/>
                </a:cxn>
                <a:cxn ang="T5">
                  <a:pos x="T2" y="T3"/>
                </a:cxn>
              </a:cxnLst>
              <a:rect l="0" t="0" r="r" b="b"/>
              <a:pathLst>
                <a:path w="26" h="13">
                  <a:moveTo>
                    <a:pt x="26" y="13"/>
                  </a:moveTo>
                  <a:cubicBezTo>
                    <a:pt x="20" y="2"/>
                    <a:pt x="10" y="2"/>
                    <a:pt x="0" y="0"/>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49" name="Freeform 89">
              <a:extLst>
                <a:ext uri="{FF2B5EF4-FFF2-40B4-BE49-F238E27FC236}">
                  <a16:creationId xmlns:a16="http://schemas.microsoft.com/office/drawing/2014/main" id="{8C323862-0CEF-4451-A8E3-6748E0AFB9FB}"/>
                </a:ext>
              </a:extLst>
            </p:cNvPr>
            <p:cNvSpPr>
              <a:spLocks/>
            </p:cNvSpPr>
            <p:nvPr/>
          </p:nvSpPr>
          <p:spPr bwMode="auto">
            <a:xfrm>
              <a:off x="1501" y="2055"/>
              <a:ext cx="17" cy="43"/>
            </a:xfrm>
            <a:custGeom>
              <a:avLst/>
              <a:gdLst>
                <a:gd name="T0" fmla="*/ 20 w 10"/>
                <a:gd name="T1" fmla="*/ 0 h 25"/>
                <a:gd name="T2" fmla="*/ 0 w 10"/>
                <a:gd name="T3" fmla="*/ 127 h 25"/>
                <a:gd name="T4" fmla="*/ 0 60000 65536"/>
                <a:gd name="T5" fmla="*/ 0 60000 65536"/>
              </a:gdLst>
              <a:ahLst/>
              <a:cxnLst>
                <a:cxn ang="T4">
                  <a:pos x="T0" y="T1"/>
                </a:cxn>
                <a:cxn ang="T5">
                  <a:pos x="T2" y="T3"/>
                </a:cxn>
              </a:cxnLst>
              <a:rect l="0" t="0" r="r" b="b"/>
              <a:pathLst>
                <a:path w="10" h="25">
                  <a:moveTo>
                    <a:pt x="4" y="0"/>
                  </a:moveTo>
                  <a:cubicBezTo>
                    <a:pt x="6" y="8"/>
                    <a:pt x="10" y="22"/>
                    <a:pt x="0" y="25"/>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0" name="Freeform 90">
              <a:extLst>
                <a:ext uri="{FF2B5EF4-FFF2-40B4-BE49-F238E27FC236}">
                  <a16:creationId xmlns:a16="http://schemas.microsoft.com/office/drawing/2014/main" id="{B733B9D9-1CC9-41E2-8E4D-E63813B88873}"/>
                </a:ext>
              </a:extLst>
            </p:cNvPr>
            <p:cNvSpPr>
              <a:spLocks/>
            </p:cNvSpPr>
            <p:nvPr/>
          </p:nvSpPr>
          <p:spPr bwMode="auto">
            <a:xfrm>
              <a:off x="2319" y="2067"/>
              <a:ext cx="9" cy="28"/>
            </a:xfrm>
            <a:custGeom>
              <a:avLst/>
              <a:gdLst>
                <a:gd name="T0" fmla="*/ 21 w 6"/>
                <a:gd name="T1" fmla="*/ 0 h 16"/>
                <a:gd name="T2" fmla="*/ 18 w 6"/>
                <a:gd name="T3" fmla="*/ 49 h 16"/>
                <a:gd name="T4" fmla="*/ 0 w 6"/>
                <a:gd name="T5" fmla="*/ 86 h 16"/>
                <a:gd name="T6" fmla="*/ 0 60000 65536"/>
                <a:gd name="T7" fmla="*/ 0 60000 65536"/>
                <a:gd name="T8" fmla="*/ 0 60000 65536"/>
              </a:gdLst>
              <a:ahLst/>
              <a:cxnLst>
                <a:cxn ang="T6">
                  <a:pos x="T0" y="T1"/>
                </a:cxn>
                <a:cxn ang="T7">
                  <a:pos x="T2" y="T3"/>
                </a:cxn>
                <a:cxn ang="T8">
                  <a:pos x="T4" y="T5"/>
                </a:cxn>
              </a:cxnLst>
              <a:rect l="0" t="0" r="r" b="b"/>
              <a:pathLst>
                <a:path w="6" h="16">
                  <a:moveTo>
                    <a:pt x="6" y="0"/>
                  </a:moveTo>
                  <a:cubicBezTo>
                    <a:pt x="6" y="3"/>
                    <a:pt x="6" y="6"/>
                    <a:pt x="5" y="9"/>
                  </a:cubicBezTo>
                  <a:cubicBezTo>
                    <a:pt x="3" y="12"/>
                    <a:pt x="1" y="13"/>
                    <a:pt x="0" y="16"/>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1" name="Freeform 91">
              <a:extLst>
                <a:ext uri="{FF2B5EF4-FFF2-40B4-BE49-F238E27FC236}">
                  <a16:creationId xmlns:a16="http://schemas.microsoft.com/office/drawing/2014/main" id="{F33032FB-F757-4369-B773-F15C4D09D7EA}"/>
                </a:ext>
              </a:extLst>
            </p:cNvPr>
            <p:cNvSpPr>
              <a:spLocks/>
            </p:cNvSpPr>
            <p:nvPr/>
          </p:nvSpPr>
          <p:spPr bwMode="auto">
            <a:xfrm>
              <a:off x="2245" y="2072"/>
              <a:ext cx="16" cy="16"/>
            </a:xfrm>
            <a:custGeom>
              <a:avLst/>
              <a:gdLst>
                <a:gd name="T0" fmla="*/ 0 w 10"/>
                <a:gd name="T1" fmla="*/ 0 h 9"/>
                <a:gd name="T2" fmla="*/ 16 w 10"/>
                <a:gd name="T3" fmla="*/ 36 h 9"/>
                <a:gd name="T4" fmla="*/ 42 w 10"/>
                <a:gd name="T5" fmla="*/ 50 h 9"/>
                <a:gd name="T6" fmla="*/ 0 60000 65536"/>
                <a:gd name="T7" fmla="*/ 0 60000 65536"/>
                <a:gd name="T8" fmla="*/ 0 60000 65536"/>
              </a:gdLst>
              <a:ahLst/>
              <a:cxnLst>
                <a:cxn ang="T6">
                  <a:pos x="T0" y="T1"/>
                </a:cxn>
                <a:cxn ang="T7">
                  <a:pos x="T2" y="T3"/>
                </a:cxn>
                <a:cxn ang="T8">
                  <a:pos x="T4" y="T5"/>
                </a:cxn>
              </a:cxnLst>
              <a:rect l="0" t="0" r="r" b="b"/>
              <a:pathLst>
                <a:path w="10" h="9">
                  <a:moveTo>
                    <a:pt x="0" y="0"/>
                  </a:moveTo>
                  <a:cubicBezTo>
                    <a:pt x="2" y="1"/>
                    <a:pt x="3" y="4"/>
                    <a:pt x="4" y="6"/>
                  </a:cubicBezTo>
                  <a:cubicBezTo>
                    <a:pt x="6" y="7"/>
                    <a:pt x="8" y="9"/>
                    <a:pt x="10" y="9"/>
                  </a:cubicBezTo>
                </a:path>
              </a:pathLst>
            </a:custGeom>
            <a:noFill/>
            <a:ln w="11113" cap="rnd">
              <a:solidFill>
                <a:srgbClr val="EB694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2" name="Freeform 92">
              <a:extLst>
                <a:ext uri="{FF2B5EF4-FFF2-40B4-BE49-F238E27FC236}">
                  <a16:creationId xmlns:a16="http://schemas.microsoft.com/office/drawing/2014/main" id="{8EDF3070-0D59-49F8-BD03-D66E97C4DFEC}"/>
                </a:ext>
              </a:extLst>
            </p:cNvPr>
            <p:cNvSpPr>
              <a:spLocks/>
            </p:cNvSpPr>
            <p:nvPr/>
          </p:nvSpPr>
          <p:spPr bwMode="auto">
            <a:xfrm>
              <a:off x="1148" y="1410"/>
              <a:ext cx="1406" cy="393"/>
            </a:xfrm>
            <a:custGeom>
              <a:avLst/>
              <a:gdLst>
                <a:gd name="T0" fmla="*/ 0 w 859"/>
                <a:gd name="T1" fmla="*/ 1029 h 225"/>
                <a:gd name="T2" fmla="*/ 0 w 859"/>
                <a:gd name="T3" fmla="*/ 0 h 225"/>
                <a:gd name="T4" fmla="*/ 3766 w 859"/>
                <a:gd name="T5" fmla="*/ 0 h 225"/>
                <a:gd name="T6" fmla="*/ 3766 w 859"/>
                <a:gd name="T7" fmla="*/ 699 h 225"/>
                <a:gd name="T8" fmla="*/ 3483 w 859"/>
                <a:gd name="T9" fmla="*/ 1018 h 225"/>
                <a:gd name="T10" fmla="*/ 2925 w 859"/>
                <a:gd name="T11" fmla="*/ 622 h 225"/>
                <a:gd name="T12" fmla="*/ 2349 w 859"/>
                <a:gd name="T13" fmla="*/ 1099 h 225"/>
                <a:gd name="T14" fmla="*/ 1864 w 859"/>
                <a:gd name="T15" fmla="*/ 592 h 225"/>
                <a:gd name="T16" fmla="*/ 1385 w 859"/>
                <a:gd name="T17" fmla="*/ 1149 h 225"/>
                <a:gd name="T18" fmla="*/ 786 w 859"/>
                <a:gd name="T19" fmla="*/ 830 h 225"/>
                <a:gd name="T20" fmla="*/ 283 w 859"/>
                <a:gd name="T21" fmla="*/ 1184 h 225"/>
                <a:gd name="T22" fmla="*/ 0 w 859"/>
                <a:gd name="T23" fmla="*/ 1029 h 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59" h="225">
                  <a:moveTo>
                    <a:pt x="0" y="193"/>
                  </a:moveTo>
                  <a:cubicBezTo>
                    <a:pt x="0" y="0"/>
                    <a:pt x="0" y="0"/>
                    <a:pt x="0" y="0"/>
                  </a:cubicBezTo>
                  <a:cubicBezTo>
                    <a:pt x="859" y="0"/>
                    <a:pt x="859" y="0"/>
                    <a:pt x="859" y="0"/>
                  </a:cubicBezTo>
                  <a:cubicBezTo>
                    <a:pt x="859" y="131"/>
                    <a:pt x="859" y="131"/>
                    <a:pt x="859" y="131"/>
                  </a:cubicBezTo>
                  <a:cubicBezTo>
                    <a:pt x="859" y="131"/>
                    <a:pt x="829" y="191"/>
                    <a:pt x="794" y="191"/>
                  </a:cubicBezTo>
                  <a:cubicBezTo>
                    <a:pt x="759" y="191"/>
                    <a:pt x="723" y="117"/>
                    <a:pt x="667" y="117"/>
                  </a:cubicBezTo>
                  <a:cubicBezTo>
                    <a:pt x="610" y="117"/>
                    <a:pt x="605" y="206"/>
                    <a:pt x="536" y="206"/>
                  </a:cubicBezTo>
                  <a:cubicBezTo>
                    <a:pt x="467" y="206"/>
                    <a:pt x="483" y="111"/>
                    <a:pt x="425" y="111"/>
                  </a:cubicBezTo>
                  <a:cubicBezTo>
                    <a:pt x="368" y="111"/>
                    <a:pt x="408" y="216"/>
                    <a:pt x="316" y="216"/>
                  </a:cubicBezTo>
                  <a:cubicBezTo>
                    <a:pt x="223" y="216"/>
                    <a:pt x="236" y="153"/>
                    <a:pt x="179" y="156"/>
                  </a:cubicBezTo>
                  <a:cubicBezTo>
                    <a:pt x="137" y="158"/>
                    <a:pt x="145" y="218"/>
                    <a:pt x="65" y="222"/>
                  </a:cubicBezTo>
                  <a:cubicBezTo>
                    <a:pt x="12" y="225"/>
                    <a:pt x="0" y="193"/>
                    <a:pt x="0" y="193"/>
                  </a:cubicBezTo>
                  <a:close/>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3" name="Freeform 93">
              <a:extLst>
                <a:ext uri="{FF2B5EF4-FFF2-40B4-BE49-F238E27FC236}">
                  <a16:creationId xmlns:a16="http://schemas.microsoft.com/office/drawing/2014/main" id="{05327C72-B512-4144-8436-606C4C065FB5}"/>
                </a:ext>
              </a:extLst>
            </p:cNvPr>
            <p:cNvSpPr>
              <a:spLocks/>
            </p:cNvSpPr>
            <p:nvPr/>
          </p:nvSpPr>
          <p:spPr bwMode="auto">
            <a:xfrm>
              <a:off x="1567" y="1157"/>
              <a:ext cx="62" cy="22"/>
            </a:xfrm>
            <a:custGeom>
              <a:avLst/>
              <a:gdLst>
                <a:gd name="T0" fmla="*/ 0 w 38"/>
                <a:gd name="T1" fmla="*/ 20 h 13"/>
                <a:gd name="T2" fmla="*/ 88 w 38"/>
                <a:gd name="T3" fmla="*/ 63 h 13"/>
                <a:gd name="T4" fmla="*/ 165 w 38"/>
                <a:gd name="T5" fmla="*/ 0 h 13"/>
                <a:gd name="T6" fmla="*/ 0 60000 65536"/>
                <a:gd name="T7" fmla="*/ 0 60000 65536"/>
                <a:gd name="T8" fmla="*/ 0 60000 65536"/>
              </a:gdLst>
              <a:ahLst/>
              <a:cxnLst>
                <a:cxn ang="T6">
                  <a:pos x="T0" y="T1"/>
                </a:cxn>
                <a:cxn ang="T7">
                  <a:pos x="T2" y="T3"/>
                </a:cxn>
                <a:cxn ang="T8">
                  <a:pos x="T4" y="T5"/>
                </a:cxn>
              </a:cxnLst>
              <a:rect l="0" t="0" r="r" b="b"/>
              <a:pathLst>
                <a:path w="38" h="13">
                  <a:moveTo>
                    <a:pt x="0" y="4"/>
                  </a:moveTo>
                  <a:cubicBezTo>
                    <a:pt x="7" y="5"/>
                    <a:pt x="16" y="6"/>
                    <a:pt x="20" y="13"/>
                  </a:cubicBezTo>
                  <a:cubicBezTo>
                    <a:pt x="24" y="4"/>
                    <a:pt x="35" y="5"/>
                    <a:pt x="38"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4" name="Freeform 94">
              <a:extLst>
                <a:ext uri="{FF2B5EF4-FFF2-40B4-BE49-F238E27FC236}">
                  <a16:creationId xmlns:a16="http://schemas.microsoft.com/office/drawing/2014/main" id="{0302522D-C87E-4EF6-868D-504840B87D13}"/>
                </a:ext>
              </a:extLst>
            </p:cNvPr>
            <p:cNvSpPr>
              <a:spLocks/>
            </p:cNvSpPr>
            <p:nvPr/>
          </p:nvSpPr>
          <p:spPr bwMode="auto">
            <a:xfrm>
              <a:off x="1650" y="848"/>
              <a:ext cx="58" cy="19"/>
            </a:xfrm>
            <a:custGeom>
              <a:avLst/>
              <a:gdLst>
                <a:gd name="T0" fmla="*/ 0 w 35"/>
                <a:gd name="T1" fmla="*/ 9 h 11"/>
                <a:gd name="T2" fmla="*/ 85 w 35"/>
                <a:gd name="T3" fmla="*/ 57 h 11"/>
                <a:gd name="T4" fmla="*/ 159 w 35"/>
                <a:gd name="T5" fmla="*/ 0 h 11"/>
                <a:gd name="T6" fmla="*/ 0 60000 65536"/>
                <a:gd name="T7" fmla="*/ 0 60000 65536"/>
                <a:gd name="T8" fmla="*/ 0 60000 65536"/>
              </a:gdLst>
              <a:ahLst/>
              <a:cxnLst>
                <a:cxn ang="T6">
                  <a:pos x="T0" y="T1"/>
                </a:cxn>
                <a:cxn ang="T7">
                  <a:pos x="T2" y="T3"/>
                </a:cxn>
                <a:cxn ang="T8">
                  <a:pos x="T4" y="T5"/>
                </a:cxn>
              </a:cxnLst>
              <a:rect l="0" t="0" r="r" b="b"/>
              <a:pathLst>
                <a:path w="35" h="11">
                  <a:moveTo>
                    <a:pt x="0" y="2"/>
                  </a:moveTo>
                  <a:cubicBezTo>
                    <a:pt x="8" y="4"/>
                    <a:pt x="13" y="4"/>
                    <a:pt x="19" y="11"/>
                  </a:cubicBezTo>
                  <a:cubicBezTo>
                    <a:pt x="23" y="4"/>
                    <a:pt x="27" y="2"/>
                    <a:pt x="35"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5" name="Freeform 95">
              <a:extLst>
                <a:ext uri="{FF2B5EF4-FFF2-40B4-BE49-F238E27FC236}">
                  <a16:creationId xmlns:a16="http://schemas.microsoft.com/office/drawing/2014/main" id="{FF35FD84-D1A5-4395-8CEA-445040AAC87B}"/>
                </a:ext>
              </a:extLst>
            </p:cNvPr>
            <p:cNvSpPr>
              <a:spLocks/>
            </p:cNvSpPr>
            <p:nvPr/>
          </p:nvSpPr>
          <p:spPr bwMode="auto">
            <a:xfrm>
              <a:off x="1927" y="973"/>
              <a:ext cx="54" cy="21"/>
            </a:xfrm>
            <a:custGeom>
              <a:avLst/>
              <a:gdLst>
                <a:gd name="T0" fmla="*/ 0 w 33"/>
                <a:gd name="T1" fmla="*/ 7 h 12"/>
                <a:gd name="T2" fmla="*/ 77 w 33"/>
                <a:gd name="T3" fmla="*/ 65 h 12"/>
                <a:gd name="T4" fmla="*/ 144 w 33"/>
                <a:gd name="T5" fmla="*/ 0 h 12"/>
                <a:gd name="T6" fmla="*/ 0 60000 65536"/>
                <a:gd name="T7" fmla="*/ 0 60000 65536"/>
                <a:gd name="T8" fmla="*/ 0 60000 65536"/>
              </a:gdLst>
              <a:ahLst/>
              <a:cxnLst>
                <a:cxn ang="T6">
                  <a:pos x="T0" y="T1"/>
                </a:cxn>
                <a:cxn ang="T7">
                  <a:pos x="T2" y="T3"/>
                </a:cxn>
                <a:cxn ang="T8">
                  <a:pos x="T4" y="T5"/>
                </a:cxn>
              </a:cxnLst>
              <a:rect l="0" t="0" r="r" b="b"/>
              <a:pathLst>
                <a:path w="33" h="12">
                  <a:moveTo>
                    <a:pt x="0" y="1"/>
                  </a:moveTo>
                  <a:cubicBezTo>
                    <a:pt x="2" y="4"/>
                    <a:pt x="13" y="8"/>
                    <a:pt x="18" y="12"/>
                  </a:cubicBezTo>
                  <a:cubicBezTo>
                    <a:pt x="20" y="5"/>
                    <a:pt x="27" y="2"/>
                    <a:pt x="33"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6" name="Freeform 96">
              <a:extLst>
                <a:ext uri="{FF2B5EF4-FFF2-40B4-BE49-F238E27FC236}">
                  <a16:creationId xmlns:a16="http://schemas.microsoft.com/office/drawing/2014/main" id="{0EC839FB-F15A-4457-8243-E19205B002A2}"/>
                </a:ext>
              </a:extLst>
            </p:cNvPr>
            <p:cNvSpPr>
              <a:spLocks/>
            </p:cNvSpPr>
            <p:nvPr/>
          </p:nvSpPr>
          <p:spPr bwMode="auto">
            <a:xfrm>
              <a:off x="1858" y="1277"/>
              <a:ext cx="51" cy="23"/>
            </a:xfrm>
            <a:custGeom>
              <a:avLst/>
              <a:gdLst>
                <a:gd name="T0" fmla="*/ 0 w 31"/>
                <a:gd name="T1" fmla="*/ 12 h 13"/>
                <a:gd name="T2" fmla="*/ 76 w 31"/>
                <a:gd name="T3" fmla="*/ 73 h 13"/>
                <a:gd name="T4" fmla="*/ 138 w 31"/>
                <a:gd name="T5" fmla="*/ 0 h 13"/>
                <a:gd name="T6" fmla="*/ 0 60000 65536"/>
                <a:gd name="T7" fmla="*/ 0 60000 65536"/>
                <a:gd name="T8" fmla="*/ 0 60000 65536"/>
              </a:gdLst>
              <a:ahLst/>
              <a:cxnLst>
                <a:cxn ang="T6">
                  <a:pos x="T0" y="T1"/>
                </a:cxn>
                <a:cxn ang="T7">
                  <a:pos x="T2" y="T3"/>
                </a:cxn>
                <a:cxn ang="T8">
                  <a:pos x="T4" y="T5"/>
                </a:cxn>
              </a:cxnLst>
              <a:rect l="0" t="0" r="r" b="b"/>
              <a:pathLst>
                <a:path w="31" h="13">
                  <a:moveTo>
                    <a:pt x="0" y="2"/>
                  </a:moveTo>
                  <a:cubicBezTo>
                    <a:pt x="3" y="0"/>
                    <a:pt x="13" y="9"/>
                    <a:pt x="17" y="13"/>
                  </a:cubicBezTo>
                  <a:cubicBezTo>
                    <a:pt x="19" y="6"/>
                    <a:pt x="25" y="2"/>
                    <a:pt x="31"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7" name="Freeform 97">
              <a:extLst>
                <a:ext uri="{FF2B5EF4-FFF2-40B4-BE49-F238E27FC236}">
                  <a16:creationId xmlns:a16="http://schemas.microsoft.com/office/drawing/2014/main" id="{3F8A2339-C5B7-4F11-8061-91FCA32FBC8A}"/>
                </a:ext>
              </a:extLst>
            </p:cNvPr>
            <p:cNvSpPr>
              <a:spLocks/>
            </p:cNvSpPr>
            <p:nvPr/>
          </p:nvSpPr>
          <p:spPr bwMode="auto">
            <a:xfrm>
              <a:off x="2166" y="1153"/>
              <a:ext cx="53" cy="19"/>
            </a:xfrm>
            <a:custGeom>
              <a:avLst/>
              <a:gdLst>
                <a:gd name="T0" fmla="*/ 0 w 32"/>
                <a:gd name="T1" fmla="*/ 5 h 11"/>
                <a:gd name="T2" fmla="*/ 84 w 32"/>
                <a:gd name="T3" fmla="*/ 57 h 11"/>
                <a:gd name="T4" fmla="*/ 146 w 32"/>
                <a:gd name="T5" fmla="*/ 9 h 11"/>
                <a:gd name="T6" fmla="*/ 0 60000 65536"/>
                <a:gd name="T7" fmla="*/ 0 60000 65536"/>
                <a:gd name="T8" fmla="*/ 0 60000 65536"/>
              </a:gdLst>
              <a:ahLst/>
              <a:cxnLst>
                <a:cxn ang="T6">
                  <a:pos x="T0" y="T1"/>
                </a:cxn>
                <a:cxn ang="T7">
                  <a:pos x="T2" y="T3"/>
                </a:cxn>
                <a:cxn ang="T8">
                  <a:pos x="T4" y="T5"/>
                </a:cxn>
              </a:cxnLst>
              <a:rect l="0" t="0" r="r" b="b"/>
              <a:pathLst>
                <a:path w="32" h="11">
                  <a:moveTo>
                    <a:pt x="0" y="1"/>
                  </a:moveTo>
                  <a:cubicBezTo>
                    <a:pt x="4" y="0"/>
                    <a:pt x="16" y="6"/>
                    <a:pt x="19" y="11"/>
                  </a:cubicBezTo>
                  <a:cubicBezTo>
                    <a:pt x="21" y="5"/>
                    <a:pt x="27" y="3"/>
                    <a:pt x="32" y="2"/>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8" name="Freeform 98">
              <a:extLst>
                <a:ext uri="{FF2B5EF4-FFF2-40B4-BE49-F238E27FC236}">
                  <a16:creationId xmlns:a16="http://schemas.microsoft.com/office/drawing/2014/main" id="{A062F7AA-7703-4998-BD7E-05F98447920D}"/>
                </a:ext>
              </a:extLst>
            </p:cNvPr>
            <p:cNvSpPr>
              <a:spLocks/>
            </p:cNvSpPr>
            <p:nvPr/>
          </p:nvSpPr>
          <p:spPr bwMode="auto">
            <a:xfrm>
              <a:off x="2276" y="1319"/>
              <a:ext cx="56" cy="18"/>
            </a:xfrm>
            <a:custGeom>
              <a:avLst/>
              <a:gdLst>
                <a:gd name="T0" fmla="*/ 0 w 34"/>
                <a:gd name="T1" fmla="*/ 13 h 10"/>
                <a:gd name="T2" fmla="*/ 71 w 34"/>
                <a:gd name="T3" fmla="*/ 58 h 10"/>
                <a:gd name="T4" fmla="*/ 152 w 34"/>
                <a:gd name="T5" fmla="*/ 0 h 10"/>
                <a:gd name="T6" fmla="*/ 0 60000 65536"/>
                <a:gd name="T7" fmla="*/ 0 60000 65536"/>
                <a:gd name="T8" fmla="*/ 0 60000 65536"/>
              </a:gdLst>
              <a:ahLst/>
              <a:cxnLst>
                <a:cxn ang="T6">
                  <a:pos x="T0" y="T1"/>
                </a:cxn>
                <a:cxn ang="T7">
                  <a:pos x="T2" y="T3"/>
                </a:cxn>
                <a:cxn ang="T8">
                  <a:pos x="T4" y="T5"/>
                </a:cxn>
              </a:cxnLst>
              <a:rect l="0" t="0" r="r" b="b"/>
              <a:pathLst>
                <a:path w="34" h="10">
                  <a:moveTo>
                    <a:pt x="0" y="2"/>
                  </a:moveTo>
                  <a:cubicBezTo>
                    <a:pt x="7" y="1"/>
                    <a:pt x="11" y="6"/>
                    <a:pt x="16" y="10"/>
                  </a:cubicBezTo>
                  <a:cubicBezTo>
                    <a:pt x="19" y="5"/>
                    <a:pt x="30" y="0"/>
                    <a:pt x="34"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59" name="Freeform 99">
              <a:extLst>
                <a:ext uri="{FF2B5EF4-FFF2-40B4-BE49-F238E27FC236}">
                  <a16:creationId xmlns:a16="http://schemas.microsoft.com/office/drawing/2014/main" id="{22DA3618-19B5-4B78-8A1D-715B7B05A5E0}"/>
                </a:ext>
              </a:extLst>
            </p:cNvPr>
            <p:cNvSpPr>
              <a:spLocks/>
            </p:cNvSpPr>
            <p:nvPr/>
          </p:nvSpPr>
          <p:spPr bwMode="auto">
            <a:xfrm>
              <a:off x="1149" y="1821"/>
              <a:ext cx="1400" cy="85"/>
            </a:xfrm>
            <a:custGeom>
              <a:avLst/>
              <a:gdLst>
                <a:gd name="T0" fmla="*/ 0 w 855"/>
                <a:gd name="T1" fmla="*/ 73 h 49"/>
                <a:gd name="T2" fmla="*/ 426 w 855"/>
                <a:gd name="T3" fmla="*/ 85 h 49"/>
                <a:gd name="T4" fmla="*/ 1046 w 855"/>
                <a:gd name="T5" fmla="*/ 49 h 49"/>
                <a:gd name="T6" fmla="*/ 2533 w 855"/>
                <a:gd name="T7" fmla="*/ 151 h 49"/>
                <a:gd name="T8" fmla="*/ 3512 w 855"/>
                <a:gd name="T9" fmla="*/ 193 h 49"/>
                <a:gd name="T10" fmla="*/ 3753 w 855"/>
                <a:gd name="T11" fmla="*/ 205 h 4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55" h="49">
                  <a:moveTo>
                    <a:pt x="0" y="14"/>
                  </a:moveTo>
                  <a:cubicBezTo>
                    <a:pt x="31" y="25"/>
                    <a:pt x="65" y="18"/>
                    <a:pt x="97" y="16"/>
                  </a:cubicBezTo>
                  <a:cubicBezTo>
                    <a:pt x="144" y="12"/>
                    <a:pt x="191" y="0"/>
                    <a:pt x="238" y="9"/>
                  </a:cubicBezTo>
                  <a:cubicBezTo>
                    <a:pt x="350" y="28"/>
                    <a:pt x="464" y="49"/>
                    <a:pt x="577" y="29"/>
                  </a:cubicBezTo>
                  <a:cubicBezTo>
                    <a:pt x="653" y="16"/>
                    <a:pt x="726" y="14"/>
                    <a:pt x="800" y="37"/>
                  </a:cubicBezTo>
                  <a:cubicBezTo>
                    <a:pt x="813" y="41"/>
                    <a:pt x="847" y="49"/>
                    <a:pt x="855" y="39"/>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0" name="Freeform 100">
              <a:extLst>
                <a:ext uri="{FF2B5EF4-FFF2-40B4-BE49-F238E27FC236}">
                  <a16:creationId xmlns:a16="http://schemas.microsoft.com/office/drawing/2014/main" id="{EABE7ADE-8E68-41B4-8A60-2FC8A4075680}"/>
                </a:ext>
              </a:extLst>
            </p:cNvPr>
            <p:cNvSpPr>
              <a:spLocks/>
            </p:cNvSpPr>
            <p:nvPr/>
          </p:nvSpPr>
          <p:spPr bwMode="auto">
            <a:xfrm>
              <a:off x="1678" y="1637"/>
              <a:ext cx="871" cy="225"/>
            </a:xfrm>
            <a:custGeom>
              <a:avLst/>
              <a:gdLst>
                <a:gd name="T0" fmla="*/ 0 w 532"/>
                <a:gd name="T1" fmla="*/ 684 h 129"/>
                <a:gd name="T2" fmla="*/ 193 w 532"/>
                <a:gd name="T3" fmla="*/ 563 h 129"/>
                <a:gd name="T4" fmla="*/ 350 w 532"/>
                <a:gd name="T5" fmla="*/ 244 h 129"/>
                <a:gd name="T6" fmla="*/ 743 w 532"/>
                <a:gd name="T7" fmla="*/ 450 h 129"/>
                <a:gd name="T8" fmla="*/ 1061 w 532"/>
                <a:gd name="T9" fmla="*/ 541 h 129"/>
                <a:gd name="T10" fmla="*/ 1400 w 532"/>
                <a:gd name="T11" fmla="*/ 328 h 129"/>
                <a:gd name="T12" fmla="*/ 1791 w 532"/>
                <a:gd name="T13" fmla="*/ 462 h 129"/>
                <a:gd name="T14" fmla="*/ 2058 w 532"/>
                <a:gd name="T15" fmla="*/ 483 h 129"/>
                <a:gd name="T16" fmla="*/ 2335 w 532"/>
                <a:gd name="T17" fmla="*/ 270 h 1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2" h="129">
                  <a:moveTo>
                    <a:pt x="0" y="129"/>
                  </a:moveTo>
                  <a:cubicBezTo>
                    <a:pt x="16" y="127"/>
                    <a:pt x="34" y="114"/>
                    <a:pt x="44" y="106"/>
                  </a:cubicBezTo>
                  <a:cubicBezTo>
                    <a:pt x="62" y="90"/>
                    <a:pt x="67" y="65"/>
                    <a:pt x="80" y="46"/>
                  </a:cubicBezTo>
                  <a:cubicBezTo>
                    <a:pt x="110" y="0"/>
                    <a:pt x="145" y="63"/>
                    <a:pt x="169" y="85"/>
                  </a:cubicBezTo>
                  <a:cubicBezTo>
                    <a:pt x="188" y="103"/>
                    <a:pt x="217" y="109"/>
                    <a:pt x="242" y="102"/>
                  </a:cubicBezTo>
                  <a:cubicBezTo>
                    <a:pt x="270" y="93"/>
                    <a:pt x="289" y="61"/>
                    <a:pt x="319" y="62"/>
                  </a:cubicBezTo>
                  <a:cubicBezTo>
                    <a:pt x="349" y="63"/>
                    <a:pt x="379" y="81"/>
                    <a:pt x="408" y="87"/>
                  </a:cubicBezTo>
                  <a:cubicBezTo>
                    <a:pt x="428" y="90"/>
                    <a:pt x="449" y="92"/>
                    <a:pt x="469" y="91"/>
                  </a:cubicBezTo>
                  <a:cubicBezTo>
                    <a:pt x="490" y="89"/>
                    <a:pt x="531" y="75"/>
                    <a:pt x="532" y="51"/>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1" name="Freeform 101">
              <a:extLst>
                <a:ext uri="{FF2B5EF4-FFF2-40B4-BE49-F238E27FC236}">
                  <a16:creationId xmlns:a16="http://schemas.microsoft.com/office/drawing/2014/main" id="{5C2C299E-7AC3-42D0-8578-0A13B5B4A46D}"/>
                </a:ext>
              </a:extLst>
            </p:cNvPr>
            <p:cNvSpPr>
              <a:spLocks/>
            </p:cNvSpPr>
            <p:nvPr/>
          </p:nvSpPr>
          <p:spPr bwMode="auto">
            <a:xfrm>
              <a:off x="2094" y="1770"/>
              <a:ext cx="426" cy="101"/>
            </a:xfrm>
            <a:custGeom>
              <a:avLst/>
              <a:gdLst>
                <a:gd name="T0" fmla="*/ 1144 w 260"/>
                <a:gd name="T1" fmla="*/ 0 h 58"/>
                <a:gd name="T2" fmla="*/ 1047 w 260"/>
                <a:gd name="T3" fmla="*/ 70 h 58"/>
                <a:gd name="T4" fmla="*/ 875 w 260"/>
                <a:gd name="T5" fmla="*/ 155 h 58"/>
                <a:gd name="T6" fmla="*/ 433 w 260"/>
                <a:gd name="T7" fmla="*/ 192 h 58"/>
                <a:gd name="T8" fmla="*/ 0 w 260"/>
                <a:gd name="T9" fmla="*/ 306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 h="58">
                  <a:moveTo>
                    <a:pt x="260" y="0"/>
                  </a:moveTo>
                  <a:cubicBezTo>
                    <a:pt x="254" y="6"/>
                    <a:pt x="245" y="9"/>
                    <a:pt x="238" y="13"/>
                  </a:cubicBezTo>
                  <a:cubicBezTo>
                    <a:pt x="226" y="21"/>
                    <a:pt x="213" y="26"/>
                    <a:pt x="199" y="29"/>
                  </a:cubicBezTo>
                  <a:cubicBezTo>
                    <a:pt x="167" y="36"/>
                    <a:pt x="131" y="37"/>
                    <a:pt x="98" y="36"/>
                  </a:cubicBezTo>
                  <a:cubicBezTo>
                    <a:pt x="63" y="36"/>
                    <a:pt x="27" y="43"/>
                    <a:pt x="0" y="58"/>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2" name="Freeform 102">
              <a:extLst>
                <a:ext uri="{FF2B5EF4-FFF2-40B4-BE49-F238E27FC236}">
                  <a16:creationId xmlns:a16="http://schemas.microsoft.com/office/drawing/2014/main" id="{C0DC9880-F5C2-41F0-BA96-5F77316D8481}"/>
                </a:ext>
              </a:extLst>
            </p:cNvPr>
            <p:cNvSpPr>
              <a:spLocks/>
            </p:cNvSpPr>
            <p:nvPr/>
          </p:nvSpPr>
          <p:spPr bwMode="auto">
            <a:xfrm>
              <a:off x="1148" y="1885"/>
              <a:ext cx="859" cy="115"/>
            </a:xfrm>
            <a:custGeom>
              <a:avLst/>
              <a:gdLst>
                <a:gd name="T0" fmla="*/ 0 w 525"/>
                <a:gd name="T1" fmla="*/ 348 h 66"/>
                <a:gd name="T2" fmla="*/ 180 w 525"/>
                <a:gd name="T3" fmla="*/ 221 h 66"/>
                <a:gd name="T4" fmla="*/ 648 w 525"/>
                <a:gd name="T5" fmla="*/ 148 h 66"/>
                <a:gd name="T6" fmla="*/ 1173 w 525"/>
                <a:gd name="T7" fmla="*/ 242 h 66"/>
                <a:gd name="T8" fmla="*/ 1687 w 525"/>
                <a:gd name="T9" fmla="*/ 270 h 66"/>
                <a:gd name="T10" fmla="*/ 2116 w 525"/>
                <a:gd name="T11" fmla="*/ 106 h 66"/>
                <a:gd name="T12" fmla="*/ 2299 w 525"/>
                <a:gd name="T13" fmla="*/ 0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5" h="66">
                  <a:moveTo>
                    <a:pt x="0" y="66"/>
                  </a:moveTo>
                  <a:cubicBezTo>
                    <a:pt x="12" y="64"/>
                    <a:pt x="28" y="47"/>
                    <a:pt x="41" y="42"/>
                  </a:cubicBezTo>
                  <a:cubicBezTo>
                    <a:pt x="74" y="26"/>
                    <a:pt x="112" y="25"/>
                    <a:pt x="148" y="28"/>
                  </a:cubicBezTo>
                  <a:cubicBezTo>
                    <a:pt x="189" y="31"/>
                    <a:pt x="227" y="42"/>
                    <a:pt x="268" y="46"/>
                  </a:cubicBezTo>
                  <a:cubicBezTo>
                    <a:pt x="306" y="50"/>
                    <a:pt x="346" y="53"/>
                    <a:pt x="385" y="51"/>
                  </a:cubicBezTo>
                  <a:cubicBezTo>
                    <a:pt x="421" y="49"/>
                    <a:pt x="451" y="35"/>
                    <a:pt x="483" y="20"/>
                  </a:cubicBezTo>
                  <a:cubicBezTo>
                    <a:pt x="496" y="14"/>
                    <a:pt x="511" y="3"/>
                    <a:pt x="525" y="0"/>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3" name="Freeform 103">
              <a:extLst>
                <a:ext uri="{FF2B5EF4-FFF2-40B4-BE49-F238E27FC236}">
                  <a16:creationId xmlns:a16="http://schemas.microsoft.com/office/drawing/2014/main" id="{E51DB97B-20D7-4F22-934A-958FC1FDCC5C}"/>
                </a:ext>
              </a:extLst>
            </p:cNvPr>
            <p:cNvSpPr>
              <a:spLocks/>
            </p:cNvSpPr>
            <p:nvPr/>
          </p:nvSpPr>
          <p:spPr bwMode="auto">
            <a:xfrm>
              <a:off x="1827" y="1952"/>
              <a:ext cx="722" cy="40"/>
            </a:xfrm>
            <a:custGeom>
              <a:avLst/>
              <a:gdLst>
                <a:gd name="T0" fmla="*/ 0 w 441"/>
                <a:gd name="T1" fmla="*/ 49 h 23"/>
                <a:gd name="T2" fmla="*/ 454 w 441"/>
                <a:gd name="T3" fmla="*/ 16 h 23"/>
                <a:gd name="T4" fmla="*/ 791 w 441"/>
                <a:gd name="T5" fmla="*/ 30 h 23"/>
                <a:gd name="T6" fmla="*/ 1177 w 441"/>
                <a:gd name="T7" fmla="*/ 28 h 23"/>
                <a:gd name="T8" fmla="*/ 1737 w 441"/>
                <a:gd name="T9" fmla="*/ 90 h 23"/>
                <a:gd name="T10" fmla="*/ 1935 w 441"/>
                <a:gd name="T11" fmla="*/ 111 h 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1" h="23">
                  <a:moveTo>
                    <a:pt x="0" y="9"/>
                  </a:moveTo>
                  <a:cubicBezTo>
                    <a:pt x="32" y="0"/>
                    <a:pt x="69" y="3"/>
                    <a:pt x="103" y="3"/>
                  </a:cubicBezTo>
                  <a:cubicBezTo>
                    <a:pt x="129" y="3"/>
                    <a:pt x="154" y="5"/>
                    <a:pt x="180" y="6"/>
                  </a:cubicBezTo>
                  <a:cubicBezTo>
                    <a:pt x="209" y="7"/>
                    <a:pt x="238" y="5"/>
                    <a:pt x="268" y="5"/>
                  </a:cubicBezTo>
                  <a:cubicBezTo>
                    <a:pt x="311" y="5"/>
                    <a:pt x="355" y="8"/>
                    <a:pt x="396" y="17"/>
                  </a:cubicBezTo>
                  <a:cubicBezTo>
                    <a:pt x="413" y="21"/>
                    <a:pt x="425" y="23"/>
                    <a:pt x="441" y="21"/>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4" name="Freeform 104">
              <a:extLst>
                <a:ext uri="{FF2B5EF4-FFF2-40B4-BE49-F238E27FC236}">
                  <a16:creationId xmlns:a16="http://schemas.microsoft.com/office/drawing/2014/main" id="{F290869A-6E4C-4486-962F-398BE0530EBF}"/>
                </a:ext>
              </a:extLst>
            </p:cNvPr>
            <p:cNvSpPr>
              <a:spLocks/>
            </p:cNvSpPr>
            <p:nvPr/>
          </p:nvSpPr>
          <p:spPr bwMode="auto">
            <a:xfrm>
              <a:off x="1370" y="1703"/>
              <a:ext cx="228" cy="142"/>
            </a:xfrm>
            <a:custGeom>
              <a:avLst/>
              <a:gdLst>
                <a:gd name="T0" fmla="*/ 613 w 139"/>
                <a:gd name="T1" fmla="*/ 437 h 81"/>
                <a:gd name="T2" fmla="*/ 0 w 139"/>
                <a:gd name="T3" fmla="*/ 249 h 81"/>
                <a:gd name="T4" fmla="*/ 0 60000 65536"/>
                <a:gd name="T5" fmla="*/ 0 60000 65536"/>
              </a:gdLst>
              <a:ahLst/>
              <a:cxnLst>
                <a:cxn ang="T4">
                  <a:pos x="T0" y="T1"/>
                </a:cxn>
                <a:cxn ang="T5">
                  <a:pos x="T2" y="T3"/>
                </a:cxn>
              </a:cxnLst>
              <a:rect l="0" t="0" r="r" b="b"/>
              <a:pathLst>
                <a:path w="139" h="81">
                  <a:moveTo>
                    <a:pt x="139" y="81"/>
                  </a:moveTo>
                  <a:cubicBezTo>
                    <a:pt x="95" y="75"/>
                    <a:pt x="43" y="0"/>
                    <a:pt x="0" y="46"/>
                  </a:cubicBezTo>
                </a:path>
              </a:pathLst>
            </a:custGeom>
            <a:noFill/>
            <a:ln w="11113" cap="rnd">
              <a:solidFill>
                <a:srgbClr val="F9EDF2"/>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5" name="Freeform 105">
              <a:extLst>
                <a:ext uri="{FF2B5EF4-FFF2-40B4-BE49-F238E27FC236}">
                  <a16:creationId xmlns:a16="http://schemas.microsoft.com/office/drawing/2014/main" id="{E9E20BD5-BF0A-4CA9-AE51-4368466BC9F5}"/>
                </a:ext>
              </a:extLst>
            </p:cNvPr>
            <p:cNvSpPr>
              <a:spLocks/>
            </p:cNvSpPr>
            <p:nvPr/>
          </p:nvSpPr>
          <p:spPr bwMode="auto">
            <a:xfrm>
              <a:off x="2317" y="1562"/>
              <a:ext cx="234" cy="84"/>
            </a:xfrm>
            <a:custGeom>
              <a:avLst/>
              <a:gdLst>
                <a:gd name="T0" fmla="*/ 627 w 143"/>
                <a:gd name="T1" fmla="*/ 0 h 48"/>
                <a:gd name="T2" fmla="*/ 241 w 143"/>
                <a:gd name="T3" fmla="*/ 221 h 48"/>
                <a:gd name="T4" fmla="*/ 0 w 143"/>
                <a:gd name="T5" fmla="*/ 86 h 48"/>
                <a:gd name="T6" fmla="*/ 0 60000 65536"/>
                <a:gd name="T7" fmla="*/ 0 60000 65536"/>
                <a:gd name="T8" fmla="*/ 0 60000 65536"/>
              </a:gdLst>
              <a:ahLst/>
              <a:cxnLst>
                <a:cxn ang="T6">
                  <a:pos x="T0" y="T1"/>
                </a:cxn>
                <a:cxn ang="T7">
                  <a:pos x="T2" y="T3"/>
                </a:cxn>
                <a:cxn ang="T8">
                  <a:pos x="T4" y="T5"/>
                </a:cxn>
              </a:cxnLst>
              <a:rect l="0" t="0" r="r" b="b"/>
              <a:pathLst>
                <a:path w="143" h="48">
                  <a:moveTo>
                    <a:pt x="143" y="0"/>
                  </a:moveTo>
                  <a:cubicBezTo>
                    <a:pt x="118" y="20"/>
                    <a:pt x="90" y="48"/>
                    <a:pt x="55" y="41"/>
                  </a:cubicBezTo>
                  <a:cubicBezTo>
                    <a:pt x="35" y="38"/>
                    <a:pt x="21" y="19"/>
                    <a:pt x="0" y="16"/>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6" name="Freeform 106">
              <a:extLst>
                <a:ext uri="{FF2B5EF4-FFF2-40B4-BE49-F238E27FC236}">
                  <a16:creationId xmlns:a16="http://schemas.microsoft.com/office/drawing/2014/main" id="{97515670-CFD9-4508-AB31-E1739B77199B}"/>
                </a:ext>
              </a:extLst>
            </p:cNvPr>
            <p:cNvSpPr>
              <a:spLocks/>
            </p:cNvSpPr>
            <p:nvPr/>
          </p:nvSpPr>
          <p:spPr bwMode="auto">
            <a:xfrm>
              <a:off x="1909" y="1586"/>
              <a:ext cx="252" cy="109"/>
            </a:xfrm>
            <a:custGeom>
              <a:avLst/>
              <a:gdLst>
                <a:gd name="T0" fmla="*/ 0 w 154"/>
                <a:gd name="T1" fmla="*/ 0 h 62"/>
                <a:gd name="T2" fmla="*/ 380 w 154"/>
                <a:gd name="T3" fmla="*/ 294 h 62"/>
                <a:gd name="T4" fmla="*/ 674 w 154"/>
                <a:gd name="T5" fmla="*/ 58 h 62"/>
                <a:gd name="T6" fmla="*/ 0 60000 65536"/>
                <a:gd name="T7" fmla="*/ 0 60000 65536"/>
                <a:gd name="T8" fmla="*/ 0 60000 65536"/>
              </a:gdLst>
              <a:ahLst/>
              <a:cxnLst>
                <a:cxn ang="T6">
                  <a:pos x="T0" y="T1"/>
                </a:cxn>
                <a:cxn ang="T7">
                  <a:pos x="T2" y="T3"/>
                </a:cxn>
                <a:cxn ang="T8">
                  <a:pos x="T4" y="T5"/>
                </a:cxn>
              </a:cxnLst>
              <a:rect l="0" t="0" r="r" b="b"/>
              <a:pathLst>
                <a:path w="154" h="62">
                  <a:moveTo>
                    <a:pt x="0" y="0"/>
                  </a:moveTo>
                  <a:cubicBezTo>
                    <a:pt x="23" y="23"/>
                    <a:pt x="51" y="62"/>
                    <a:pt x="87" y="54"/>
                  </a:cubicBezTo>
                  <a:cubicBezTo>
                    <a:pt x="113" y="48"/>
                    <a:pt x="133" y="24"/>
                    <a:pt x="154" y="11"/>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7" name="Freeform 107">
              <a:extLst>
                <a:ext uri="{FF2B5EF4-FFF2-40B4-BE49-F238E27FC236}">
                  <a16:creationId xmlns:a16="http://schemas.microsoft.com/office/drawing/2014/main" id="{3A4D9E5A-FA29-451E-82FE-481BC6F6D054}"/>
                </a:ext>
              </a:extLst>
            </p:cNvPr>
            <p:cNvSpPr>
              <a:spLocks/>
            </p:cNvSpPr>
            <p:nvPr/>
          </p:nvSpPr>
          <p:spPr bwMode="auto">
            <a:xfrm>
              <a:off x="1491" y="1609"/>
              <a:ext cx="285" cy="101"/>
            </a:xfrm>
            <a:custGeom>
              <a:avLst/>
              <a:gdLst>
                <a:gd name="T0" fmla="*/ 765 w 174"/>
                <a:gd name="T1" fmla="*/ 0 h 58"/>
                <a:gd name="T2" fmla="*/ 708 w 174"/>
                <a:gd name="T3" fmla="*/ 122 h 58"/>
                <a:gd name="T4" fmla="*/ 585 w 174"/>
                <a:gd name="T5" fmla="*/ 258 h 58"/>
                <a:gd name="T6" fmla="*/ 378 w 174"/>
                <a:gd name="T7" fmla="*/ 298 h 58"/>
                <a:gd name="T8" fmla="*/ 0 w 174"/>
                <a:gd name="T9" fmla="*/ 115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 h="58">
                  <a:moveTo>
                    <a:pt x="174" y="0"/>
                  </a:moveTo>
                  <a:cubicBezTo>
                    <a:pt x="169" y="2"/>
                    <a:pt x="164" y="17"/>
                    <a:pt x="161" y="23"/>
                  </a:cubicBezTo>
                  <a:cubicBezTo>
                    <a:pt x="153" y="34"/>
                    <a:pt x="145" y="43"/>
                    <a:pt x="133" y="49"/>
                  </a:cubicBezTo>
                  <a:cubicBezTo>
                    <a:pt x="118" y="56"/>
                    <a:pt x="102" y="58"/>
                    <a:pt x="86" y="56"/>
                  </a:cubicBezTo>
                  <a:cubicBezTo>
                    <a:pt x="56" y="51"/>
                    <a:pt x="25" y="36"/>
                    <a:pt x="0" y="22"/>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8" name="Freeform 108">
              <a:extLst>
                <a:ext uri="{FF2B5EF4-FFF2-40B4-BE49-F238E27FC236}">
                  <a16:creationId xmlns:a16="http://schemas.microsoft.com/office/drawing/2014/main" id="{5D393158-E3CB-41C3-9CE6-E0A65ABF7FEE}"/>
                </a:ext>
              </a:extLst>
            </p:cNvPr>
            <p:cNvSpPr>
              <a:spLocks/>
            </p:cNvSpPr>
            <p:nvPr/>
          </p:nvSpPr>
          <p:spPr bwMode="auto">
            <a:xfrm>
              <a:off x="1971" y="1579"/>
              <a:ext cx="218" cy="98"/>
            </a:xfrm>
            <a:custGeom>
              <a:avLst/>
              <a:gdLst>
                <a:gd name="T0" fmla="*/ 0 w 133"/>
                <a:gd name="T1" fmla="*/ 228 h 56"/>
                <a:gd name="T2" fmla="*/ 316 w 133"/>
                <a:gd name="T3" fmla="*/ 98 h 56"/>
                <a:gd name="T4" fmla="*/ 585 w 133"/>
                <a:gd name="T5" fmla="*/ 0 h 56"/>
                <a:gd name="T6" fmla="*/ 0 60000 65536"/>
                <a:gd name="T7" fmla="*/ 0 60000 65536"/>
                <a:gd name="T8" fmla="*/ 0 60000 65536"/>
              </a:gdLst>
              <a:ahLst/>
              <a:cxnLst>
                <a:cxn ang="T6">
                  <a:pos x="T0" y="T1"/>
                </a:cxn>
                <a:cxn ang="T7">
                  <a:pos x="T2" y="T3"/>
                </a:cxn>
                <a:cxn ang="T8">
                  <a:pos x="T4" y="T5"/>
                </a:cxn>
              </a:cxnLst>
              <a:rect l="0" t="0" r="r" b="b"/>
              <a:pathLst>
                <a:path w="133" h="56">
                  <a:moveTo>
                    <a:pt x="0" y="42"/>
                  </a:moveTo>
                  <a:cubicBezTo>
                    <a:pt x="24" y="56"/>
                    <a:pt x="52" y="29"/>
                    <a:pt x="72" y="18"/>
                  </a:cubicBezTo>
                  <a:cubicBezTo>
                    <a:pt x="92" y="8"/>
                    <a:pt x="110" y="0"/>
                    <a:pt x="133" y="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69" name="Freeform 109">
              <a:extLst>
                <a:ext uri="{FF2B5EF4-FFF2-40B4-BE49-F238E27FC236}">
                  <a16:creationId xmlns:a16="http://schemas.microsoft.com/office/drawing/2014/main" id="{A06D86E6-B4F6-41D1-ACF5-E0DCD8C6D243}"/>
                </a:ext>
              </a:extLst>
            </p:cNvPr>
            <p:cNvSpPr>
              <a:spLocks/>
            </p:cNvSpPr>
            <p:nvPr/>
          </p:nvSpPr>
          <p:spPr bwMode="auto">
            <a:xfrm>
              <a:off x="2358" y="1567"/>
              <a:ext cx="188" cy="46"/>
            </a:xfrm>
            <a:custGeom>
              <a:avLst/>
              <a:gdLst>
                <a:gd name="T0" fmla="*/ 0 w 115"/>
                <a:gd name="T1" fmla="*/ 129 h 26"/>
                <a:gd name="T2" fmla="*/ 152 w 115"/>
                <a:gd name="T3" fmla="*/ 88 h 26"/>
                <a:gd name="T4" fmla="*/ 302 w 115"/>
                <a:gd name="T5" fmla="*/ 37 h 26"/>
                <a:gd name="T6" fmla="*/ 502 w 115"/>
                <a:gd name="T7" fmla="*/ 0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 h="26">
                  <a:moveTo>
                    <a:pt x="0" y="23"/>
                  </a:moveTo>
                  <a:cubicBezTo>
                    <a:pt x="11" y="26"/>
                    <a:pt x="25" y="19"/>
                    <a:pt x="35" y="16"/>
                  </a:cubicBezTo>
                  <a:cubicBezTo>
                    <a:pt x="47" y="13"/>
                    <a:pt x="57" y="9"/>
                    <a:pt x="69" y="7"/>
                  </a:cubicBezTo>
                  <a:cubicBezTo>
                    <a:pt x="75" y="5"/>
                    <a:pt x="114" y="2"/>
                    <a:pt x="115" y="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0" name="Freeform 110">
              <a:extLst>
                <a:ext uri="{FF2B5EF4-FFF2-40B4-BE49-F238E27FC236}">
                  <a16:creationId xmlns:a16="http://schemas.microsoft.com/office/drawing/2014/main" id="{769EEB4E-5971-45A1-94E1-BA20ABB4993A}"/>
                </a:ext>
              </a:extLst>
            </p:cNvPr>
            <p:cNvSpPr>
              <a:spLocks/>
            </p:cNvSpPr>
            <p:nvPr/>
          </p:nvSpPr>
          <p:spPr bwMode="auto">
            <a:xfrm>
              <a:off x="1904" y="1571"/>
              <a:ext cx="210" cy="47"/>
            </a:xfrm>
            <a:custGeom>
              <a:avLst/>
              <a:gdLst>
                <a:gd name="T0" fmla="*/ 566 w 128"/>
                <a:gd name="T1" fmla="*/ 85 h 27"/>
                <a:gd name="T2" fmla="*/ 226 w 128"/>
                <a:gd name="T3" fmla="*/ 64 h 27"/>
                <a:gd name="T4" fmla="*/ 0 w 128"/>
                <a:gd name="T5" fmla="*/ 21 h 27"/>
                <a:gd name="T6" fmla="*/ 0 60000 65536"/>
                <a:gd name="T7" fmla="*/ 0 60000 65536"/>
                <a:gd name="T8" fmla="*/ 0 60000 65536"/>
              </a:gdLst>
              <a:ahLst/>
              <a:cxnLst>
                <a:cxn ang="T6">
                  <a:pos x="T0" y="T1"/>
                </a:cxn>
                <a:cxn ang="T7">
                  <a:pos x="T2" y="T3"/>
                </a:cxn>
                <a:cxn ang="T8">
                  <a:pos x="T4" y="T5"/>
                </a:cxn>
              </a:cxnLst>
              <a:rect l="0" t="0" r="r" b="b"/>
              <a:pathLst>
                <a:path w="128" h="27">
                  <a:moveTo>
                    <a:pt x="128" y="16"/>
                  </a:moveTo>
                  <a:cubicBezTo>
                    <a:pt x="103" y="27"/>
                    <a:pt x="71" y="20"/>
                    <a:pt x="51" y="12"/>
                  </a:cubicBezTo>
                  <a:cubicBezTo>
                    <a:pt x="38" y="6"/>
                    <a:pt x="13" y="0"/>
                    <a:pt x="0" y="4"/>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1" name="Freeform 111">
              <a:extLst>
                <a:ext uri="{FF2B5EF4-FFF2-40B4-BE49-F238E27FC236}">
                  <a16:creationId xmlns:a16="http://schemas.microsoft.com/office/drawing/2014/main" id="{F46B84BD-CFB5-4D72-8409-0F95B995058C}"/>
                </a:ext>
              </a:extLst>
            </p:cNvPr>
            <p:cNvSpPr>
              <a:spLocks/>
            </p:cNvSpPr>
            <p:nvPr/>
          </p:nvSpPr>
          <p:spPr bwMode="auto">
            <a:xfrm>
              <a:off x="1559" y="1609"/>
              <a:ext cx="216" cy="77"/>
            </a:xfrm>
            <a:custGeom>
              <a:avLst/>
              <a:gdLst>
                <a:gd name="T0" fmla="*/ 578 w 132"/>
                <a:gd name="T1" fmla="*/ 0 h 44"/>
                <a:gd name="T2" fmla="*/ 421 w 132"/>
                <a:gd name="T3" fmla="*/ 81 h 44"/>
                <a:gd name="T4" fmla="*/ 268 w 132"/>
                <a:gd name="T5" fmla="*/ 184 h 44"/>
                <a:gd name="T6" fmla="*/ 0 w 132"/>
                <a:gd name="T7" fmla="*/ 228 h 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2" h="44">
                  <a:moveTo>
                    <a:pt x="132" y="0"/>
                  </a:moveTo>
                  <a:cubicBezTo>
                    <a:pt x="123" y="8"/>
                    <a:pt x="106" y="9"/>
                    <a:pt x="96" y="15"/>
                  </a:cubicBezTo>
                  <a:cubicBezTo>
                    <a:pt x="84" y="20"/>
                    <a:pt x="73" y="29"/>
                    <a:pt x="61" y="34"/>
                  </a:cubicBezTo>
                  <a:cubicBezTo>
                    <a:pt x="41" y="44"/>
                    <a:pt x="21" y="44"/>
                    <a:pt x="0" y="42"/>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2" name="Freeform 112">
              <a:extLst>
                <a:ext uri="{FF2B5EF4-FFF2-40B4-BE49-F238E27FC236}">
                  <a16:creationId xmlns:a16="http://schemas.microsoft.com/office/drawing/2014/main" id="{B9975692-871A-4B18-A27D-014202A2B371}"/>
                </a:ext>
              </a:extLst>
            </p:cNvPr>
            <p:cNvSpPr>
              <a:spLocks/>
            </p:cNvSpPr>
            <p:nvPr/>
          </p:nvSpPr>
          <p:spPr bwMode="auto">
            <a:xfrm>
              <a:off x="1159" y="1662"/>
              <a:ext cx="221" cy="64"/>
            </a:xfrm>
            <a:custGeom>
              <a:avLst/>
              <a:gdLst>
                <a:gd name="T0" fmla="*/ 593 w 135"/>
                <a:gd name="T1" fmla="*/ 0 h 37"/>
                <a:gd name="T2" fmla="*/ 462 w 135"/>
                <a:gd name="T3" fmla="*/ 93 h 37"/>
                <a:gd name="T4" fmla="*/ 282 w 135"/>
                <a:gd name="T5" fmla="*/ 156 h 37"/>
                <a:gd name="T6" fmla="*/ 0 w 135"/>
                <a:gd name="T7" fmla="*/ 149 h 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5" h="37">
                  <a:moveTo>
                    <a:pt x="135" y="0"/>
                  </a:moveTo>
                  <a:cubicBezTo>
                    <a:pt x="124" y="0"/>
                    <a:pt x="115" y="12"/>
                    <a:pt x="105" y="18"/>
                  </a:cubicBezTo>
                  <a:cubicBezTo>
                    <a:pt x="92" y="24"/>
                    <a:pt x="78" y="28"/>
                    <a:pt x="64" y="30"/>
                  </a:cubicBezTo>
                  <a:cubicBezTo>
                    <a:pt x="45" y="32"/>
                    <a:pt x="17" y="37"/>
                    <a:pt x="0" y="29"/>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3" name="Freeform 113">
              <a:extLst>
                <a:ext uri="{FF2B5EF4-FFF2-40B4-BE49-F238E27FC236}">
                  <a16:creationId xmlns:a16="http://schemas.microsoft.com/office/drawing/2014/main" id="{69FB1EFD-7B7F-4F54-8BF0-648A821C6400}"/>
                </a:ext>
              </a:extLst>
            </p:cNvPr>
            <p:cNvSpPr>
              <a:spLocks/>
            </p:cNvSpPr>
            <p:nvPr/>
          </p:nvSpPr>
          <p:spPr bwMode="auto">
            <a:xfrm>
              <a:off x="1148" y="1663"/>
              <a:ext cx="183" cy="35"/>
            </a:xfrm>
            <a:custGeom>
              <a:avLst/>
              <a:gdLst>
                <a:gd name="T0" fmla="*/ 489 w 112"/>
                <a:gd name="T1" fmla="*/ 86 h 20"/>
                <a:gd name="T2" fmla="*/ 358 w 112"/>
                <a:gd name="T3" fmla="*/ 102 h 20"/>
                <a:gd name="T4" fmla="*/ 198 w 112"/>
                <a:gd name="T5" fmla="*/ 56 h 20"/>
                <a:gd name="T6" fmla="*/ 54 w 112"/>
                <a:gd name="T7" fmla="*/ 12 h 20"/>
                <a:gd name="T8" fmla="*/ 0 w 112"/>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20">
                  <a:moveTo>
                    <a:pt x="112" y="16"/>
                  </a:moveTo>
                  <a:cubicBezTo>
                    <a:pt x="102" y="18"/>
                    <a:pt x="92" y="20"/>
                    <a:pt x="82" y="19"/>
                  </a:cubicBezTo>
                  <a:cubicBezTo>
                    <a:pt x="69" y="19"/>
                    <a:pt x="57" y="13"/>
                    <a:pt x="45" y="10"/>
                  </a:cubicBezTo>
                  <a:cubicBezTo>
                    <a:pt x="34" y="7"/>
                    <a:pt x="23" y="3"/>
                    <a:pt x="12" y="2"/>
                  </a:cubicBezTo>
                  <a:cubicBezTo>
                    <a:pt x="9" y="1"/>
                    <a:pt x="2" y="1"/>
                    <a:pt x="0" y="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4" name="Freeform 114">
              <a:extLst>
                <a:ext uri="{FF2B5EF4-FFF2-40B4-BE49-F238E27FC236}">
                  <a16:creationId xmlns:a16="http://schemas.microsoft.com/office/drawing/2014/main" id="{ECFB0CD8-94CD-4AE1-AEC9-4C2BE4FD06D8}"/>
                </a:ext>
              </a:extLst>
            </p:cNvPr>
            <p:cNvSpPr>
              <a:spLocks/>
            </p:cNvSpPr>
            <p:nvPr/>
          </p:nvSpPr>
          <p:spPr bwMode="auto">
            <a:xfrm>
              <a:off x="1437" y="1618"/>
              <a:ext cx="290" cy="23"/>
            </a:xfrm>
            <a:custGeom>
              <a:avLst/>
              <a:gdLst>
                <a:gd name="T0" fmla="*/ 778 w 177"/>
                <a:gd name="T1" fmla="*/ 37 h 13"/>
                <a:gd name="T2" fmla="*/ 752 w 177"/>
                <a:gd name="T3" fmla="*/ 34 h 13"/>
                <a:gd name="T4" fmla="*/ 682 w 177"/>
                <a:gd name="T5" fmla="*/ 21 h 13"/>
                <a:gd name="T6" fmla="*/ 537 w 177"/>
                <a:gd name="T7" fmla="*/ 44 h 13"/>
                <a:gd name="T8" fmla="*/ 220 w 177"/>
                <a:gd name="T9" fmla="*/ 57 h 13"/>
                <a:gd name="T10" fmla="*/ 0 w 177"/>
                <a:gd name="T11" fmla="*/ 57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7" h="13">
                  <a:moveTo>
                    <a:pt x="177" y="7"/>
                  </a:moveTo>
                  <a:cubicBezTo>
                    <a:pt x="175" y="5"/>
                    <a:pt x="173" y="6"/>
                    <a:pt x="171" y="6"/>
                  </a:cubicBezTo>
                  <a:cubicBezTo>
                    <a:pt x="165" y="5"/>
                    <a:pt x="161" y="4"/>
                    <a:pt x="155" y="4"/>
                  </a:cubicBezTo>
                  <a:cubicBezTo>
                    <a:pt x="144" y="4"/>
                    <a:pt x="133" y="6"/>
                    <a:pt x="122" y="8"/>
                  </a:cubicBezTo>
                  <a:cubicBezTo>
                    <a:pt x="98" y="11"/>
                    <a:pt x="74" y="13"/>
                    <a:pt x="50" y="10"/>
                  </a:cubicBezTo>
                  <a:cubicBezTo>
                    <a:pt x="34" y="9"/>
                    <a:pt x="15" y="0"/>
                    <a:pt x="0" y="1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5" name="Freeform 115">
              <a:extLst>
                <a:ext uri="{FF2B5EF4-FFF2-40B4-BE49-F238E27FC236}">
                  <a16:creationId xmlns:a16="http://schemas.microsoft.com/office/drawing/2014/main" id="{4179D5BB-BBCD-4C9F-9B4A-FB14C52B72F6}"/>
                </a:ext>
              </a:extLst>
            </p:cNvPr>
            <p:cNvSpPr>
              <a:spLocks/>
            </p:cNvSpPr>
            <p:nvPr/>
          </p:nvSpPr>
          <p:spPr bwMode="auto">
            <a:xfrm>
              <a:off x="1170" y="1635"/>
              <a:ext cx="251" cy="34"/>
            </a:xfrm>
            <a:custGeom>
              <a:avLst/>
              <a:gdLst>
                <a:gd name="T0" fmla="*/ 676 w 153"/>
                <a:gd name="T1" fmla="*/ 7 h 19"/>
                <a:gd name="T2" fmla="*/ 609 w 153"/>
                <a:gd name="T3" fmla="*/ 0 h 19"/>
                <a:gd name="T4" fmla="*/ 476 w 153"/>
                <a:gd name="T5" fmla="*/ 7 h 19"/>
                <a:gd name="T6" fmla="*/ 366 w 153"/>
                <a:gd name="T7" fmla="*/ 45 h 19"/>
                <a:gd name="T8" fmla="*/ 226 w 153"/>
                <a:gd name="T9" fmla="*/ 93 h 19"/>
                <a:gd name="T10" fmla="*/ 0 w 153"/>
                <a:gd name="T11" fmla="*/ 102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3" h="19">
                  <a:moveTo>
                    <a:pt x="153" y="1"/>
                  </a:moveTo>
                  <a:cubicBezTo>
                    <a:pt x="147" y="0"/>
                    <a:pt x="142" y="1"/>
                    <a:pt x="138" y="0"/>
                  </a:cubicBezTo>
                  <a:cubicBezTo>
                    <a:pt x="128" y="0"/>
                    <a:pt x="118" y="0"/>
                    <a:pt x="108" y="1"/>
                  </a:cubicBezTo>
                  <a:cubicBezTo>
                    <a:pt x="100" y="3"/>
                    <a:pt x="91" y="6"/>
                    <a:pt x="83" y="8"/>
                  </a:cubicBezTo>
                  <a:cubicBezTo>
                    <a:pt x="73" y="12"/>
                    <a:pt x="62" y="14"/>
                    <a:pt x="51" y="16"/>
                  </a:cubicBezTo>
                  <a:cubicBezTo>
                    <a:pt x="34" y="19"/>
                    <a:pt x="17" y="18"/>
                    <a:pt x="0" y="18"/>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6" name="Freeform 116">
              <a:extLst>
                <a:ext uri="{FF2B5EF4-FFF2-40B4-BE49-F238E27FC236}">
                  <a16:creationId xmlns:a16="http://schemas.microsoft.com/office/drawing/2014/main" id="{77069444-CFD8-4332-BBE0-6B04815FC793}"/>
                </a:ext>
              </a:extLst>
            </p:cNvPr>
            <p:cNvSpPr>
              <a:spLocks/>
            </p:cNvSpPr>
            <p:nvPr/>
          </p:nvSpPr>
          <p:spPr bwMode="auto">
            <a:xfrm>
              <a:off x="2220" y="1541"/>
              <a:ext cx="266" cy="35"/>
            </a:xfrm>
            <a:custGeom>
              <a:avLst/>
              <a:gdLst>
                <a:gd name="T0" fmla="*/ 0 w 162"/>
                <a:gd name="T1" fmla="*/ 81 h 20"/>
                <a:gd name="T2" fmla="*/ 80 w 162"/>
                <a:gd name="T3" fmla="*/ 28 h 20"/>
                <a:gd name="T4" fmla="*/ 222 w 162"/>
                <a:gd name="T5" fmla="*/ 0 h 20"/>
                <a:gd name="T6" fmla="*/ 524 w 162"/>
                <a:gd name="T7" fmla="*/ 58 h 20"/>
                <a:gd name="T8" fmla="*/ 718 w 162"/>
                <a:gd name="T9" fmla="*/ 107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2" h="20">
                  <a:moveTo>
                    <a:pt x="0" y="15"/>
                  </a:moveTo>
                  <a:cubicBezTo>
                    <a:pt x="6" y="12"/>
                    <a:pt x="11" y="7"/>
                    <a:pt x="18" y="5"/>
                  </a:cubicBezTo>
                  <a:cubicBezTo>
                    <a:pt x="28" y="0"/>
                    <a:pt x="39" y="0"/>
                    <a:pt x="50" y="0"/>
                  </a:cubicBezTo>
                  <a:cubicBezTo>
                    <a:pt x="72" y="0"/>
                    <a:pt x="97" y="5"/>
                    <a:pt x="118" y="11"/>
                  </a:cubicBezTo>
                  <a:cubicBezTo>
                    <a:pt x="133" y="14"/>
                    <a:pt x="148" y="17"/>
                    <a:pt x="162" y="2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7" name="Freeform 117">
              <a:extLst>
                <a:ext uri="{FF2B5EF4-FFF2-40B4-BE49-F238E27FC236}">
                  <a16:creationId xmlns:a16="http://schemas.microsoft.com/office/drawing/2014/main" id="{5ADDED4E-FB59-47A7-B4BD-9D921A50DE89}"/>
                </a:ext>
              </a:extLst>
            </p:cNvPr>
            <p:cNvSpPr>
              <a:spLocks/>
            </p:cNvSpPr>
            <p:nvPr/>
          </p:nvSpPr>
          <p:spPr bwMode="auto">
            <a:xfrm>
              <a:off x="1542" y="1565"/>
              <a:ext cx="261" cy="74"/>
            </a:xfrm>
            <a:custGeom>
              <a:avLst/>
              <a:gdLst>
                <a:gd name="T0" fmla="*/ 703 w 159"/>
                <a:gd name="T1" fmla="*/ 0 h 42"/>
                <a:gd name="T2" fmla="*/ 663 w 159"/>
                <a:gd name="T3" fmla="*/ 28 h 42"/>
                <a:gd name="T4" fmla="*/ 545 w 159"/>
                <a:gd name="T5" fmla="*/ 33 h 42"/>
                <a:gd name="T6" fmla="*/ 248 w 159"/>
                <a:gd name="T7" fmla="*/ 58 h 42"/>
                <a:gd name="T8" fmla="*/ 71 w 159"/>
                <a:gd name="T9" fmla="*/ 180 h 42"/>
                <a:gd name="T10" fmla="*/ 0 w 159"/>
                <a:gd name="T11" fmla="*/ 229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9" h="42">
                  <a:moveTo>
                    <a:pt x="159" y="0"/>
                  </a:moveTo>
                  <a:cubicBezTo>
                    <a:pt x="156" y="1"/>
                    <a:pt x="153" y="4"/>
                    <a:pt x="150" y="5"/>
                  </a:cubicBezTo>
                  <a:cubicBezTo>
                    <a:pt x="141" y="8"/>
                    <a:pt x="132" y="7"/>
                    <a:pt x="123" y="6"/>
                  </a:cubicBezTo>
                  <a:cubicBezTo>
                    <a:pt x="100" y="4"/>
                    <a:pt x="78" y="3"/>
                    <a:pt x="56" y="11"/>
                  </a:cubicBezTo>
                  <a:cubicBezTo>
                    <a:pt x="42" y="16"/>
                    <a:pt x="29" y="24"/>
                    <a:pt x="16" y="33"/>
                  </a:cubicBezTo>
                  <a:cubicBezTo>
                    <a:pt x="12" y="36"/>
                    <a:pt x="5" y="41"/>
                    <a:pt x="0" y="42"/>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8" name="Freeform 118">
              <a:extLst>
                <a:ext uri="{FF2B5EF4-FFF2-40B4-BE49-F238E27FC236}">
                  <a16:creationId xmlns:a16="http://schemas.microsoft.com/office/drawing/2014/main" id="{E63D936D-5788-4011-885C-4493746CB58A}"/>
                </a:ext>
              </a:extLst>
            </p:cNvPr>
            <p:cNvSpPr>
              <a:spLocks/>
            </p:cNvSpPr>
            <p:nvPr/>
          </p:nvSpPr>
          <p:spPr bwMode="auto">
            <a:xfrm>
              <a:off x="1146" y="1600"/>
              <a:ext cx="223" cy="35"/>
            </a:xfrm>
            <a:custGeom>
              <a:avLst/>
              <a:gdLst>
                <a:gd name="T0" fmla="*/ 600 w 136"/>
                <a:gd name="T1" fmla="*/ 107 h 20"/>
                <a:gd name="T2" fmla="*/ 530 w 136"/>
                <a:gd name="T3" fmla="*/ 98 h 20"/>
                <a:gd name="T4" fmla="*/ 415 w 136"/>
                <a:gd name="T5" fmla="*/ 65 h 20"/>
                <a:gd name="T6" fmla="*/ 213 w 136"/>
                <a:gd name="T7" fmla="*/ 16 h 20"/>
                <a:gd name="T8" fmla="*/ 62 w 136"/>
                <a:gd name="T9" fmla="*/ 7 h 20"/>
                <a:gd name="T10" fmla="*/ 0 w 136"/>
                <a:gd name="T11" fmla="*/ 0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6" h="20">
                  <a:moveTo>
                    <a:pt x="136" y="20"/>
                  </a:moveTo>
                  <a:cubicBezTo>
                    <a:pt x="132" y="18"/>
                    <a:pt x="125" y="19"/>
                    <a:pt x="120" y="18"/>
                  </a:cubicBezTo>
                  <a:cubicBezTo>
                    <a:pt x="112" y="17"/>
                    <a:pt x="102" y="14"/>
                    <a:pt x="94" y="12"/>
                  </a:cubicBezTo>
                  <a:cubicBezTo>
                    <a:pt x="79" y="8"/>
                    <a:pt x="64" y="5"/>
                    <a:pt x="48" y="3"/>
                  </a:cubicBezTo>
                  <a:cubicBezTo>
                    <a:pt x="37" y="1"/>
                    <a:pt x="26" y="2"/>
                    <a:pt x="14" y="1"/>
                  </a:cubicBezTo>
                  <a:cubicBezTo>
                    <a:pt x="10" y="1"/>
                    <a:pt x="5" y="0"/>
                    <a:pt x="0" y="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79" name="Freeform 119">
              <a:extLst>
                <a:ext uri="{FF2B5EF4-FFF2-40B4-BE49-F238E27FC236}">
                  <a16:creationId xmlns:a16="http://schemas.microsoft.com/office/drawing/2014/main" id="{CBFE8BAF-476A-4E2E-BBC2-279589564AE6}"/>
                </a:ext>
              </a:extLst>
            </p:cNvPr>
            <p:cNvSpPr>
              <a:spLocks/>
            </p:cNvSpPr>
            <p:nvPr/>
          </p:nvSpPr>
          <p:spPr bwMode="auto">
            <a:xfrm>
              <a:off x="1256" y="1578"/>
              <a:ext cx="375" cy="33"/>
            </a:xfrm>
            <a:custGeom>
              <a:avLst/>
              <a:gdLst>
                <a:gd name="T0" fmla="*/ 1005 w 229"/>
                <a:gd name="T1" fmla="*/ 21 h 19"/>
                <a:gd name="T2" fmla="*/ 976 w 229"/>
                <a:gd name="T3" fmla="*/ 30 h 19"/>
                <a:gd name="T4" fmla="*/ 914 w 229"/>
                <a:gd name="T5" fmla="*/ 36 h 19"/>
                <a:gd name="T6" fmla="*/ 711 w 229"/>
                <a:gd name="T7" fmla="*/ 21 h 19"/>
                <a:gd name="T8" fmla="*/ 522 w 229"/>
                <a:gd name="T9" fmla="*/ 5 h 19"/>
                <a:gd name="T10" fmla="*/ 344 w 229"/>
                <a:gd name="T11" fmla="*/ 21 h 19"/>
                <a:gd name="T12" fmla="*/ 56 w 229"/>
                <a:gd name="T13" fmla="*/ 94 h 19"/>
                <a:gd name="T14" fmla="*/ 0 w 229"/>
                <a:gd name="T15" fmla="*/ 99 h 1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9" h="19">
                  <a:moveTo>
                    <a:pt x="229" y="4"/>
                  </a:moveTo>
                  <a:cubicBezTo>
                    <a:pt x="227" y="4"/>
                    <a:pt x="225" y="5"/>
                    <a:pt x="222" y="6"/>
                  </a:cubicBezTo>
                  <a:cubicBezTo>
                    <a:pt x="217" y="7"/>
                    <a:pt x="212" y="7"/>
                    <a:pt x="208" y="7"/>
                  </a:cubicBezTo>
                  <a:cubicBezTo>
                    <a:pt x="193" y="6"/>
                    <a:pt x="177" y="6"/>
                    <a:pt x="162" y="4"/>
                  </a:cubicBezTo>
                  <a:cubicBezTo>
                    <a:pt x="148" y="1"/>
                    <a:pt x="133" y="1"/>
                    <a:pt x="119" y="1"/>
                  </a:cubicBezTo>
                  <a:cubicBezTo>
                    <a:pt x="106" y="0"/>
                    <a:pt x="91" y="1"/>
                    <a:pt x="78" y="4"/>
                  </a:cubicBezTo>
                  <a:cubicBezTo>
                    <a:pt x="56" y="9"/>
                    <a:pt x="35" y="18"/>
                    <a:pt x="13" y="18"/>
                  </a:cubicBezTo>
                  <a:cubicBezTo>
                    <a:pt x="8" y="19"/>
                    <a:pt x="5" y="19"/>
                    <a:pt x="0" y="19"/>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0" name="Freeform 120">
              <a:extLst>
                <a:ext uri="{FF2B5EF4-FFF2-40B4-BE49-F238E27FC236}">
                  <a16:creationId xmlns:a16="http://schemas.microsoft.com/office/drawing/2014/main" id="{4F3AAA94-9A90-4D09-B729-2D5D55BD744C}"/>
                </a:ext>
              </a:extLst>
            </p:cNvPr>
            <p:cNvSpPr>
              <a:spLocks/>
            </p:cNvSpPr>
            <p:nvPr/>
          </p:nvSpPr>
          <p:spPr bwMode="auto">
            <a:xfrm>
              <a:off x="1952" y="1538"/>
              <a:ext cx="316" cy="41"/>
            </a:xfrm>
            <a:custGeom>
              <a:avLst/>
              <a:gdLst>
                <a:gd name="T0" fmla="*/ 846 w 193"/>
                <a:gd name="T1" fmla="*/ 15 h 24"/>
                <a:gd name="T2" fmla="*/ 632 w 193"/>
                <a:gd name="T3" fmla="*/ 5 h 24"/>
                <a:gd name="T4" fmla="*/ 380 w 193"/>
                <a:gd name="T5" fmla="*/ 65 h 24"/>
                <a:gd name="T6" fmla="*/ 75 w 193"/>
                <a:gd name="T7" fmla="*/ 111 h 24"/>
                <a:gd name="T8" fmla="*/ 0 w 193"/>
                <a:gd name="T9" fmla="*/ 12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3" h="24">
                  <a:moveTo>
                    <a:pt x="193" y="3"/>
                  </a:moveTo>
                  <a:cubicBezTo>
                    <a:pt x="177" y="3"/>
                    <a:pt x="161" y="0"/>
                    <a:pt x="144" y="1"/>
                  </a:cubicBezTo>
                  <a:cubicBezTo>
                    <a:pt x="124" y="2"/>
                    <a:pt x="106" y="9"/>
                    <a:pt x="87" y="13"/>
                  </a:cubicBezTo>
                  <a:cubicBezTo>
                    <a:pt x="63" y="18"/>
                    <a:pt x="40" y="20"/>
                    <a:pt x="17" y="22"/>
                  </a:cubicBezTo>
                  <a:cubicBezTo>
                    <a:pt x="12" y="23"/>
                    <a:pt x="5" y="23"/>
                    <a:pt x="0" y="24"/>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1" name="Freeform 121">
              <a:extLst>
                <a:ext uri="{FF2B5EF4-FFF2-40B4-BE49-F238E27FC236}">
                  <a16:creationId xmlns:a16="http://schemas.microsoft.com/office/drawing/2014/main" id="{29216B07-F27A-492B-94C0-F6D6DABFBDAA}"/>
                </a:ext>
              </a:extLst>
            </p:cNvPr>
            <p:cNvSpPr>
              <a:spLocks/>
            </p:cNvSpPr>
            <p:nvPr/>
          </p:nvSpPr>
          <p:spPr bwMode="auto">
            <a:xfrm>
              <a:off x="2343" y="1520"/>
              <a:ext cx="208" cy="30"/>
            </a:xfrm>
            <a:custGeom>
              <a:avLst/>
              <a:gdLst>
                <a:gd name="T0" fmla="*/ 0 w 127"/>
                <a:gd name="T1" fmla="*/ 78 h 17"/>
                <a:gd name="T2" fmla="*/ 193 w 127"/>
                <a:gd name="T3" fmla="*/ 49 h 17"/>
                <a:gd name="T4" fmla="*/ 418 w 127"/>
                <a:gd name="T5" fmla="*/ 7 h 17"/>
                <a:gd name="T6" fmla="*/ 504 w 127"/>
                <a:gd name="T7" fmla="*/ 12 h 17"/>
                <a:gd name="T8" fmla="*/ 558 w 127"/>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17">
                  <a:moveTo>
                    <a:pt x="0" y="14"/>
                  </a:moveTo>
                  <a:cubicBezTo>
                    <a:pt x="14" y="17"/>
                    <a:pt x="31" y="12"/>
                    <a:pt x="44" y="9"/>
                  </a:cubicBezTo>
                  <a:cubicBezTo>
                    <a:pt x="61" y="6"/>
                    <a:pt x="78" y="2"/>
                    <a:pt x="95" y="1"/>
                  </a:cubicBezTo>
                  <a:cubicBezTo>
                    <a:pt x="102" y="0"/>
                    <a:pt x="108" y="1"/>
                    <a:pt x="115" y="2"/>
                  </a:cubicBezTo>
                  <a:cubicBezTo>
                    <a:pt x="119" y="2"/>
                    <a:pt x="124" y="2"/>
                    <a:pt x="127" y="3"/>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2" name="Freeform 122">
              <a:extLst>
                <a:ext uri="{FF2B5EF4-FFF2-40B4-BE49-F238E27FC236}">
                  <a16:creationId xmlns:a16="http://schemas.microsoft.com/office/drawing/2014/main" id="{45FC48DB-71B4-4ADE-8DC1-ED1725C955F4}"/>
                </a:ext>
              </a:extLst>
            </p:cNvPr>
            <p:cNvSpPr>
              <a:spLocks/>
            </p:cNvSpPr>
            <p:nvPr/>
          </p:nvSpPr>
          <p:spPr bwMode="auto">
            <a:xfrm>
              <a:off x="1808" y="1534"/>
              <a:ext cx="345" cy="30"/>
            </a:xfrm>
            <a:custGeom>
              <a:avLst/>
              <a:gdLst>
                <a:gd name="T0" fmla="*/ 922 w 211"/>
                <a:gd name="T1" fmla="*/ 28 h 17"/>
                <a:gd name="T2" fmla="*/ 839 w 211"/>
                <a:gd name="T3" fmla="*/ 28 h 17"/>
                <a:gd name="T4" fmla="*/ 690 w 211"/>
                <a:gd name="T5" fmla="*/ 16 h 17"/>
                <a:gd name="T6" fmla="*/ 494 w 211"/>
                <a:gd name="T7" fmla="*/ 16 h 17"/>
                <a:gd name="T8" fmla="*/ 289 w 211"/>
                <a:gd name="T9" fmla="*/ 12 h 17"/>
                <a:gd name="T10" fmla="*/ 5 w 211"/>
                <a:gd name="T11" fmla="*/ 86 h 17"/>
                <a:gd name="T12" fmla="*/ 0 w 211"/>
                <a:gd name="T13" fmla="*/ 94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1" h="17">
                  <a:moveTo>
                    <a:pt x="211" y="5"/>
                  </a:moveTo>
                  <a:cubicBezTo>
                    <a:pt x="206" y="4"/>
                    <a:pt x="197" y="5"/>
                    <a:pt x="192" y="5"/>
                  </a:cubicBezTo>
                  <a:cubicBezTo>
                    <a:pt x="180" y="6"/>
                    <a:pt x="169" y="3"/>
                    <a:pt x="158" y="3"/>
                  </a:cubicBezTo>
                  <a:cubicBezTo>
                    <a:pt x="143" y="3"/>
                    <a:pt x="128" y="4"/>
                    <a:pt x="113" y="3"/>
                  </a:cubicBezTo>
                  <a:cubicBezTo>
                    <a:pt x="97" y="3"/>
                    <a:pt x="81" y="4"/>
                    <a:pt x="66" y="2"/>
                  </a:cubicBezTo>
                  <a:cubicBezTo>
                    <a:pt x="43" y="0"/>
                    <a:pt x="20" y="0"/>
                    <a:pt x="1" y="16"/>
                  </a:cubicBezTo>
                  <a:cubicBezTo>
                    <a:pt x="1" y="16"/>
                    <a:pt x="0" y="17"/>
                    <a:pt x="0" y="17"/>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3" name="Freeform 123">
              <a:extLst>
                <a:ext uri="{FF2B5EF4-FFF2-40B4-BE49-F238E27FC236}">
                  <a16:creationId xmlns:a16="http://schemas.microsoft.com/office/drawing/2014/main" id="{9C1449F4-0531-4201-AC90-97F1C0BB4F22}"/>
                </a:ext>
              </a:extLst>
            </p:cNvPr>
            <p:cNvSpPr>
              <a:spLocks/>
            </p:cNvSpPr>
            <p:nvPr/>
          </p:nvSpPr>
          <p:spPr bwMode="auto">
            <a:xfrm>
              <a:off x="1148" y="1527"/>
              <a:ext cx="280" cy="51"/>
            </a:xfrm>
            <a:custGeom>
              <a:avLst/>
              <a:gdLst>
                <a:gd name="T0" fmla="*/ 750 w 171"/>
                <a:gd name="T1" fmla="*/ 158 h 29"/>
                <a:gd name="T2" fmla="*/ 635 w 171"/>
                <a:gd name="T3" fmla="*/ 158 h 29"/>
                <a:gd name="T4" fmla="*/ 526 w 171"/>
                <a:gd name="T5" fmla="*/ 146 h 29"/>
                <a:gd name="T6" fmla="*/ 337 w 171"/>
                <a:gd name="T7" fmla="*/ 93 h 29"/>
                <a:gd name="T8" fmla="*/ 164 w 171"/>
                <a:gd name="T9" fmla="*/ 37 h 29"/>
                <a:gd name="T10" fmla="*/ 84 w 171"/>
                <a:gd name="T11" fmla="*/ 12 h 29"/>
                <a:gd name="T12" fmla="*/ 5 w 171"/>
                <a:gd name="T13" fmla="*/ 7 h 29"/>
                <a:gd name="T14" fmla="*/ 0 w 171"/>
                <a:gd name="T15" fmla="*/ 0 h 2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1" h="29">
                  <a:moveTo>
                    <a:pt x="171" y="29"/>
                  </a:moveTo>
                  <a:cubicBezTo>
                    <a:pt x="165" y="25"/>
                    <a:pt x="153" y="29"/>
                    <a:pt x="145" y="29"/>
                  </a:cubicBezTo>
                  <a:cubicBezTo>
                    <a:pt x="137" y="29"/>
                    <a:pt x="128" y="28"/>
                    <a:pt x="120" y="27"/>
                  </a:cubicBezTo>
                  <a:cubicBezTo>
                    <a:pt x="105" y="25"/>
                    <a:pt x="92" y="20"/>
                    <a:pt x="77" y="17"/>
                  </a:cubicBezTo>
                  <a:cubicBezTo>
                    <a:pt x="64" y="14"/>
                    <a:pt x="51" y="9"/>
                    <a:pt x="37" y="7"/>
                  </a:cubicBezTo>
                  <a:cubicBezTo>
                    <a:pt x="31" y="5"/>
                    <a:pt x="25" y="3"/>
                    <a:pt x="19" y="2"/>
                  </a:cubicBezTo>
                  <a:cubicBezTo>
                    <a:pt x="13" y="1"/>
                    <a:pt x="6" y="3"/>
                    <a:pt x="1" y="1"/>
                  </a:cubicBezTo>
                  <a:cubicBezTo>
                    <a:pt x="0" y="1"/>
                    <a:pt x="0" y="0"/>
                    <a:pt x="0" y="0"/>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4" name="Freeform 124">
              <a:extLst>
                <a:ext uri="{FF2B5EF4-FFF2-40B4-BE49-F238E27FC236}">
                  <a16:creationId xmlns:a16="http://schemas.microsoft.com/office/drawing/2014/main" id="{497F4FB0-55C1-400C-B61A-E61C337663BF}"/>
                </a:ext>
              </a:extLst>
            </p:cNvPr>
            <p:cNvSpPr>
              <a:spLocks/>
            </p:cNvSpPr>
            <p:nvPr/>
          </p:nvSpPr>
          <p:spPr bwMode="auto">
            <a:xfrm>
              <a:off x="1487" y="1517"/>
              <a:ext cx="375" cy="62"/>
            </a:xfrm>
            <a:custGeom>
              <a:avLst/>
              <a:gdLst>
                <a:gd name="T0" fmla="*/ 1005 w 229"/>
                <a:gd name="T1" fmla="*/ 57 h 36"/>
                <a:gd name="T2" fmla="*/ 694 w 229"/>
                <a:gd name="T3" fmla="*/ 28 h 36"/>
                <a:gd name="T4" fmla="*/ 404 w 229"/>
                <a:gd name="T5" fmla="*/ 16 h 36"/>
                <a:gd name="T6" fmla="*/ 118 w 229"/>
                <a:gd name="T7" fmla="*/ 122 h 36"/>
                <a:gd name="T8" fmla="*/ 0 w 229"/>
                <a:gd name="T9" fmla="*/ 184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9" h="36">
                  <a:moveTo>
                    <a:pt x="229" y="11"/>
                  </a:moveTo>
                  <a:cubicBezTo>
                    <a:pt x="206" y="17"/>
                    <a:pt x="181" y="8"/>
                    <a:pt x="158" y="5"/>
                  </a:cubicBezTo>
                  <a:cubicBezTo>
                    <a:pt x="136" y="1"/>
                    <a:pt x="113" y="0"/>
                    <a:pt x="92" y="3"/>
                  </a:cubicBezTo>
                  <a:cubicBezTo>
                    <a:pt x="69" y="7"/>
                    <a:pt x="48" y="15"/>
                    <a:pt x="27" y="24"/>
                  </a:cubicBezTo>
                  <a:cubicBezTo>
                    <a:pt x="17" y="28"/>
                    <a:pt x="9" y="34"/>
                    <a:pt x="0" y="36"/>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5" name="Freeform 125">
              <a:extLst>
                <a:ext uri="{FF2B5EF4-FFF2-40B4-BE49-F238E27FC236}">
                  <a16:creationId xmlns:a16="http://schemas.microsoft.com/office/drawing/2014/main" id="{2C80B11A-D311-4D2A-B540-DB0474BCA1AD}"/>
                </a:ext>
              </a:extLst>
            </p:cNvPr>
            <p:cNvSpPr>
              <a:spLocks/>
            </p:cNvSpPr>
            <p:nvPr/>
          </p:nvSpPr>
          <p:spPr bwMode="auto">
            <a:xfrm>
              <a:off x="1220" y="1527"/>
              <a:ext cx="386" cy="19"/>
            </a:xfrm>
            <a:custGeom>
              <a:avLst/>
              <a:gdLst>
                <a:gd name="T0" fmla="*/ 0 w 236"/>
                <a:gd name="T1" fmla="*/ 41 h 11"/>
                <a:gd name="T2" fmla="*/ 173 w 236"/>
                <a:gd name="T3" fmla="*/ 28 h 11"/>
                <a:gd name="T4" fmla="*/ 353 w 236"/>
                <a:gd name="T5" fmla="*/ 28 h 11"/>
                <a:gd name="T6" fmla="*/ 708 w 236"/>
                <a:gd name="T7" fmla="*/ 36 h 11"/>
                <a:gd name="T8" fmla="*/ 918 w 236"/>
                <a:gd name="T9" fmla="*/ 5 h 11"/>
                <a:gd name="T10" fmla="*/ 1032 w 236"/>
                <a:gd name="T11" fmla="*/ 5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6" h="11">
                  <a:moveTo>
                    <a:pt x="0" y="8"/>
                  </a:moveTo>
                  <a:cubicBezTo>
                    <a:pt x="13" y="9"/>
                    <a:pt x="27" y="6"/>
                    <a:pt x="40" y="5"/>
                  </a:cubicBezTo>
                  <a:cubicBezTo>
                    <a:pt x="53" y="4"/>
                    <a:pt x="67" y="3"/>
                    <a:pt x="81" y="5"/>
                  </a:cubicBezTo>
                  <a:cubicBezTo>
                    <a:pt x="109" y="8"/>
                    <a:pt x="134" y="11"/>
                    <a:pt x="162" y="7"/>
                  </a:cubicBezTo>
                  <a:cubicBezTo>
                    <a:pt x="178" y="5"/>
                    <a:pt x="194" y="1"/>
                    <a:pt x="210" y="1"/>
                  </a:cubicBezTo>
                  <a:cubicBezTo>
                    <a:pt x="216" y="1"/>
                    <a:pt x="230" y="0"/>
                    <a:pt x="236" y="1"/>
                  </a:cubicBezTo>
                </a:path>
              </a:pathLst>
            </a:custGeom>
            <a:noFill/>
            <a:ln w="6350"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86" name="Freeform 126">
              <a:extLst>
                <a:ext uri="{FF2B5EF4-FFF2-40B4-BE49-F238E27FC236}">
                  <a16:creationId xmlns:a16="http://schemas.microsoft.com/office/drawing/2014/main" id="{40665627-0038-432F-BB2B-6F7849F4DAA4}"/>
                </a:ext>
              </a:extLst>
            </p:cNvPr>
            <p:cNvSpPr>
              <a:spLocks/>
            </p:cNvSpPr>
            <p:nvPr/>
          </p:nvSpPr>
          <p:spPr bwMode="auto">
            <a:xfrm>
              <a:off x="1554" y="1148"/>
              <a:ext cx="64" cy="21"/>
            </a:xfrm>
            <a:custGeom>
              <a:avLst/>
              <a:gdLst>
                <a:gd name="T0" fmla="*/ 13 w 39"/>
                <a:gd name="T1" fmla="*/ 37 h 12"/>
                <a:gd name="T2" fmla="*/ 102 w 39"/>
                <a:gd name="T3" fmla="*/ 49 h 12"/>
                <a:gd name="T4" fmla="*/ 138 w 39"/>
                <a:gd name="T5" fmla="*/ 56 h 12"/>
                <a:gd name="T6" fmla="*/ 172 w 39"/>
                <a:gd name="T7" fmla="*/ 12 h 12"/>
                <a:gd name="T8" fmla="*/ 131 w 39"/>
                <a:gd name="T9" fmla="*/ 16 h 12"/>
                <a:gd name="T10" fmla="*/ 84 w 39"/>
                <a:gd name="T11" fmla="*/ 7 h 12"/>
                <a:gd name="T12" fmla="*/ 0 w 39"/>
                <a:gd name="T13" fmla="*/ 33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 h="12">
                  <a:moveTo>
                    <a:pt x="3" y="7"/>
                  </a:moveTo>
                  <a:cubicBezTo>
                    <a:pt x="10" y="7"/>
                    <a:pt x="17" y="6"/>
                    <a:pt x="23" y="9"/>
                  </a:cubicBezTo>
                  <a:cubicBezTo>
                    <a:pt x="27" y="11"/>
                    <a:pt x="28" y="12"/>
                    <a:pt x="31" y="10"/>
                  </a:cubicBezTo>
                  <a:cubicBezTo>
                    <a:pt x="33" y="8"/>
                    <a:pt x="39" y="4"/>
                    <a:pt x="39" y="2"/>
                  </a:cubicBezTo>
                  <a:cubicBezTo>
                    <a:pt x="36" y="1"/>
                    <a:pt x="33" y="2"/>
                    <a:pt x="30" y="3"/>
                  </a:cubicBezTo>
                  <a:cubicBezTo>
                    <a:pt x="26" y="3"/>
                    <a:pt x="23" y="2"/>
                    <a:pt x="19" y="1"/>
                  </a:cubicBezTo>
                  <a:cubicBezTo>
                    <a:pt x="14" y="0"/>
                    <a:pt x="1" y="1"/>
                    <a:pt x="0" y="6"/>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87" name="Freeform 127">
              <a:extLst>
                <a:ext uri="{FF2B5EF4-FFF2-40B4-BE49-F238E27FC236}">
                  <a16:creationId xmlns:a16="http://schemas.microsoft.com/office/drawing/2014/main" id="{1F5E28FC-2AA6-4340-9363-25994617DB0C}"/>
                </a:ext>
              </a:extLst>
            </p:cNvPr>
            <p:cNvSpPr>
              <a:spLocks/>
            </p:cNvSpPr>
            <p:nvPr/>
          </p:nvSpPr>
          <p:spPr bwMode="auto">
            <a:xfrm>
              <a:off x="1912" y="954"/>
              <a:ext cx="56" cy="32"/>
            </a:xfrm>
            <a:custGeom>
              <a:avLst/>
              <a:gdLst>
                <a:gd name="T0" fmla="*/ 5 w 34"/>
                <a:gd name="T1" fmla="*/ 44 h 18"/>
                <a:gd name="T2" fmla="*/ 112 w 34"/>
                <a:gd name="T3" fmla="*/ 101 h 18"/>
                <a:gd name="T4" fmla="*/ 152 w 34"/>
                <a:gd name="T5" fmla="*/ 50 h 18"/>
                <a:gd name="T6" fmla="*/ 76 w 34"/>
                <a:gd name="T7" fmla="*/ 21 h 18"/>
                <a:gd name="T8" fmla="*/ 0 w 34"/>
                <a:gd name="T9" fmla="*/ 3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18">
                  <a:moveTo>
                    <a:pt x="1" y="8"/>
                  </a:moveTo>
                  <a:cubicBezTo>
                    <a:pt x="10" y="0"/>
                    <a:pt x="18" y="17"/>
                    <a:pt x="25" y="18"/>
                  </a:cubicBezTo>
                  <a:cubicBezTo>
                    <a:pt x="26" y="14"/>
                    <a:pt x="30" y="11"/>
                    <a:pt x="34" y="9"/>
                  </a:cubicBezTo>
                  <a:cubicBezTo>
                    <a:pt x="26" y="11"/>
                    <a:pt x="23" y="8"/>
                    <a:pt x="17" y="4"/>
                  </a:cubicBezTo>
                  <a:cubicBezTo>
                    <a:pt x="11" y="0"/>
                    <a:pt x="4" y="1"/>
                    <a:pt x="0" y="7"/>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88" name="Freeform 128">
              <a:extLst>
                <a:ext uri="{FF2B5EF4-FFF2-40B4-BE49-F238E27FC236}">
                  <a16:creationId xmlns:a16="http://schemas.microsoft.com/office/drawing/2014/main" id="{A6393965-62BE-4FBB-86F5-4BEF5753C96E}"/>
                </a:ext>
              </a:extLst>
            </p:cNvPr>
            <p:cNvSpPr>
              <a:spLocks/>
            </p:cNvSpPr>
            <p:nvPr/>
          </p:nvSpPr>
          <p:spPr bwMode="auto">
            <a:xfrm>
              <a:off x="1850" y="1262"/>
              <a:ext cx="44" cy="24"/>
            </a:xfrm>
            <a:custGeom>
              <a:avLst/>
              <a:gdLst>
                <a:gd name="T0" fmla="*/ 0 w 27"/>
                <a:gd name="T1" fmla="*/ 41 h 14"/>
                <a:gd name="T2" fmla="*/ 90 w 27"/>
                <a:gd name="T3" fmla="*/ 70 h 14"/>
                <a:gd name="T4" fmla="*/ 111 w 27"/>
                <a:gd name="T5" fmla="*/ 36 h 14"/>
                <a:gd name="T6" fmla="*/ 83 w 27"/>
                <a:gd name="T7" fmla="*/ 21 h 14"/>
                <a:gd name="T8" fmla="*/ 5 w 27"/>
                <a:gd name="T9" fmla="*/ 41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14">
                  <a:moveTo>
                    <a:pt x="0" y="8"/>
                  </a:moveTo>
                  <a:cubicBezTo>
                    <a:pt x="6" y="0"/>
                    <a:pt x="17" y="9"/>
                    <a:pt x="21" y="14"/>
                  </a:cubicBezTo>
                  <a:cubicBezTo>
                    <a:pt x="21" y="13"/>
                    <a:pt x="26" y="8"/>
                    <a:pt x="26" y="7"/>
                  </a:cubicBezTo>
                  <a:cubicBezTo>
                    <a:pt x="27" y="4"/>
                    <a:pt x="22" y="4"/>
                    <a:pt x="19" y="4"/>
                  </a:cubicBezTo>
                  <a:cubicBezTo>
                    <a:pt x="11" y="2"/>
                    <a:pt x="6" y="1"/>
                    <a:pt x="1" y="8"/>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89" name="Freeform 129">
              <a:extLst>
                <a:ext uri="{FF2B5EF4-FFF2-40B4-BE49-F238E27FC236}">
                  <a16:creationId xmlns:a16="http://schemas.microsoft.com/office/drawing/2014/main" id="{2BE987B8-CE99-4528-93D6-69959DA81DC1}"/>
                </a:ext>
              </a:extLst>
            </p:cNvPr>
            <p:cNvSpPr>
              <a:spLocks/>
            </p:cNvSpPr>
            <p:nvPr/>
          </p:nvSpPr>
          <p:spPr bwMode="auto">
            <a:xfrm>
              <a:off x="1642" y="828"/>
              <a:ext cx="49" cy="30"/>
            </a:xfrm>
            <a:custGeom>
              <a:avLst/>
              <a:gdLst>
                <a:gd name="T0" fmla="*/ 0 w 30"/>
                <a:gd name="T1" fmla="*/ 60 h 17"/>
                <a:gd name="T2" fmla="*/ 105 w 30"/>
                <a:gd name="T3" fmla="*/ 94 h 17"/>
                <a:gd name="T4" fmla="*/ 131 w 30"/>
                <a:gd name="T5" fmla="*/ 44 h 17"/>
                <a:gd name="T6" fmla="*/ 96 w 30"/>
                <a:gd name="T7" fmla="*/ 37 h 17"/>
                <a:gd name="T8" fmla="*/ 13 w 30"/>
                <a:gd name="T9" fmla="*/ 49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7">
                  <a:moveTo>
                    <a:pt x="0" y="11"/>
                  </a:moveTo>
                  <a:cubicBezTo>
                    <a:pt x="6" y="5"/>
                    <a:pt x="20" y="14"/>
                    <a:pt x="24" y="17"/>
                  </a:cubicBezTo>
                  <a:cubicBezTo>
                    <a:pt x="26" y="16"/>
                    <a:pt x="30" y="11"/>
                    <a:pt x="30" y="8"/>
                  </a:cubicBezTo>
                  <a:cubicBezTo>
                    <a:pt x="30" y="3"/>
                    <a:pt x="25" y="7"/>
                    <a:pt x="22" y="7"/>
                  </a:cubicBezTo>
                  <a:cubicBezTo>
                    <a:pt x="14" y="7"/>
                    <a:pt x="9" y="0"/>
                    <a:pt x="3" y="9"/>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0" name="Freeform 130">
              <a:extLst>
                <a:ext uri="{FF2B5EF4-FFF2-40B4-BE49-F238E27FC236}">
                  <a16:creationId xmlns:a16="http://schemas.microsoft.com/office/drawing/2014/main" id="{E824B08A-1763-4CE7-AFCB-D54FB6B39353}"/>
                </a:ext>
              </a:extLst>
            </p:cNvPr>
            <p:cNvSpPr>
              <a:spLocks/>
            </p:cNvSpPr>
            <p:nvPr/>
          </p:nvSpPr>
          <p:spPr bwMode="auto">
            <a:xfrm>
              <a:off x="2155" y="1127"/>
              <a:ext cx="52" cy="35"/>
            </a:xfrm>
            <a:custGeom>
              <a:avLst/>
              <a:gdLst>
                <a:gd name="T0" fmla="*/ 0 w 32"/>
                <a:gd name="T1" fmla="*/ 65 h 20"/>
                <a:gd name="T2" fmla="*/ 75 w 32"/>
                <a:gd name="T3" fmla="*/ 65 h 20"/>
                <a:gd name="T4" fmla="*/ 138 w 32"/>
                <a:gd name="T5" fmla="*/ 58 h 20"/>
                <a:gd name="T6" fmla="*/ 0 w 32"/>
                <a:gd name="T7" fmla="*/ 58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 h="20">
                  <a:moveTo>
                    <a:pt x="0" y="12"/>
                  </a:moveTo>
                  <a:cubicBezTo>
                    <a:pt x="5" y="9"/>
                    <a:pt x="11" y="9"/>
                    <a:pt x="17" y="12"/>
                  </a:cubicBezTo>
                  <a:cubicBezTo>
                    <a:pt x="23" y="14"/>
                    <a:pt x="27" y="20"/>
                    <a:pt x="32" y="11"/>
                  </a:cubicBezTo>
                  <a:cubicBezTo>
                    <a:pt x="19" y="10"/>
                    <a:pt x="10" y="0"/>
                    <a:pt x="0" y="11"/>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1" name="Freeform 131">
              <a:extLst>
                <a:ext uri="{FF2B5EF4-FFF2-40B4-BE49-F238E27FC236}">
                  <a16:creationId xmlns:a16="http://schemas.microsoft.com/office/drawing/2014/main" id="{6F2B24B0-0B70-424C-BA92-BA8DC3272328}"/>
                </a:ext>
              </a:extLst>
            </p:cNvPr>
            <p:cNvSpPr>
              <a:spLocks/>
            </p:cNvSpPr>
            <p:nvPr/>
          </p:nvSpPr>
          <p:spPr bwMode="auto">
            <a:xfrm>
              <a:off x="2266" y="1302"/>
              <a:ext cx="49" cy="26"/>
            </a:xfrm>
            <a:custGeom>
              <a:avLst/>
              <a:gdLst>
                <a:gd name="T0" fmla="*/ 0 w 30"/>
                <a:gd name="T1" fmla="*/ 50 h 15"/>
                <a:gd name="T2" fmla="*/ 69 w 30"/>
                <a:gd name="T3" fmla="*/ 50 h 15"/>
                <a:gd name="T4" fmla="*/ 131 w 30"/>
                <a:gd name="T5" fmla="*/ 29 h 15"/>
                <a:gd name="T6" fmla="*/ 62 w 30"/>
                <a:gd name="T7" fmla="*/ 21 h 15"/>
                <a:gd name="T8" fmla="*/ 5 w 30"/>
                <a:gd name="T9" fmla="*/ 3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5">
                  <a:moveTo>
                    <a:pt x="0" y="10"/>
                  </a:moveTo>
                  <a:cubicBezTo>
                    <a:pt x="4" y="4"/>
                    <a:pt x="12" y="8"/>
                    <a:pt x="16" y="10"/>
                  </a:cubicBezTo>
                  <a:cubicBezTo>
                    <a:pt x="24" y="15"/>
                    <a:pt x="22" y="10"/>
                    <a:pt x="30" y="6"/>
                  </a:cubicBezTo>
                  <a:cubicBezTo>
                    <a:pt x="25" y="5"/>
                    <a:pt x="19" y="5"/>
                    <a:pt x="14" y="4"/>
                  </a:cubicBezTo>
                  <a:cubicBezTo>
                    <a:pt x="9" y="3"/>
                    <a:pt x="4" y="0"/>
                    <a:pt x="1" y="7"/>
                  </a:cubicBezTo>
                </a:path>
              </a:pathLst>
            </a:custGeom>
            <a:solidFill>
              <a:srgbClr val="F6B7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2" name="Freeform 132">
              <a:extLst>
                <a:ext uri="{FF2B5EF4-FFF2-40B4-BE49-F238E27FC236}">
                  <a16:creationId xmlns:a16="http://schemas.microsoft.com/office/drawing/2014/main" id="{254556ED-4B11-4D1D-BA81-1E91752D2CB1}"/>
                </a:ext>
              </a:extLst>
            </p:cNvPr>
            <p:cNvSpPr>
              <a:spLocks/>
            </p:cNvSpPr>
            <p:nvPr/>
          </p:nvSpPr>
          <p:spPr bwMode="auto">
            <a:xfrm>
              <a:off x="1667" y="863"/>
              <a:ext cx="34" cy="26"/>
            </a:xfrm>
            <a:custGeom>
              <a:avLst/>
              <a:gdLst>
                <a:gd name="T0" fmla="*/ 0 w 21"/>
                <a:gd name="T1" fmla="*/ 5 h 15"/>
                <a:gd name="T2" fmla="*/ 47 w 21"/>
                <a:gd name="T3" fmla="*/ 28 h 15"/>
                <a:gd name="T4" fmla="*/ 73 w 21"/>
                <a:gd name="T5" fmla="*/ 0 h 15"/>
                <a:gd name="T6" fmla="*/ 5 w 21"/>
                <a:gd name="T7" fmla="*/ 16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5">
                  <a:moveTo>
                    <a:pt x="0" y="1"/>
                  </a:moveTo>
                  <a:cubicBezTo>
                    <a:pt x="4" y="3"/>
                    <a:pt x="6" y="6"/>
                    <a:pt x="11" y="5"/>
                  </a:cubicBezTo>
                  <a:cubicBezTo>
                    <a:pt x="14" y="5"/>
                    <a:pt x="17" y="3"/>
                    <a:pt x="17" y="0"/>
                  </a:cubicBezTo>
                  <a:cubicBezTo>
                    <a:pt x="21" y="10"/>
                    <a:pt x="1" y="15"/>
                    <a:pt x="1" y="3"/>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3" name="Freeform 133">
              <a:extLst>
                <a:ext uri="{FF2B5EF4-FFF2-40B4-BE49-F238E27FC236}">
                  <a16:creationId xmlns:a16="http://schemas.microsoft.com/office/drawing/2014/main" id="{25465637-D1A0-4A67-9D92-CE7C7D5481CF}"/>
                </a:ext>
              </a:extLst>
            </p:cNvPr>
            <p:cNvSpPr>
              <a:spLocks/>
            </p:cNvSpPr>
            <p:nvPr/>
          </p:nvSpPr>
          <p:spPr bwMode="auto">
            <a:xfrm>
              <a:off x="1943" y="989"/>
              <a:ext cx="27" cy="19"/>
            </a:xfrm>
            <a:custGeom>
              <a:avLst/>
              <a:gdLst>
                <a:gd name="T0" fmla="*/ 0 w 16"/>
                <a:gd name="T1" fmla="*/ 9 h 11"/>
                <a:gd name="T2" fmla="*/ 42 w 16"/>
                <a:gd name="T3" fmla="*/ 36 h 11"/>
                <a:gd name="T4" fmla="*/ 78 w 16"/>
                <a:gd name="T5" fmla="*/ 0 h 11"/>
                <a:gd name="T6" fmla="*/ 41 w 16"/>
                <a:gd name="T7" fmla="*/ 57 h 11"/>
                <a:gd name="T8" fmla="*/ 0 w 16"/>
                <a:gd name="T9" fmla="*/ 2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1">
                  <a:moveTo>
                    <a:pt x="0" y="2"/>
                  </a:moveTo>
                  <a:cubicBezTo>
                    <a:pt x="2" y="3"/>
                    <a:pt x="4" y="8"/>
                    <a:pt x="9" y="7"/>
                  </a:cubicBezTo>
                  <a:cubicBezTo>
                    <a:pt x="12" y="6"/>
                    <a:pt x="15" y="3"/>
                    <a:pt x="16" y="0"/>
                  </a:cubicBezTo>
                  <a:cubicBezTo>
                    <a:pt x="16" y="5"/>
                    <a:pt x="15" y="10"/>
                    <a:pt x="8" y="11"/>
                  </a:cubicBezTo>
                  <a:cubicBezTo>
                    <a:pt x="4" y="11"/>
                    <a:pt x="1" y="8"/>
                    <a:pt x="0" y="4"/>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4" name="Freeform 134">
              <a:extLst>
                <a:ext uri="{FF2B5EF4-FFF2-40B4-BE49-F238E27FC236}">
                  <a16:creationId xmlns:a16="http://schemas.microsoft.com/office/drawing/2014/main" id="{C0200D7E-B64E-47FE-8B93-2B68B2C6C067}"/>
                </a:ext>
              </a:extLst>
            </p:cNvPr>
            <p:cNvSpPr>
              <a:spLocks/>
            </p:cNvSpPr>
            <p:nvPr/>
          </p:nvSpPr>
          <p:spPr bwMode="auto">
            <a:xfrm>
              <a:off x="1875" y="1293"/>
              <a:ext cx="31" cy="23"/>
            </a:xfrm>
            <a:custGeom>
              <a:avLst/>
              <a:gdLst>
                <a:gd name="T0" fmla="*/ 0 w 19"/>
                <a:gd name="T1" fmla="*/ 0 h 13"/>
                <a:gd name="T2" fmla="*/ 69 w 19"/>
                <a:gd name="T3" fmla="*/ 0 h 13"/>
                <a:gd name="T4" fmla="*/ 0 w 19"/>
                <a:gd name="T5" fmla="*/ 28 h 13"/>
                <a:gd name="T6" fmla="*/ 0 60000 65536"/>
                <a:gd name="T7" fmla="*/ 0 60000 65536"/>
                <a:gd name="T8" fmla="*/ 0 60000 65536"/>
              </a:gdLst>
              <a:ahLst/>
              <a:cxnLst>
                <a:cxn ang="T6">
                  <a:pos x="T0" y="T1"/>
                </a:cxn>
                <a:cxn ang="T7">
                  <a:pos x="T2" y="T3"/>
                </a:cxn>
                <a:cxn ang="T8">
                  <a:pos x="T4" y="T5"/>
                </a:cxn>
              </a:cxnLst>
              <a:rect l="0" t="0" r="r" b="b"/>
              <a:pathLst>
                <a:path w="19" h="13">
                  <a:moveTo>
                    <a:pt x="0" y="0"/>
                  </a:moveTo>
                  <a:cubicBezTo>
                    <a:pt x="4" y="6"/>
                    <a:pt x="14" y="8"/>
                    <a:pt x="16" y="0"/>
                  </a:cubicBezTo>
                  <a:cubicBezTo>
                    <a:pt x="19" y="8"/>
                    <a:pt x="4" y="13"/>
                    <a:pt x="0" y="5"/>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5" name="Freeform 135">
              <a:extLst>
                <a:ext uri="{FF2B5EF4-FFF2-40B4-BE49-F238E27FC236}">
                  <a16:creationId xmlns:a16="http://schemas.microsoft.com/office/drawing/2014/main" id="{C579DF77-96FD-48E7-8CF0-06C5FA62B931}"/>
                </a:ext>
              </a:extLst>
            </p:cNvPr>
            <p:cNvSpPr>
              <a:spLocks/>
            </p:cNvSpPr>
            <p:nvPr/>
          </p:nvSpPr>
          <p:spPr bwMode="auto">
            <a:xfrm>
              <a:off x="1586" y="1176"/>
              <a:ext cx="33" cy="26"/>
            </a:xfrm>
            <a:custGeom>
              <a:avLst/>
              <a:gdLst>
                <a:gd name="T0" fmla="*/ 8 w 20"/>
                <a:gd name="T1" fmla="*/ 0 h 15"/>
                <a:gd name="T2" fmla="*/ 71 w 20"/>
                <a:gd name="T3" fmla="*/ 0 h 15"/>
                <a:gd name="T4" fmla="*/ 5 w 20"/>
                <a:gd name="T5" fmla="*/ 9 h 15"/>
                <a:gd name="T6" fmla="*/ 0 60000 65536"/>
                <a:gd name="T7" fmla="*/ 0 60000 65536"/>
                <a:gd name="T8" fmla="*/ 0 60000 65536"/>
              </a:gdLst>
              <a:ahLst/>
              <a:cxnLst>
                <a:cxn ang="T6">
                  <a:pos x="T0" y="T1"/>
                </a:cxn>
                <a:cxn ang="T7">
                  <a:pos x="T2" y="T3"/>
                </a:cxn>
                <a:cxn ang="T8">
                  <a:pos x="T4" y="T5"/>
                </a:cxn>
              </a:cxnLst>
              <a:rect l="0" t="0" r="r" b="b"/>
              <a:pathLst>
                <a:path w="20" h="15">
                  <a:moveTo>
                    <a:pt x="2" y="0"/>
                  </a:moveTo>
                  <a:cubicBezTo>
                    <a:pt x="0" y="2"/>
                    <a:pt x="13" y="9"/>
                    <a:pt x="16" y="0"/>
                  </a:cubicBezTo>
                  <a:cubicBezTo>
                    <a:pt x="20" y="7"/>
                    <a:pt x="1" y="15"/>
                    <a:pt x="1" y="2"/>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6" name="Freeform 136">
              <a:extLst>
                <a:ext uri="{FF2B5EF4-FFF2-40B4-BE49-F238E27FC236}">
                  <a16:creationId xmlns:a16="http://schemas.microsoft.com/office/drawing/2014/main" id="{C1C9412E-38F1-44BF-AECC-3FA52AFC6097}"/>
                </a:ext>
              </a:extLst>
            </p:cNvPr>
            <p:cNvSpPr>
              <a:spLocks/>
            </p:cNvSpPr>
            <p:nvPr/>
          </p:nvSpPr>
          <p:spPr bwMode="auto">
            <a:xfrm>
              <a:off x="2184" y="1167"/>
              <a:ext cx="40" cy="26"/>
            </a:xfrm>
            <a:custGeom>
              <a:avLst/>
              <a:gdLst>
                <a:gd name="T0" fmla="*/ 0 w 24"/>
                <a:gd name="T1" fmla="*/ 0 h 15"/>
                <a:gd name="T2" fmla="*/ 70 w 24"/>
                <a:gd name="T3" fmla="*/ 0 h 15"/>
                <a:gd name="T4" fmla="*/ 20 w 24"/>
                <a:gd name="T5" fmla="*/ 28 h 15"/>
                <a:gd name="T6" fmla="*/ 0 60000 65536"/>
                <a:gd name="T7" fmla="*/ 0 60000 65536"/>
                <a:gd name="T8" fmla="*/ 0 60000 65536"/>
              </a:gdLst>
              <a:ahLst/>
              <a:cxnLst>
                <a:cxn ang="T6">
                  <a:pos x="T0" y="T1"/>
                </a:cxn>
                <a:cxn ang="T7">
                  <a:pos x="T2" y="T3"/>
                </a:cxn>
                <a:cxn ang="T8">
                  <a:pos x="T4" y="T5"/>
                </a:cxn>
              </a:cxnLst>
              <a:rect l="0" t="0" r="r" b="b"/>
              <a:pathLst>
                <a:path w="24" h="15">
                  <a:moveTo>
                    <a:pt x="0" y="0"/>
                  </a:moveTo>
                  <a:cubicBezTo>
                    <a:pt x="3" y="9"/>
                    <a:pt x="14" y="10"/>
                    <a:pt x="15" y="0"/>
                  </a:cubicBezTo>
                  <a:cubicBezTo>
                    <a:pt x="24" y="14"/>
                    <a:pt x="3" y="15"/>
                    <a:pt x="4" y="5"/>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7" name="Freeform 137">
              <a:extLst>
                <a:ext uri="{FF2B5EF4-FFF2-40B4-BE49-F238E27FC236}">
                  <a16:creationId xmlns:a16="http://schemas.microsoft.com/office/drawing/2014/main" id="{DDFFC15F-18C2-400E-9D80-CB8296A5387A}"/>
                </a:ext>
              </a:extLst>
            </p:cNvPr>
            <p:cNvSpPr>
              <a:spLocks/>
            </p:cNvSpPr>
            <p:nvPr/>
          </p:nvSpPr>
          <p:spPr bwMode="auto">
            <a:xfrm>
              <a:off x="2286" y="1335"/>
              <a:ext cx="36" cy="31"/>
            </a:xfrm>
            <a:custGeom>
              <a:avLst/>
              <a:gdLst>
                <a:gd name="T0" fmla="*/ 8 w 22"/>
                <a:gd name="T1" fmla="*/ 0 h 18"/>
                <a:gd name="T2" fmla="*/ 77 w 22"/>
                <a:gd name="T3" fmla="*/ 5 h 18"/>
                <a:gd name="T4" fmla="*/ 18 w 22"/>
                <a:gd name="T5" fmla="*/ 21 h 18"/>
                <a:gd name="T6" fmla="*/ 0 60000 65536"/>
                <a:gd name="T7" fmla="*/ 0 60000 65536"/>
                <a:gd name="T8" fmla="*/ 0 60000 65536"/>
              </a:gdLst>
              <a:ahLst/>
              <a:cxnLst>
                <a:cxn ang="T6">
                  <a:pos x="T0" y="T1"/>
                </a:cxn>
                <a:cxn ang="T7">
                  <a:pos x="T2" y="T3"/>
                </a:cxn>
                <a:cxn ang="T8">
                  <a:pos x="T4" y="T5"/>
                </a:cxn>
              </a:cxnLst>
              <a:rect l="0" t="0" r="r" b="b"/>
              <a:pathLst>
                <a:path w="22" h="18">
                  <a:moveTo>
                    <a:pt x="2" y="0"/>
                  </a:moveTo>
                  <a:cubicBezTo>
                    <a:pt x="6" y="8"/>
                    <a:pt x="14" y="10"/>
                    <a:pt x="18" y="1"/>
                  </a:cubicBezTo>
                  <a:cubicBezTo>
                    <a:pt x="22" y="18"/>
                    <a:pt x="0" y="10"/>
                    <a:pt x="4" y="4"/>
                  </a:cubicBezTo>
                </a:path>
              </a:pathLst>
            </a:custGeom>
            <a:solidFill>
              <a:srgbClr val="F9E5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8" name="Freeform 138">
              <a:extLst>
                <a:ext uri="{FF2B5EF4-FFF2-40B4-BE49-F238E27FC236}">
                  <a16:creationId xmlns:a16="http://schemas.microsoft.com/office/drawing/2014/main" id="{26353235-399C-44A3-A95B-D539676637F1}"/>
                </a:ext>
              </a:extLst>
            </p:cNvPr>
            <p:cNvSpPr>
              <a:spLocks/>
            </p:cNvSpPr>
            <p:nvPr/>
          </p:nvSpPr>
          <p:spPr bwMode="auto">
            <a:xfrm>
              <a:off x="1179" y="1740"/>
              <a:ext cx="8" cy="44"/>
            </a:xfrm>
            <a:custGeom>
              <a:avLst/>
              <a:gdLst>
                <a:gd name="T0" fmla="*/ 21 w 5"/>
                <a:gd name="T1" fmla="*/ 0 h 25"/>
                <a:gd name="T2" fmla="*/ 0 w 5"/>
                <a:gd name="T3" fmla="*/ 136 h 25"/>
                <a:gd name="T4" fmla="*/ 0 60000 65536"/>
                <a:gd name="T5" fmla="*/ 0 60000 65536"/>
              </a:gdLst>
              <a:ahLst/>
              <a:cxnLst>
                <a:cxn ang="T4">
                  <a:pos x="T0" y="T1"/>
                </a:cxn>
                <a:cxn ang="T5">
                  <a:pos x="T2" y="T3"/>
                </a:cxn>
              </a:cxnLst>
              <a:rect l="0" t="0" r="r" b="b"/>
              <a:pathLst>
                <a:path w="5" h="25">
                  <a:moveTo>
                    <a:pt x="5" y="0"/>
                  </a:moveTo>
                  <a:cubicBezTo>
                    <a:pt x="3" y="8"/>
                    <a:pt x="2" y="17"/>
                    <a:pt x="0" y="25"/>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99" name="Freeform 139">
              <a:extLst>
                <a:ext uri="{FF2B5EF4-FFF2-40B4-BE49-F238E27FC236}">
                  <a16:creationId xmlns:a16="http://schemas.microsoft.com/office/drawing/2014/main" id="{0E1704BB-0F88-4558-ADE2-7C4A7BB2DC96}"/>
                </a:ext>
              </a:extLst>
            </p:cNvPr>
            <p:cNvSpPr>
              <a:spLocks/>
            </p:cNvSpPr>
            <p:nvPr/>
          </p:nvSpPr>
          <p:spPr bwMode="auto">
            <a:xfrm>
              <a:off x="1223" y="1752"/>
              <a:ext cx="5" cy="46"/>
            </a:xfrm>
            <a:custGeom>
              <a:avLst/>
              <a:gdLst>
                <a:gd name="T0" fmla="*/ 13 w 3"/>
                <a:gd name="T1" fmla="*/ 0 h 26"/>
                <a:gd name="T2" fmla="*/ 8 w 3"/>
                <a:gd name="T3" fmla="*/ 143 h 26"/>
                <a:gd name="T4" fmla="*/ 0 60000 65536"/>
                <a:gd name="T5" fmla="*/ 0 60000 65536"/>
              </a:gdLst>
              <a:ahLst/>
              <a:cxnLst>
                <a:cxn ang="T4">
                  <a:pos x="T0" y="T1"/>
                </a:cxn>
                <a:cxn ang="T5">
                  <a:pos x="T2" y="T3"/>
                </a:cxn>
              </a:cxnLst>
              <a:rect l="0" t="0" r="r" b="b"/>
              <a:pathLst>
                <a:path w="3" h="26">
                  <a:moveTo>
                    <a:pt x="3" y="0"/>
                  </a:moveTo>
                  <a:cubicBezTo>
                    <a:pt x="3" y="8"/>
                    <a:pt x="0" y="18"/>
                    <a:pt x="2" y="2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0" name="Freeform 140">
              <a:extLst>
                <a:ext uri="{FF2B5EF4-FFF2-40B4-BE49-F238E27FC236}">
                  <a16:creationId xmlns:a16="http://schemas.microsoft.com/office/drawing/2014/main" id="{2DB83DD9-1F63-49C3-9A07-05B41AC4E1B3}"/>
                </a:ext>
              </a:extLst>
            </p:cNvPr>
            <p:cNvSpPr>
              <a:spLocks/>
            </p:cNvSpPr>
            <p:nvPr/>
          </p:nvSpPr>
          <p:spPr bwMode="auto">
            <a:xfrm>
              <a:off x="1264" y="1751"/>
              <a:ext cx="10" cy="45"/>
            </a:xfrm>
            <a:custGeom>
              <a:avLst/>
              <a:gdLst>
                <a:gd name="T0" fmla="*/ 0 w 6"/>
                <a:gd name="T1" fmla="*/ 0 h 26"/>
                <a:gd name="T2" fmla="*/ 8 w 6"/>
                <a:gd name="T3" fmla="*/ 50 h 26"/>
                <a:gd name="T4" fmla="*/ 20 w 6"/>
                <a:gd name="T5" fmla="*/ 106 h 26"/>
                <a:gd name="T6" fmla="*/ 28 w 6"/>
                <a:gd name="T7" fmla="*/ 135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26">
                  <a:moveTo>
                    <a:pt x="0" y="0"/>
                  </a:moveTo>
                  <a:cubicBezTo>
                    <a:pt x="1" y="3"/>
                    <a:pt x="1" y="7"/>
                    <a:pt x="2" y="10"/>
                  </a:cubicBezTo>
                  <a:cubicBezTo>
                    <a:pt x="3" y="14"/>
                    <a:pt x="4" y="17"/>
                    <a:pt x="4" y="20"/>
                  </a:cubicBezTo>
                  <a:cubicBezTo>
                    <a:pt x="5" y="22"/>
                    <a:pt x="5" y="25"/>
                    <a:pt x="6" y="2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1" name="Freeform 141">
              <a:extLst>
                <a:ext uri="{FF2B5EF4-FFF2-40B4-BE49-F238E27FC236}">
                  <a16:creationId xmlns:a16="http://schemas.microsoft.com/office/drawing/2014/main" id="{F1E437FD-FAB8-4328-9338-EEE7E8BEB5DA}"/>
                </a:ext>
              </a:extLst>
            </p:cNvPr>
            <p:cNvSpPr>
              <a:spLocks/>
            </p:cNvSpPr>
            <p:nvPr/>
          </p:nvSpPr>
          <p:spPr bwMode="auto">
            <a:xfrm>
              <a:off x="1306" y="1740"/>
              <a:ext cx="20" cy="40"/>
            </a:xfrm>
            <a:custGeom>
              <a:avLst/>
              <a:gdLst>
                <a:gd name="T0" fmla="*/ 0 w 12"/>
                <a:gd name="T1" fmla="*/ 0 h 23"/>
                <a:gd name="T2" fmla="*/ 55 w 12"/>
                <a:gd name="T3" fmla="*/ 122 h 23"/>
                <a:gd name="T4" fmla="*/ 0 60000 65536"/>
                <a:gd name="T5" fmla="*/ 0 60000 65536"/>
              </a:gdLst>
              <a:ahLst/>
              <a:cxnLst>
                <a:cxn ang="T4">
                  <a:pos x="T0" y="T1"/>
                </a:cxn>
                <a:cxn ang="T5">
                  <a:pos x="T2" y="T3"/>
                </a:cxn>
              </a:cxnLst>
              <a:rect l="0" t="0" r="r" b="b"/>
              <a:pathLst>
                <a:path w="12" h="23">
                  <a:moveTo>
                    <a:pt x="0" y="0"/>
                  </a:moveTo>
                  <a:cubicBezTo>
                    <a:pt x="4" y="6"/>
                    <a:pt x="8" y="16"/>
                    <a:pt x="12" y="23"/>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2" name="Freeform 142">
              <a:extLst>
                <a:ext uri="{FF2B5EF4-FFF2-40B4-BE49-F238E27FC236}">
                  <a16:creationId xmlns:a16="http://schemas.microsoft.com/office/drawing/2014/main" id="{3DC26F2F-1C55-4C23-97FB-690D98610716}"/>
                </a:ext>
              </a:extLst>
            </p:cNvPr>
            <p:cNvSpPr>
              <a:spLocks/>
            </p:cNvSpPr>
            <p:nvPr/>
          </p:nvSpPr>
          <p:spPr bwMode="auto">
            <a:xfrm>
              <a:off x="1339" y="1719"/>
              <a:ext cx="21" cy="28"/>
            </a:xfrm>
            <a:custGeom>
              <a:avLst/>
              <a:gdLst>
                <a:gd name="T0" fmla="*/ 0 w 13"/>
                <a:gd name="T1" fmla="*/ 0 h 16"/>
                <a:gd name="T2" fmla="*/ 55 w 13"/>
                <a:gd name="T3" fmla="*/ 86 h 16"/>
                <a:gd name="T4" fmla="*/ 0 60000 65536"/>
                <a:gd name="T5" fmla="*/ 0 60000 65536"/>
              </a:gdLst>
              <a:ahLst/>
              <a:cxnLst>
                <a:cxn ang="T4">
                  <a:pos x="T0" y="T1"/>
                </a:cxn>
                <a:cxn ang="T5">
                  <a:pos x="T2" y="T3"/>
                </a:cxn>
              </a:cxnLst>
              <a:rect l="0" t="0" r="r" b="b"/>
              <a:pathLst>
                <a:path w="13" h="16">
                  <a:moveTo>
                    <a:pt x="0" y="0"/>
                  </a:moveTo>
                  <a:cubicBezTo>
                    <a:pt x="5" y="5"/>
                    <a:pt x="8" y="12"/>
                    <a:pt x="13" y="1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3" name="Freeform 143">
              <a:extLst>
                <a:ext uri="{FF2B5EF4-FFF2-40B4-BE49-F238E27FC236}">
                  <a16:creationId xmlns:a16="http://schemas.microsoft.com/office/drawing/2014/main" id="{5BB3647F-E689-43E3-B56F-F9EB5DD46714}"/>
                </a:ext>
              </a:extLst>
            </p:cNvPr>
            <p:cNvSpPr>
              <a:spLocks/>
            </p:cNvSpPr>
            <p:nvPr/>
          </p:nvSpPr>
          <p:spPr bwMode="auto">
            <a:xfrm>
              <a:off x="1364" y="1686"/>
              <a:ext cx="24" cy="31"/>
            </a:xfrm>
            <a:custGeom>
              <a:avLst/>
              <a:gdLst>
                <a:gd name="T0" fmla="*/ 0 w 15"/>
                <a:gd name="T1" fmla="*/ 0 h 18"/>
                <a:gd name="T2" fmla="*/ 61 w 15"/>
                <a:gd name="T3" fmla="*/ 91 h 18"/>
                <a:gd name="T4" fmla="*/ 0 60000 65536"/>
                <a:gd name="T5" fmla="*/ 0 60000 65536"/>
              </a:gdLst>
              <a:ahLst/>
              <a:cxnLst>
                <a:cxn ang="T4">
                  <a:pos x="T0" y="T1"/>
                </a:cxn>
                <a:cxn ang="T5">
                  <a:pos x="T2" y="T3"/>
                </a:cxn>
              </a:cxnLst>
              <a:rect l="0" t="0" r="r" b="b"/>
              <a:pathLst>
                <a:path w="15" h="18">
                  <a:moveTo>
                    <a:pt x="0" y="0"/>
                  </a:moveTo>
                  <a:cubicBezTo>
                    <a:pt x="6" y="5"/>
                    <a:pt x="11" y="13"/>
                    <a:pt x="15" y="18"/>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4" name="Freeform 144">
              <a:extLst>
                <a:ext uri="{FF2B5EF4-FFF2-40B4-BE49-F238E27FC236}">
                  <a16:creationId xmlns:a16="http://schemas.microsoft.com/office/drawing/2014/main" id="{D5FC82C8-ADEE-4100-B8B6-097A5DC6B16A}"/>
                </a:ext>
              </a:extLst>
            </p:cNvPr>
            <p:cNvSpPr>
              <a:spLocks/>
            </p:cNvSpPr>
            <p:nvPr/>
          </p:nvSpPr>
          <p:spPr bwMode="auto">
            <a:xfrm>
              <a:off x="1393" y="1651"/>
              <a:ext cx="25" cy="37"/>
            </a:xfrm>
            <a:custGeom>
              <a:avLst/>
              <a:gdLst>
                <a:gd name="T0" fmla="*/ 0 w 15"/>
                <a:gd name="T1" fmla="*/ 0 h 21"/>
                <a:gd name="T2" fmla="*/ 70 w 15"/>
                <a:gd name="T3" fmla="*/ 115 h 21"/>
                <a:gd name="T4" fmla="*/ 0 60000 65536"/>
                <a:gd name="T5" fmla="*/ 0 60000 65536"/>
              </a:gdLst>
              <a:ahLst/>
              <a:cxnLst>
                <a:cxn ang="T4">
                  <a:pos x="T0" y="T1"/>
                </a:cxn>
                <a:cxn ang="T5">
                  <a:pos x="T2" y="T3"/>
                </a:cxn>
              </a:cxnLst>
              <a:rect l="0" t="0" r="r" b="b"/>
              <a:pathLst>
                <a:path w="15" h="21">
                  <a:moveTo>
                    <a:pt x="0" y="0"/>
                  </a:moveTo>
                  <a:cubicBezTo>
                    <a:pt x="8" y="2"/>
                    <a:pt x="9" y="18"/>
                    <a:pt x="15" y="21"/>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5" name="Freeform 145">
              <a:extLst>
                <a:ext uri="{FF2B5EF4-FFF2-40B4-BE49-F238E27FC236}">
                  <a16:creationId xmlns:a16="http://schemas.microsoft.com/office/drawing/2014/main" id="{E0662572-784E-4C2B-8768-CFC013CB08FF}"/>
                </a:ext>
              </a:extLst>
            </p:cNvPr>
            <p:cNvSpPr>
              <a:spLocks/>
            </p:cNvSpPr>
            <p:nvPr/>
          </p:nvSpPr>
          <p:spPr bwMode="auto">
            <a:xfrm>
              <a:off x="1441" y="1635"/>
              <a:ext cx="6" cy="48"/>
            </a:xfrm>
            <a:custGeom>
              <a:avLst/>
              <a:gdLst>
                <a:gd name="T0" fmla="*/ 0 w 4"/>
                <a:gd name="T1" fmla="*/ 0 h 27"/>
                <a:gd name="T2" fmla="*/ 12 w 4"/>
                <a:gd name="T3" fmla="*/ 101 h 27"/>
                <a:gd name="T4" fmla="*/ 14 w 4"/>
                <a:gd name="T5" fmla="*/ 151 h 27"/>
                <a:gd name="T6" fmla="*/ 0 60000 65536"/>
                <a:gd name="T7" fmla="*/ 0 60000 65536"/>
                <a:gd name="T8" fmla="*/ 0 60000 65536"/>
              </a:gdLst>
              <a:ahLst/>
              <a:cxnLst>
                <a:cxn ang="T6">
                  <a:pos x="T0" y="T1"/>
                </a:cxn>
                <a:cxn ang="T7">
                  <a:pos x="T2" y="T3"/>
                </a:cxn>
                <a:cxn ang="T8">
                  <a:pos x="T4" y="T5"/>
                </a:cxn>
              </a:cxnLst>
              <a:rect l="0" t="0" r="r" b="b"/>
              <a:pathLst>
                <a:path w="4" h="27">
                  <a:moveTo>
                    <a:pt x="0" y="0"/>
                  </a:moveTo>
                  <a:cubicBezTo>
                    <a:pt x="2" y="6"/>
                    <a:pt x="2" y="12"/>
                    <a:pt x="3" y="18"/>
                  </a:cubicBezTo>
                  <a:cubicBezTo>
                    <a:pt x="3" y="21"/>
                    <a:pt x="3" y="25"/>
                    <a:pt x="4" y="27"/>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6" name="Freeform 146">
              <a:extLst>
                <a:ext uri="{FF2B5EF4-FFF2-40B4-BE49-F238E27FC236}">
                  <a16:creationId xmlns:a16="http://schemas.microsoft.com/office/drawing/2014/main" id="{54F05157-D0EE-4FE5-8129-EEF9DD5B13A8}"/>
                </a:ext>
              </a:extLst>
            </p:cNvPr>
            <p:cNvSpPr>
              <a:spLocks/>
            </p:cNvSpPr>
            <p:nvPr/>
          </p:nvSpPr>
          <p:spPr bwMode="auto">
            <a:xfrm>
              <a:off x="1472" y="1642"/>
              <a:ext cx="11" cy="41"/>
            </a:xfrm>
            <a:custGeom>
              <a:avLst/>
              <a:gdLst>
                <a:gd name="T0" fmla="*/ 20 w 7"/>
                <a:gd name="T1" fmla="*/ 0 h 23"/>
                <a:gd name="T2" fmla="*/ 8 w 7"/>
                <a:gd name="T3" fmla="*/ 86 h 23"/>
                <a:gd name="T4" fmla="*/ 0 w 7"/>
                <a:gd name="T5" fmla="*/ 130 h 23"/>
                <a:gd name="T6" fmla="*/ 0 60000 65536"/>
                <a:gd name="T7" fmla="*/ 0 60000 65536"/>
                <a:gd name="T8" fmla="*/ 0 60000 65536"/>
              </a:gdLst>
              <a:ahLst/>
              <a:cxnLst>
                <a:cxn ang="T6">
                  <a:pos x="T0" y="T1"/>
                </a:cxn>
                <a:cxn ang="T7">
                  <a:pos x="T2" y="T3"/>
                </a:cxn>
                <a:cxn ang="T8">
                  <a:pos x="T4" y="T5"/>
                </a:cxn>
              </a:cxnLst>
              <a:rect l="0" t="0" r="r" b="b"/>
              <a:pathLst>
                <a:path w="7" h="23">
                  <a:moveTo>
                    <a:pt x="5" y="0"/>
                  </a:moveTo>
                  <a:cubicBezTo>
                    <a:pt x="7" y="3"/>
                    <a:pt x="3" y="11"/>
                    <a:pt x="2" y="15"/>
                  </a:cubicBezTo>
                  <a:cubicBezTo>
                    <a:pt x="1" y="18"/>
                    <a:pt x="1" y="21"/>
                    <a:pt x="0" y="23"/>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7" name="Freeform 147">
              <a:extLst>
                <a:ext uri="{FF2B5EF4-FFF2-40B4-BE49-F238E27FC236}">
                  <a16:creationId xmlns:a16="http://schemas.microsoft.com/office/drawing/2014/main" id="{CEDD81FD-0484-4203-828F-5D55A2BFFF9E}"/>
                </a:ext>
              </a:extLst>
            </p:cNvPr>
            <p:cNvSpPr>
              <a:spLocks/>
            </p:cNvSpPr>
            <p:nvPr/>
          </p:nvSpPr>
          <p:spPr bwMode="auto">
            <a:xfrm>
              <a:off x="1505" y="1683"/>
              <a:ext cx="21" cy="24"/>
            </a:xfrm>
            <a:custGeom>
              <a:avLst/>
              <a:gdLst>
                <a:gd name="T0" fmla="*/ 0 w 13"/>
                <a:gd name="T1" fmla="*/ 70 h 14"/>
                <a:gd name="T2" fmla="*/ 55 w 13"/>
                <a:gd name="T3" fmla="*/ 0 h 14"/>
                <a:gd name="T4" fmla="*/ 0 60000 65536"/>
                <a:gd name="T5" fmla="*/ 0 60000 65536"/>
              </a:gdLst>
              <a:ahLst/>
              <a:cxnLst>
                <a:cxn ang="T4">
                  <a:pos x="T0" y="T1"/>
                </a:cxn>
                <a:cxn ang="T5">
                  <a:pos x="T2" y="T3"/>
                </a:cxn>
              </a:cxnLst>
              <a:rect l="0" t="0" r="r" b="b"/>
              <a:pathLst>
                <a:path w="13" h="14">
                  <a:moveTo>
                    <a:pt x="0" y="14"/>
                  </a:moveTo>
                  <a:cubicBezTo>
                    <a:pt x="5" y="12"/>
                    <a:pt x="10" y="4"/>
                    <a:pt x="13"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8" name="Freeform 148">
              <a:extLst>
                <a:ext uri="{FF2B5EF4-FFF2-40B4-BE49-F238E27FC236}">
                  <a16:creationId xmlns:a16="http://schemas.microsoft.com/office/drawing/2014/main" id="{8D91B3D9-C7B8-46FC-9EEB-C204AB8663F2}"/>
                </a:ext>
              </a:extLst>
            </p:cNvPr>
            <p:cNvSpPr>
              <a:spLocks/>
            </p:cNvSpPr>
            <p:nvPr/>
          </p:nvSpPr>
          <p:spPr bwMode="auto">
            <a:xfrm>
              <a:off x="1544" y="1712"/>
              <a:ext cx="16" cy="32"/>
            </a:xfrm>
            <a:custGeom>
              <a:avLst/>
              <a:gdLst>
                <a:gd name="T0" fmla="*/ 42 w 10"/>
                <a:gd name="T1" fmla="*/ 0 h 18"/>
                <a:gd name="T2" fmla="*/ 0 w 10"/>
                <a:gd name="T3" fmla="*/ 101 h 18"/>
                <a:gd name="T4" fmla="*/ 0 60000 65536"/>
                <a:gd name="T5" fmla="*/ 0 60000 65536"/>
              </a:gdLst>
              <a:ahLst/>
              <a:cxnLst>
                <a:cxn ang="T4">
                  <a:pos x="T0" y="T1"/>
                </a:cxn>
                <a:cxn ang="T5">
                  <a:pos x="T2" y="T3"/>
                </a:cxn>
              </a:cxnLst>
              <a:rect l="0" t="0" r="r" b="b"/>
              <a:pathLst>
                <a:path w="10" h="18">
                  <a:moveTo>
                    <a:pt x="10" y="0"/>
                  </a:moveTo>
                  <a:cubicBezTo>
                    <a:pt x="7" y="6"/>
                    <a:pt x="2" y="12"/>
                    <a:pt x="0" y="18"/>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09" name="Freeform 149">
              <a:extLst>
                <a:ext uri="{FF2B5EF4-FFF2-40B4-BE49-F238E27FC236}">
                  <a16:creationId xmlns:a16="http://schemas.microsoft.com/office/drawing/2014/main" id="{32F4979C-8E5B-4AF6-93A2-0A1748649199}"/>
                </a:ext>
              </a:extLst>
            </p:cNvPr>
            <p:cNvSpPr>
              <a:spLocks/>
            </p:cNvSpPr>
            <p:nvPr/>
          </p:nvSpPr>
          <p:spPr bwMode="auto">
            <a:xfrm>
              <a:off x="1585" y="1730"/>
              <a:ext cx="10" cy="43"/>
            </a:xfrm>
            <a:custGeom>
              <a:avLst/>
              <a:gdLst>
                <a:gd name="T0" fmla="*/ 0 w 6"/>
                <a:gd name="T1" fmla="*/ 127 h 25"/>
                <a:gd name="T2" fmla="*/ 28 w 6"/>
                <a:gd name="T3" fmla="*/ 0 h 25"/>
                <a:gd name="T4" fmla="*/ 0 60000 65536"/>
                <a:gd name="T5" fmla="*/ 0 60000 65536"/>
              </a:gdLst>
              <a:ahLst/>
              <a:cxnLst>
                <a:cxn ang="T4">
                  <a:pos x="T0" y="T1"/>
                </a:cxn>
                <a:cxn ang="T5">
                  <a:pos x="T2" y="T3"/>
                </a:cxn>
              </a:cxnLst>
              <a:rect l="0" t="0" r="r" b="b"/>
              <a:pathLst>
                <a:path w="6" h="25">
                  <a:moveTo>
                    <a:pt x="0" y="25"/>
                  </a:moveTo>
                  <a:cubicBezTo>
                    <a:pt x="1" y="17"/>
                    <a:pt x="3" y="7"/>
                    <a:pt x="6"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0" name="Freeform 150">
              <a:extLst>
                <a:ext uri="{FF2B5EF4-FFF2-40B4-BE49-F238E27FC236}">
                  <a16:creationId xmlns:a16="http://schemas.microsoft.com/office/drawing/2014/main" id="{49C1A82D-439D-40FD-8970-B3BEC38E6E06}"/>
                </a:ext>
              </a:extLst>
            </p:cNvPr>
            <p:cNvSpPr>
              <a:spLocks/>
            </p:cNvSpPr>
            <p:nvPr/>
          </p:nvSpPr>
          <p:spPr bwMode="auto">
            <a:xfrm>
              <a:off x="1636" y="1738"/>
              <a:ext cx="9" cy="48"/>
            </a:xfrm>
            <a:custGeom>
              <a:avLst/>
              <a:gdLst>
                <a:gd name="T0" fmla="*/ 0 w 6"/>
                <a:gd name="T1" fmla="*/ 0 h 27"/>
                <a:gd name="T2" fmla="*/ 14 w 6"/>
                <a:gd name="T3" fmla="*/ 151 h 27"/>
                <a:gd name="T4" fmla="*/ 0 60000 65536"/>
                <a:gd name="T5" fmla="*/ 0 60000 65536"/>
              </a:gdLst>
              <a:ahLst/>
              <a:cxnLst>
                <a:cxn ang="T4">
                  <a:pos x="T0" y="T1"/>
                </a:cxn>
                <a:cxn ang="T5">
                  <a:pos x="T2" y="T3"/>
                </a:cxn>
              </a:cxnLst>
              <a:rect l="0" t="0" r="r" b="b"/>
              <a:pathLst>
                <a:path w="6" h="27">
                  <a:moveTo>
                    <a:pt x="0" y="0"/>
                  </a:moveTo>
                  <a:cubicBezTo>
                    <a:pt x="6" y="6"/>
                    <a:pt x="1" y="19"/>
                    <a:pt x="4" y="27"/>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1" name="Freeform 151">
              <a:extLst>
                <a:ext uri="{FF2B5EF4-FFF2-40B4-BE49-F238E27FC236}">
                  <a16:creationId xmlns:a16="http://schemas.microsoft.com/office/drawing/2014/main" id="{619671D1-1942-4C0F-8640-99717882A260}"/>
                </a:ext>
              </a:extLst>
            </p:cNvPr>
            <p:cNvSpPr>
              <a:spLocks/>
            </p:cNvSpPr>
            <p:nvPr/>
          </p:nvSpPr>
          <p:spPr bwMode="auto">
            <a:xfrm>
              <a:off x="1688" y="1737"/>
              <a:ext cx="10" cy="49"/>
            </a:xfrm>
            <a:custGeom>
              <a:avLst/>
              <a:gdLst>
                <a:gd name="T0" fmla="*/ 0 w 6"/>
                <a:gd name="T1" fmla="*/ 0 h 28"/>
                <a:gd name="T2" fmla="*/ 13 w 6"/>
                <a:gd name="T3" fmla="*/ 93 h 28"/>
                <a:gd name="T4" fmla="*/ 28 w 6"/>
                <a:gd name="T5" fmla="*/ 151 h 28"/>
                <a:gd name="T6" fmla="*/ 0 60000 65536"/>
                <a:gd name="T7" fmla="*/ 0 60000 65536"/>
                <a:gd name="T8" fmla="*/ 0 60000 65536"/>
              </a:gdLst>
              <a:ahLst/>
              <a:cxnLst>
                <a:cxn ang="T6">
                  <a:pos x="T0" y="T1"/>
                </a:cxn>
                <a:cxn ang="T7">
                  <a:pos x="T2" y="T3"/>
                </a:cxn>
                <a:cxn ang="T8">
                  <a:pos x="T4" y="T5"/>
                </a:cxn>
              </a:cxnLst>
              <a:rect l="0" t="0" r="r" b="b"/>
              <a:pathLst>
                <a:path w="6" h="28">
                  <a:moveTo>
                    <a:pt x="0" y="0"/>
                  </a:moveTo>
                  <a:cubicBezTo>
                    <a:pt x="3" y="3"/>
                    <a:pt x="3" y="13"/>
                    <a:pt x="3" y="17"/>
                  </a:cubicBezTo>
                  <a:cubicBezTo>
                    <a:pt x="4" y="21"/>
                    <a:pt x="5" y="25"/>
                    <a:pt x="6" y="28"/>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2" name="Freeform 152">
              <a:extLst>
                <a:ext uri="{FF2B5EF4-FFF2-40B4-BE49-F238E27FC236}">
                  <a16:creationId xmlns:a16="http://schemas.microsoft.com/office/drawing/2014/main" id="{C9B51CA2-781D-4AFD-8773-A3B7670C7F4F}"/>
                </a:ext>
              </a:extLst>
            </p:cNvPr>
            <p:cNvSpPr>
              <a:spLocks/>
            </p:cNvSpPr>
            <p:nvPr/>
          </p:nvSpPr>
          <p:spPr bwMode="auto">
            <a:xfrm>
              <a:off x="1737" y="1714"/>
              <a:ext cx="21" cy="24"/>
            </a:xfrm>
            <a:custGeom>
              <a:avLst/>
              <a:gdLst>
                <a:gd name="T0" fmla="*/ 0 w 13"/>
                <a:gd name="T1" fmla="*/ 0 h 14"/>
                <a:gd name="T2" fmla="*/ 55 w 13"/>
                <a:gd name="T3" fmla="*/ 70 h 14"/>
                <a:gd name="T4" fmla="*/ 0 60000 65536"/>
                <a:gd name="T5" fmla="*/ 0 60000 65536"/>
              </a:gdLst>
              <a:ahLst/>
              <a:cxnLst>
                <a:cxn ang="T4">
                  <a:pos x="T0" y="T1"/>
                </a:cxn>
                <a:cxn ang="T5">
                  <a:pos x="T2" y="T3"/>
                </a:cxn>
              </a:cxnLst>
              <a:rect l="0" t="0" r="r" b="b"/>
              <a:pathLst>
                <a:path w="13" h="14">
                  <a:moveTo>
                    <a:pt x="0" y="0"/>
                  </a:moveTo>
                  <a:cubicBezTo>
                    <a:pt x="4" y="5"/>
                    <a:pt x="9" y="9"/>
                    <a:pt x="13" y="14"/>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3" name="Freeform 153">
              <a:extLst>
                <a:ext uri="{FF2B5EF4-FFF2-40B4-BE49-F238E27FC236}">
                  <a16:creationId xmlns:a16="http://schemas.microsoft.com/office/drawing/2014/main" id="{526BC815-5413-4B9E-884F-BFA9D2758AFB}"/>
                </a:ext>
              </a:extLst>
            </p:cNvPr>
            <p:cNvSpPr>
              <a:spLocks/>
            </p:cNvSpPr>
            <p:nvPr/>
          </p:nvSpPr>
          <p:spPr bwMode="auto">
            <a:xfrm>
              <a:off x="1758" y="1676"/>
              <a:ext cx="22" cy="8"/>
            </a:xfrm>
            <a:custGeom>
              <a:avLst/>
              <a:gdLst>
                <a:gd name="T0" fmla="*/ 63 w 13"/>
                <a:gd name="T1" fmla="*/ 21 h 5"/>
                <a:gd name="T2" fmla="*/ 0 w 13"/>
                <a:gd name="T3" fmla="*/ 0 h 5"/>
                <a:gd name="T4" fmla="*/ 0 60000 65536"/>
                <a:gd name="T5" fmla="*/ 0 60000 65536"/>
              </a:gdLst>
              <a:ahLst/>
              <a:cxnLst>
                <a:cxn ang="T4">
                  <a:pos x="T0" y="T1"/>
                </a:cxn>
                <a:cxn ang="T5">
                  <a:pos x="T2" y="T3"/>
                </a:cxn>
              </a:cxnLst>
              <a:rect l="0" t="0" r="r" b="b"/>
              <a:pathLst>
                <a:path w="13" h="5">
                  <a:moveTo>
                    <a:pt x="13" y="5"/>
                  </a:moveTo>
                  <a:cubicBezTo>
                    <a:pt x="10" y="2"/>
                    <a:pt x="4" y="2"/>
                    <a:pt x="0"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4" name="Freeform 154">
              <a:extLst>
                <a:ext uri="{FF2B5EF4-FFF2-40B4-BE49-F238E27FC236}">
                  <a16:creationId xmlns:a16="http://schemas.microsoft.com/office/drawing/2014/main" id="{358BD974-7081-4735-826E-694159743CFF}"/>
                </a:ext>
              </a:extLst>
            </p:cNvPr>
            <p:cNvSpPr>
              <a:spLocks/>
            </p:cNvSpPr>
            <p:nvPr/>
          </p:nvSpPr>
          <p:spPr bwMode="auto">
            <a:xfrm>
              <a:off x="1776" y="1614"/>
              <a:ext cx="23" cy="13"/>
            </a:xfrm>
            <a:custGeom>
              <a:avLst/>
              <a:gdLst>
                <a:gd name="T0" fmla="*/ 62 w 14"/>
                <a:gd name="T1" fmla="*/ 45 h 7"/>
                <a:gd name="T2" fmla="*/ 0 w 14"/>
                <a:gd name="T3" fmla="*/ 0 h 7"/>
                <a:gd name="T4" fmla="*/ 0 60000 65536"/>
                <a:gd name="T5" fmla="*/ 0 60000 65536"/>
              </a:gdLst>
              <a:ahLst/>
              <a:cxnLst>
                <a:cxn ang="T4">
                  <a:pos x="T0" y="T1"/>
                </a:cxn>
                <a:cxn ang="T5">
                  <a:pos x="T2" y="T3"/>
                </a:cxn>
              </a:cxnLst>
              <a:rect l="0" t="0" r="r" b="b"/>
              <a:pathLst>
                <a:path w="14" h="7">
                  <a:moveTo>
                    <a:pt x="14" y="7"/>
                  </a:moveTo>
                  <a:cubicBezTo>
                    <a:pt x="9" y="6"/>
                    <a:pt x="5" y="1"/>
                    <a:pt x="0"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5" name="Freeform 155">
              <a:extLst>
                <a:ext uri="{FF2B5EF4-FFF2-40B4-BE49-F238E27FC236}">
                  <a16:creationId xmlns:a16="http://schemas.microsoft.com/office/drawing/2014/main" id="{B473F3E8-22FB-4C17-822D-AEECF870D660}"/>
                </a:ext>
              </a:extLst>
            </p:cNvPr>
            <p:cNvSpPr>
              <a:spLocks/>
            </p:cNvSpPr>
            <p:nvPr/>
          </p:nvSpPr>
          <p:spPr bwMode="auto">
            <a:xfrm>
              <a:off x="1824" y="1560"/>
              <a:ext cx="8" cy="44"/>
            </a:xfrm>
            <a:custGeom>
              <a:avLst/>
              <a:gdLst>
                <a:gd name="T0" fmla="*/ 21 w 5"/>
                <a:gd name="T1" fmla="*/ 136 h 25"/>
                <a:gd name="T2" fmla="*/ 0 w 5"/>
                <a:gd name="T3" fmla="*/ 0 h 25"/>
                <a:gd name="T4" fmla="*/ 0 60000 65536"/>
                <a:gd name="T5" fmla="*/ 0 60000 65536"/>
              </a:gdLst>
              <a:ahLst/>
              <a:cxnLst>
                <a:cxn ang="T4">
                  <a:pos x="T0" y="T1"/>
                </a:cxn>
                <a:cxn ang="T5">
                  <a:pos x="T2" y="T3"/>
                </a:cxn>
              </a:cxnLst>
              <a:rect l="0" t="0" r="r" b="b"/>
              <a:pathLst>
                <a:path w="5" h="25">
                  <a:moveTo>
                    <a:pt x="5" y="25"/>
                  </a:moveTo>
                  <a:cubicBezTo>
                    <a:pt x="0" y="20"/>
                    <a:pt x="0" y="6"/>
                    <a:pt x="0"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6" name="Freeform 156">
              <a:extLst>
                <a:ext uri="{FF2B5EF4-FFF2-40B4-BE49-F238E27FC236}">
                  <a16:creationId xmlns:a16="http://schemas.microsoft.com/office/drawing/2014/main" id="{CC682AA5-F5AD-44B5-8741-A43B5BD20746}"/>
                </a:ext>
              </a:extLst>
            </p:cNvPr>
            <p:cNvSpPr>
              <a:spLocks/>
            </p:cNvSpPr>
            <p:nvPr/>
          </p:nvSpPr>
          <p:spPr bwMode="auto">
            <a:xfrm>
              <a:off x="1868" y="1562"/>
              <a:ext cx="12" cy="47"/>
            </a:xfrm>
            <a:custGeom>
              <a:avLst/>
              <a:gdLst>
                <a:gd name="T0" fmla="*/ 26 w 7"/>
                <a:gd name="T1" fmla="*/ 0 h 27"/>
                <a:gd name="T2" fmla="*/ 9 w 7"/>
                <a:gd name="T3" fmla="*/ 99 h 27"/>
                <a:gd name="T4" fmla="*/ 0 w 7"/>
                <a:gd name="T5" fmla="*/ 143 h 27"/>
                <a:gd name="T6" fmla="*/ 0 60000 65536"/>
                <a:gd name="T7" fmla="*/ 0 60000 65536"/>
                <a:gd name="T8" fmla="*/ 0 60000 65536"/>
              </a:gdLst>
              <a:ahLst/>
              <a:cxnLst>
                <a:cxn ang="T6">
                  <a:pos x="T0" y="T1"/>
                </a:cxn>
                <a:cxn ang="T7">
                  <a:pos x="T2" y="T3"/>
                </a:cxn>
                <a:cxn ang="T8">
                  <a:pos x="T4" y="T5"/>
                </a:cxn>
              </a:cxnLst>
              <a:rect l="0" t="0" r="r" b="b"/>
              <a:pathLst>
                <a:path w="7" h="27">
                  <a:moveTo>
                    <a:pt x="5" y="0"/>
                  </a:moveTo>
                  <a:cubicBezTo>
                    <a:pt x="7" y="5"/>
                    <a:pt x="3" y="14"/>
                    <a:pt x="2" y="19"/>
                  </a:cubicBezTo>
                  <a:cubicBezTo>
                    <a:pt x="2" y="22"/>
                    <a:pt x="1" y="25"/>
                    <a:pt x="0" y="27"/>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7" name="Freeform 157">
              <a:extLst>
                <a:ext uri="{FF2B5EF4-FFF2-40B4-BE49-F238E27FC236}">
                  <a16:creationId xmlns:a16="http://schemas.microsoft.com/office/drawing/2014/main" id="{05544820-D96F-4EF9-ADBA-81AB248F9010}"/>
                </a:ext>
              </a:extLst>
            </p:cNvPr>
            <p:cNvSpPr>
              <a:spLocks/>
            </p:cNvSpPr>
            <p:nvPr/>
          </p:nvSpPr>
          <p:spPr bwMode="auto">
            <a:xfrm>
              <a:off x="1903" y="1620"/>
              <a:ext cx="24" cy="17"/>
            </a:xfrm>
            <a:custGeom>
              <a:avLst/>
              <a:gdLst>
                <a:gd name="T0" fmla="*/ 0 w 15"/>
                <a:gd name="T1" fmla="*/ 49 h 10"/>
                <a:gd name="T2" fmla="*/ 61 w 15"/>
                <a:gd name="T3" fmla="*/ 0 h 10"/>
                <a:gd name="T4" fmla="*/ 0 60000 65536"/>
                <a:gd name="T5" fmla="*/ 0 60000 65536"/>
              </a:gdLst>
              <a:ahLst/>
              <a:cxnLst>
                <a:cxn ang="T4">
                  <a:pos x="T0" y="T1"/>
                </a:cxn>
                <a:cxn ang="T5">
                  <a:pos x="T2" y="T3"/>
                </a:cxn>
              </a:cxnLst>
              <a:rect l="0" t="0" r="r" b="b"/>
              <a:pathLst>
                <a:path w="15" h="10">
                  <a:moveTo>
                    <a:pt x="0" y="10"/>
                  </a:moveTo>
                  <a:cubicBezTo>
                    <a:pt x="6" y="8"/>
                    <a:pt x="10" y="2"/>
                    <a:pt x="15"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8" name="Freeform 158">
              <a:extLst>
                <a:ext uri="{FF2B5EF4-FFF2-40B4-BE49-F238E27FC236}">
                  <a16:creationId xmlns:a16="http://schemas.microsoft.com/office/drawing/2014/main" id="{92D37897-CBD7-4048-9866-16581311F311}"/>
                </a:ext>
              </a:extLst>
            </p:cNvPr>
            <p:cNvSpPr>
              <a:spLocks/>
            </p:cNvSpPr>
            <p:nvPr/>
          </p:nvSpPr>
          <p:spPr bwMode="auto">
            <a:xfrm>
              <a:off x="1924" y="1662"/>
              <a:ext cx="21" cy="15"/>
            </a:xfrm>
            <a:custGeom>
              <a:avLst/>
              <a:gdLst>
                <a:gd name="T0" fmla="*/ 55 w 13"/>
                <a:gd name="T1" fmla="*/ 0 h 9"/>
                <a:gd name="T2" fmla="*/ 0 w 13"/>
                <a:gd name="T3" fmla="*/ 42 h 9"/>
                <a:gd name="T4" fmla="*/ 0 60000 65536"/>
                <a:gd name="T5" fmla="*/ 0 60000 65536"/>
              </a:gdLst>
              <a:ahLst/>
              <a:cxnLst>
                <a:cxn ang="T4">
                  <a:pos x="T0" y="T1"/>
                </a:cxn>
                <a:cxn ang="T5">
                  <a:pos x="T2" y="T3"/>
                </a:cxn>
              </a:cxnLst>
              <a:rect l="0" t="0" r="r" b="b"/>
              <a:pathLst>
                <a:path w="13" h="9">
                  <a:moveTo>
                    <a:pt x="13" y="0"/>
                  </a:moveTo>
                  <a:cubicBezTo>
                    <a:pt x="8" y="2"/>
                    <a:pt x="5" y="7"/>
                    <a:pt x="0" y="9"/>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19" name="Freeform 159">
              <a:extLst>
                <a:ext uri="{FF2B5EF4-FFF2-40B4-BE49-F238E27FC236}">
                  <a16:creationId xmlns:a16="http://schemas.microsoft.com/office/drawing/2014/main" id="{19C913AD-77F3-401D-80B0-54814F0984BA}"/>
                </a:ext>
              </a:extLst>
            </p:cNvPr>
            <p:cNvSpPr>
              <a:spLocks/>
            </p:cNvSpPr>
            <p:nvPr/>
          </p:nvSpPr>
          <p:spPr bwMode="auto">
            <a:xfrm>
              <a:off x="1952" y="1697"/>
              <a:ext cx="16" cy="33"/>
            </a:xfrm>
            <a:custGeom>
              <a:avLst/>
              <a:gdLst>
                <a:gd name="T0" fmla="*/ 42 w 10"/>
                <a:gd name="T1" fmla="*/ 0 h 19"/>
                <a:gd name="T2" fmla="*/ 0 w 10"/>
                <a:gd name="T3" fmla="*/ 99 h 19"/>
                <a:gd name="T4" fmla="*/ 0 60000 65536"/>
                <a:gd name="T5" fmla="*/ 0 60000 65536"/>
              </a:gdLst>
              <a:ahLst/>
              <a:cxnLst>
                <a:cxn ang="T4">
                  <a:pos x="T0" y="T1"/>
                </a:cxn>
                <a:cxn ang="T5">
                  <a:pos x="T2" y="T3"/>
                </a:cxn>
              </a:cxnLst>
              <a:rect l="0" t="0" r="r" b="b"/>
              <a:pathLst>
                <a:path w="10" h="19">
                  <a:moveTo>
                    <a:pt x="10" y="0"/>
                  </a:moveTo>
                  <a:cubicBezTo>
                    <a:pt x="6" y="6"/>
                    <a:pt x="2" y="13"/>
                    <a:pt x="0" y="19"/>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0" name="Freeform 160">
              <a:extLst>
                <a:ext uri="{FF2B5EF4-FFF2-40B4-BE49-F238E27FC236}">
                  <a16:creationId xmlns:a16="http://schemas.microsoft.com/office/drawing/2014/main" id="{AC568495-AF5C-4002-A605-436B5023E5EE}"/>
                </a:ext>
              </a:extLst>
            </p:cNvPr>
            <p:cNvSpPr>
              <a:spLocks/>
            </p:cNvSpPr>
            <p:nvPr/>
          </p:nvSpPr>
          <p:spPr bwMode="auto">
            <a:xfrm>
              <a:off x="2002" y="1721"/>
              <a:ext cx="5" cy="45"/>
            </a:xfrm>
            <a:custGeom>
              <a:avLst/>
              <a:gdLst>
                <a:gd name="T0" fmla="*/ 13 w 3"/>
                <a:gd name="T1" fmla="*/ 0 h 26"/>
                <a:gd name="T2" fmla="*/ 13 w 3"/>
                <a:gd name="T3" fmla="*/ 21 h 26"/>
                <a:gd name="T4" fmla="*/ 5 w 3"/>
                <a:gd name="T5" fmla="*/ 83 h 26"/>
                <a:gd name="T6" fmla="*/ 0 w 3"/>
                <a:gd name="T7" fmla="*/ 135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26">
                  <a:moveTo>
                    <a:pt x="3" y="0"/>
                  </a:moveTo>
                  <a:cubicBezTo>
                    <a:pt x="3" y="1"/>
                    <a:pt x="3" y="3"/>
                    <a:pt x="3" y="4"/>
                  </a:cubicBezTo>
                  <a:cubicBezTo>
                    <a:pt x="2" y="8"/>
                    <a:pt x="2" y="12"/>
                    <a:pt x="1" y="16"/>
                  </a:cubicBezTo>
                  <a:cubicBezTo>
                    <a:pt x="1" y="19"/>
                    <a:pt x="0" y="23"/>
                    <a:pt x="0" y="2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1" name="Freeform 161">
              <a:extLst>
                <a:ext uri="{FF2B5EF4-FFF2-40B4-BE49-F238E27FC236}">
                  <a16:creationId xmlns:a16="http://schemas.microsoft.com/office/drawing/2014/main" id="{AD0B625E-AF50-4C72-A39D-8540647E7E55}"/>
                </a:ext>
              </a:extLst>
            </p:cNvPr>
            <p:cNvSpPr>
              <a:spLocks/>
            </p:cNvSpPr>
            <p:nvPr/>
          </p:nvSpPr>
          <p:spPr bwMode="auto">
            <a:xfrm>
              <a:off x="2053" y="1719"/>
              <a:ext cx="12" cy="42"/>
            </a:xfrm>
            <a:custGeom>
              <a:avLst/>
              <a:gdLst>
                <a:gd name="T0" fmla="*/ 36 w 7"/>
                <a:gd name="T1" fmla="*/ 130 h 24"/>
                <a:gd name="T2" fmla="*/ 0 w 7"/>
                <a:gd name="T3" fmla="*/ 0 h 24"/>
                <a:gd name="T4" fmla="*/ 0 60000 65536"/>
                <a:gd name="T5" fmla="*/ 0 60000 65536"/>
              </a:gdLst>
              <a:ahLst/>
              <a:cxnLst>
                <a:cxn ang="T4">
                  <a:pos x="T0" y="T1"/>
                </a:cxn>
                <a:cxn ang="T5">
                  <a:pos x="T2" y="T3"/>
                </a:cxn>
              </a:cxnLst>
              <a:rect l="0" t="0" r="r" b="b"/>
              <a:pathLst>
                <a:path w="7" h="24">
                  <a:moveTo>
                    <a:pt x="7" y="24"/>
                  </a:moveTo>
                  <a:cubicBezTo>
                    <a:pt x="2" y="18"/>
                    <a:pt x="3" y="7"/>
                    <a:pt x="0"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2" name="Freeform 162">
              <a:extLst>
                <a:ext uri="{FF2B5EF4-FFF2-40B4-BE49-F238E27FC236}">
                  <a16:creationId xmlns:a16="http://schemas.microsoft.com/office/drawing/2014/main" id="{6E449228-A2EB-4404-B8C9-D0BE9115E918}"/>
                </a:ext>
              </a:extLst>
            </p:cNvPr>
            <p:cNvSpPr>
              <a:spLocks/>
            </p:cNvSpPr>
            <p:nvPr/>
          </p:nvSpPr>
          <p:spPr bwMode="auto">
            <a:xfrm>
              <a:off x="2094" y="1695"/>
              <a:ext cx="21" cy="28"/>
            </a:xfrm>
            <a:custGeom>
              <a:avLst/>
              <a:gdLst>
                <a:gd name="T0" fmla="*/ 0 w 13"/>
                <a:gd name="T1" fmla="*/ 0 h 16"/>
                <a:gd name="T2" fmla="*/ 55 w 13"/>
                <a:gd name="T3" fmla="*/ 86 h 16"/>
                <a:gd name="T4" fmla="*/ 0 60000 65536"/>
                <a:gd name="T5" fmla="*/ 0 60000 65536"/>
              </a:gdLst>
              <a:ahLst/>
              <a:cxnLst>
                <a:cxn ang="T4">
                  <a:pos x="T0" y="T1"/>
                </a:cxn>
                <a:cxn ang="T5">
                  <a:pos x="T2" y="T3"/>
                </a:cxn>
              </a:cxnLst>
              <a:rect l="0" t="0" r="r" b="b"/>
              <a:pathLst>
                <a:path w="13" h="16">
                  <a:moveTo>
                    <a:pt x="0" y="0"/>
                  </a:moveTo>
                  <a:cubicBezTo>
                    <a:pt x="4" y="6"/>
                    <a:pt x="9" y="11"/>
                    <a:pt x="13" y="1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3" name="Freeform 163">
              <a:extLst>
                <a:ext uri="{FF2B5EF4-FFF2-40B4-BE49-F238E27FC236}">
                  <a16:creationId xmlns:a16="http://schemas.microsoft.com/office/drawing/2014/main" id="{F3E23CF7-3788-4F85-88A7-B7C7F5CAFF66}"/>
                </a:ext>
              </a:extLst>
            </p:cNvPr>
            <p:cNvSpPr>
              <a:spLocks/>
            </p:cNvSpPr>
            <p:nvPr/>
          </p:nvSpPr>
          <p:spPr bwMode="auto">
            <a:xfrm>
              <a:off x="2130" y="1648"/>
              <a:ext cx="26" cy="24"/>
            </a:xfrm>
            <a:custGeom>
              <a:avLst/>
              <a:gdLst>
                <a:gd name="T0" fmla="*/ 68 w 16"/>
                <a:gd name="T1" fmla="*/ 70 h 14"/>
                <a:gd name="T2" fmla="*/ 0 w 16"/>
                <a:gd name="T3" fmla="*/ 0 h 14"/>
                <a:gd name="T4" fmla="*/ 0 60000 65536"/>
                <a:gd name="T5" fmla="*/ 0 60000 65536"/>
              </a:gdLst>
              <a:ahLst/>
              <a:cxnLst>
                <a:cxn ang="T4">
                  <a:pos x="T0" y="T1"/>
                </a:cxn>
                <a:cxn ang="T5">
                  <a:pos x="T2" y="T3"/>
                </a:cxn>
              </a:cxnLst>
              <a:rect l="0" t="0" r="r" b="b"/>
              <a:pathLst>
                <a:path w="16" h="14">
                  <a:moveTo>
                    <a:pt x="16" y="14"/>
                  </a:moveTo>
                  <a:cubicBezTo>
                    <a:pt x="12" y="10"/>
                    <a:pt x="3" y="5"/>
                    <a:pt x="0"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4" name="Freeform 164">
              <a:extLst>
                <a:ext uri="{FF2B5EF4-FFF2-40B4-BE49-F238E27FC236}">
                  <a16:creationId xmlns:a16="http://schemas.microsoft.com/office/drawing/2014/main" id="{107BD8BE-1849-4C3C-BB5D-3D464BB484F6}"/>
                </a:ext>
              </a:extLst>
            </p:cNvPr>
            <p:cNvSpPr>
              <a:spLocks/>
            </p:cNvSpPr>
            <p:nvPr/>
          </p:nvSpPr>
          <p:spPr bwMode="auto">
            <a:xfrm>
              <a:off x="2171" y="1595"/>
              <a:ext cx="21" cy="37"/>
            </a:xfrm>
            <a:custGeom>
              <a:avLst/>
              <a:gdLst>
                <a:gd name="T0" fmla="*/ 0 w 13"/>
                <a:gd name="T1" fmla="*/ 0 h 21"/>
                <a:gd name="T2" fmla="*/ 42 w 13"/>
                <a:gd name="T3" fmla="*/ 78 h 21"/>
                <a:gd name="T4" fmla="*/ 55 w 13"/>
                <a:gd name="T5" fmla="*/ 115 h 21"/>
                <a:gd name="T6" fmla="*/ 55 w 13"/>
                <a:gd name="T7" fmla="*/ 115 h 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1">
                  <a:moveTo>
                    <a:pt x="0" y="0"/>
                  </a:moveTo>
                  <a:cubicBezTo>
                    <a:pt x="3" y="5"/>
                    <a:pt x="7" y="9"/>
                    <a:pt x="10" y="14"/>
                  </a:cubicBezTo>
                  <a:cubicBezTo>
                    <a:pt x="11" y="17"/>
                    <a:pt x="12" y="19"/>
                    <a:pt x="13" y="21"/>
                  </a:cubicBezTo>
                  <a:cubicBezTo>
                    <a:pt x="13" y="21"/>
                    <a:pt x="13" y="21"/>
                    <a:pt x="13" y="21"/>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5" name="Freeform 165">
              <a:extLst>
                <a:ext uri="{FF2B5EF4-FFF2-40B4-BE49-F238E27FC236}">
                  <a16:creationId xmlns:a16="http://schemas.microsoft.com/office/drawing/2014/main" id="{8D6BBBFE-E3BB-4AC2-B951-6831E001A7E5}"/>
                </a:ext>
              </a:extLst>
            </p:cNvPr>
            <p:cNvSpPr>
              <a:spLocks/>
            </p:cNvSpPr>
            <p:nvPr/>
          </p:nvSpPr>
          <p:spPr bwMode="auto">
            <a:xfrm>
              <a:off x="2235" y="1567"/>
              <a:ext cx="3" cy="47"/>
            </a:xfrm>
            <a:custGeom>
              <a:avLst/>
              <a:gdLst>
                <a:gd name="T0" fmla="*/ 8 w 2"/>
                <a:gd name="T1" fmla="*/ 143 h 27"/>
                <a:gd name="T2" fmla="*/ 8 w 2"/>
                <a:gd name="T3" fmla="*/ 42 h 27"/>
                <a:gd name="T4" fmla="*/ 8 w 2"/>
                <a:gd name="T5" fmla="*/ 0 h 27"/>
                <a:gd name="T6" fmla="*/ 0 60000 65536"/>
                <a:gd name="T7" fmla="*/ 0 60000 65536"/>
                <a:gd name="T8" fmla="*/ 0 60000 65536"/>
              </a:gdLst>
              <a:ahLst/>
              <a:cxnLst>
                <a:cxn ang="T6">
                  <a:pos x="T0" y="T1"/>
                </a:cxn>
                <a:cxn ang="T7">
                  <a:pos x="T2" y="T3"/>
                </a:cxn>
                <a:cxn ang="T8">
                  <a:pos x="T4" y="T5"/>
                </a:cxn>
              </a:cxnLst>
              <a:rect l="0" t="0" r="r" b="b"/>
              <a:pathLst>
                <a:path w="2" h="27">
                  <a:moveTo>
                    <a:pt x="2" y="27"/>
                  </a:moveTo>
                  <a:cubicBezTo>
                    <a:pt x="0" y="21"/>
                    <a:pt x="2" y="14"/>
                    <a:pt x="2" y="8"/>
                  </a:cubicBezTo>
                  <a:cubicBezTo>
                    <a:pt x="2" y="5"/>
                    <a:pt x="2" y="3"/>
                    <a:pt x="2"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6" name="Freeform 166">
              <a:extLst>
                <a:ext uri="{FF2B5EF4-FFF2-40B4-BE49-F238E27FC236}">
                  <a16:creationId xmlns:a16="http://schemas.microsoft.com/office/drawing/2014/main" id="{B5AB5336-E5CB-4918-B598-455ED927C9A2}"/>
                </a:ext>
              </a:extLst>
            </p:cNvPr>
            <p:cNvSpPr>
              <a:spLocks/>
            </p:cNvSpPr>
            <p:nvPr/>
          </p:nvSpPr>
          <p:spPr bwMode="auto">
            <a:xfrm>
              <a:off x="2286" y="1581"/>
              <a:ext cx="16" cy="44"/>
            </a:xfrm>
            <a:custGeom>
              <a:avLst/>
              <a:gdLst>
                <a:gd name="T0" fmla="*/ 42 w 10"/>
                <a:gd name="T1" fmla="*/ 0 h 25"/>
                <a:gd name="T2" fmla="*/ 13 w 10"/>
                <a:gd name="T3" fmla="*/ 99 h 25"/>
                <a:gd name="T4" fmla="*/ 0 w 10"/>
                <a:gd name="T5" fmla="*/ 136 h 25"/>
                <a:gd name="T6" fmla="*/ 0 60000 65536"/>
                <a:gd name="T7" fmla="*/ 0 60000 65536"/>
                <a:gd name="T8" fmla="*/ 0 60000 65536"/>
              </a:gdLst>
              <a:ahLst/>
              <a:cxnLst>
                <a:cxn ang="T6">
                  <a:pos x="T0" y="T1"/>
                </a:cxn>
                <a:cxn ang="T7">
                  <a:pos x="T2" y="T3"/>
                </a:cxn>
                <a:cxn ang="T8">
                  <a:pos x="T4" y="T5"/>
                </a:cxn>
              </a:cxnLst>
              <a:rect l="0" t="0" r="r" b="b"/>
              <a:pathLst>
                <a:path w="10" h="25">
                  <a:moveTo>
                    <a:pt x="10" y="0"/>
                  </a:moveTo>
                  <a:cubicBezTo>
                    <a:pt x="10" y="5"/>
                    <a:pt x="5" y="13"/>
                    <a:pt x="3" y="18"/>
                  </a:cubicBezTo>
                  <a:cubicBezTo>
                    <a:pt x="2" y="20"/>
                    <a:pt x="0" y="23"/>
                    <a:pt x="0" y="25"/>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7" name="Freeform 167">
              <a:extLst>
                <a:ext uri="{FF2B5EF4-FFF2-40B4-BE49-F238E27FC236}">
                  <a16:creationId xmlns:a16="http://schemas.microsoft.com/office/drawing/2014/main" id="{F916BC66-B96D-4E00-AE51-BD101F624451}"/>
                </a:ext>
              </a:extLst>
            </p:cNvPr>
            <p:cNvSpPr>
              <a:spLocks/>
            </p:cNvSpPr>
            <p:nvPr/>
          </p:nvSpPr>
          <p:spPr bwMode="auto">
            <a:xfrm>
              <a:off x="2335" y="1628"/>
              <a:ext cx="24" cy="30"/>
            </a:xfrm>
            <a:custGeom>
              <a:avLst/>
              <a:gdLst>
                <a:gd name="T0" fmla="*/ 0 w 15"/>
                <a:gd name="T1" fmla="*/ 94 h 17"/>
                <a:gd name="T2" fmla="*/ 61 w 15"/>
                <a:gd name="T3" fmla="*/ 0 h 17"/>
                <a:gd name="T4" fmla="*/ 0 60000 65536"/>
                <a:gd name="T5" fmla="*/ 0 60000 65536"/>
              </a:gdLst>
              <a:ahLst/>
              <a:cxnLst>
                <a:cxn ang="T4">
                  <a:pos x="T0" y="T1"/>
                </a:cxn>
                <a:cxn ang="T5">
                  <a:pos x="T2" y="T3"/>
                </a:cxn>
              </a:cxnLst>
              <a:rect l="0" t="0" r="r" b="b"/>
              <a:pathLst>
                <a:path w="15" h="17">
                  <a:moveTo>
                    <a:pt x="0" y="17"/>
                  </a:moveTo>
                  <a:cubicBezTo>
                    <a:pt x="4" y="11"/>
                    <a:pt x="9" y="4"/>
                    <a:pt x="15"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8" name="Freeform 168">
              <a:extLst>
                <a:ext uri="{FF2B5EF4-FFF2-40B4-BE49-F238E27FC236}">
                  <a16:creationId xmlns:a16="http://schemas.microsoft.com/office/drawing/2014/main" id="{578CF6A1-03B1-4D31-BDA1-F57C04443F0F}"/>
                </a:ext>
              </a:extLst>
            </p:cNvPr>
            <p:cNvSpPr>
              <a:spLocks/>
            </p:cNvSpPr>
            <p:nvPr/>
          </p:nvSpPr>
          <p:spPr bwMode="auto">
            <a:xfrm>
              <a:off x="2379" y="1669"/>
              <a:ext cx="16" cy="33"/>
            </a:xfrm>
            <a:custGeom>
              <a:avLst/>
              <a:gdLst>
                <a:gd name="T0" fmla="*/ 42 w 10"/>
                <a:gd name="T1" fmla="*/ 0 h 19"/>
                <a:gd name="T2" fmla="*/ 13 w 10"/>
                <a:gd name="T3" fmla="*/ 73 h 19"/>
                <a:gd name="T4" fmla="*/ 0 w 10"/>
                <a:gd name="T5" fmla="*/ 99 h 19"/>
                <a:gd name="T6" fmla="*/ 0 60000 65536"/>
                <a:gd name="T7" fmla="*/ 0 60000 65536"/>
                <a:gd name="T8" fmla="*/ 0 60000 65536"/>
              </a:gdLst>
              <a:ahLst/>
              <a:cxnLst>
                <a:cxn ang="T6">
                  <a:pos x="T0" y="T1"/>
                </a:cxn>
                <a:cxn ang="T7">
                  <a:pos x="T2" y="T3"/>
                </a:cxn>
                <a:cxn ang="T8">
                  <a:pos x="T4" y="T5"/>
                </a:cxn>
              </a:cxnLst>
              <a:rect l="0" t="0" r="r" b="b"/>
              <a:pathLst>
                <a:path w="10" h="19">
                  <a:moveTo>
                    <a:pt x="10" y="0"/>
                  </a:moveTo>
                  <a:cubicBezTo>
                    <a:pt x="9" y="4"/>
                    <a:pt x="5" y="9"/>
                    <a:pt x="3" y="14"/>
                  </a:cubicBezTo>
                  <a:cubicBezTo>
                    <a:pt x="2" y="16"/>
                    <a:pt x="1" y="18"/>
                    <a:pt x="0" y="19"/>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29" name="Freeform 169">
              <a:extLst>
                <a:ext uri="{FF2B5EF4-FFF2-40B4-BE49-F238E27FC236}">
                  <a16:creationId xmlns:a16="http://schemas.microsoft.com/office/drawing/2014/main" id="{BAEA6B64-721F-47DD-A119-3E327D663EAF}"/>
                </a:ext>
              </a:extLst>
            </p:cNvPr>
            <p:cNvSpPr>
              <a:spLocks/>
            </p:cNvSpPr>
            <p:nvPr/>
          </p:nvSpPr>
          <p:spPr bwMode="auto">
            <a:xfrm>
              <a:off x="2427" y="1695"/>
              <a:ext cx="9" cy="45"/>
            </a:xfrm>
            <a:custGeom>
              <a:avLst/>
              <a:gdLst>
                <a:gd name="T0" fmla="*/ 14 w 6"/>
                <a:gd name="T1" fmla="*/ 0 h 26"/>
                <a:gd name="T2" fmla="*/ 8 w 6"/>
                <a:gd name="T3" fmla="*/ 87 h 26"/>
                <a:gd name="T4" fmla="*/ 0 w 6"/>
                <a:gd name="T5" fmla="*/ 135 h 26"/>
                <a:gd name="T6" fmla="*/ 0 60000 65536"/>
                <a:gd name="T7" fmla="*/ 0 60000 65536"/>
                <a:gd name="T8" fmla="*/ 0 60000 65536"/>
              </a:gdLst>
              <a:ahLst/>
              <a:cxnLst>
                <a:cxn ang="T6">
                  <a:pos x="T0" y="T1"/>
                </a:cxn>
                <a:cxn ang="T7">
                  <a:pos x="T2" y="T3"/>
                </a:cxn>
                <a:cxn ang="T8">
                  <a:pos x="T4" y="T5"/>
                </a:cxn>
              </a:cxnLst>
              <a:rect l="0" t="0" r="r" b="b"/>
              <a:pathLst>
                <a:path w="6" h="26">
                  <a:moveTo>
                    <a:pt x="4" y="0"/>
                  </a:moveTo>
                  <a:cubicBezTo>
                    <a:pt x="6" y="3"/>
                    <a:pt x="3" y="13"/>
                    <a:pt x="2" y="17"/>
                  </a:cubicBezTo>
                  <a:cubicBezTo>
                    <a:pt x="2" y="20"/>
                    <a:pt x="1" y="23"/>
                    <a:pt x="0" y="26"/>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30" name="Freeform 170">
              <a:extLst>
                <a:ext uri="{FF2B5EF4-FFF2-40B4-BE49-F238E27FC236}">
                  <a16:creationId xmlns:a16="http://schemas.microsoft.com/office/drawing/2014/main" id="{7604C88A-514A-47E1-85CF-5FB22A2E776B}"/>
                </a:ext>
              </a:extLst>
            </p:cNvPr>
            <p:cNvSpPr>
              <a:spLocks/>
            </p:cNvSpPr>
            <p:nvPr/>
          </p:nvSpPr>
          <p:spPr bwMode="auto">
            <a:xfrm>
              <a:off x="2477" y="1688"/>
              <a:ext cx="20" cy="33"/>
            </a:xfrm>
            <a:custGeom>
              <a:avLst/>
              <a:gdLst>
                <a:gd name="T0" fmla="*/ 55 w 12"/>
                <a:gd name="T1" fmla="*/ 99 h 19"/>
                <a:gd name="T2" fmla="*/ 20 w 12"/>
                <a:gd name="T3" fmla="*/ 30 h 19"/>
                <a:gd name="T4" fmla="*/ 13 w 12"/>
                <a:gd name="T5" fmla="*/ 9 h 19"/>
                <a:gd name="T6" fmla="*/ 8 w 12"/>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9">
                  <a:moveTo>
                    <a:pt x="12" y="19"/>
                  </a:moveTo>
                  <a:cubicBezTo>
                    <a:pt x="10" y="14"/>
                    <a:pt x="7" y="10"/>
                    <a:pt x="4" y="6"/>
                  </a:cubicBezTo>
                  <a:cubicBezTo>
                    <a:pt x="4" y="5"/>
                    <a:pt x="3" y="3"/>
                    <a:pt x="3" y="2"/>
                  </a:cubicBezTo>
                  <a:cubicBezTo>
                    <a:pt x="2" y="1"/>
                    <a:pt x="0" y="0"/>
                    <a:pt x="2" y="0"/>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31" name="Freeform 171">
              <a:extLst>
                <a:ext uri="{FF2B5EF4-FFF2-40B4-BE49-F238E27FC236}">
                  <a16:creationId xmlns:a16="http://schemas.microsoft.com/office/drawing/2014/main" id="{F61E25EB-231E-40E8-A49B-486383491AF2}"/>
                </a:ext>
              </a:extLst>
            </p:cNvPr>
            <p:cNvSpPr>
              <a:spLocks/>
            </p:cNvSpPr>
            <p:nvPr/>
          </p:nvSpPr>
          <p:spPr bwMode="auto">
            <a:xfrm>
              <a:off x="2520" y="1648"/>
              <a:ext cx="16" cy="21"/>
            </a:xfrm>
            <a:custGeom>
              <a:avLst/>
              <a:gdLst>
                <a:gd name="T0" fmla="*/ 0 w 10"/>
                <a:gd name="T1" fmla="*/ 0 h 12"/>
                <a:gd name="T2" fmla="*/ 42 w 10"/>
                <a:gd name="T3" fmla="*/ 65 h 12"/>
                <a:gd name="T4" fmla="*/ 0 60000 65536"/>
                <a:gd name="T5" fmla="*/ 0 60000 65536"/>
              </a:gdLst>
              <a:ahLst/>
              <a:cxnLst>
                <a:cxn ang="T4">
                  <a:pos x="T0" y="T1"/>
                </a:cxn>
                <a:cxn ang="T5">
                  <a:pos x="T2" y="T3"/>
                </a:cxn>
              </a:cxnLst>
              <a:rect l="0" t="0" r="r" b="b"/>
              <a:pathLst>
                <a:path w="10" h="12">
                  <a:moveTo>
                    <a:pt x="0" y="0"/>
                  </a:moveTo>
                  <a:cubicBezTo>
                    <a:pt x="2" y="4"/>
                    <a:pt x="10" y="7"/>
                    <a:pt x="10" y="12"/>
                  </a:cubicBezTo>
                </a:path>
              </a:pathLst>
            </a:custGeom>
            <a:noFill/>
            <a:ln w="11113" cap="rnd">
              <a:solidFill>
                <a:srgbClr val="34343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32" name="Freeform 172">
              <a:extLst>
                <a:ext uri="{FF2B5EF4-FFF2-40B4-BE49-F238E27FC236}">
                  <a16:creationId xmlns:a16="http://schemas.microsoft.com/office/drawing/2014/main" id="{9569944C-8207-4E93-9C97-904442B2E312}"/>
                </a:ext>
              </a:extLst>
            </p:cNvPr>
            <p:cNvSpPr>
              <a:spLocks/>
            </p:cNvSpPr>
            <p:nvPr/>
          </p:nvSpPr>
          <p:spPr bwMode="auto">
            <a:xfrm>
              <a:off x="1154" y="1737"/>
              <a:ext cx="16" cy="19"/>
            </a:xfrm>
            <a:custGeom>
              <a:avLst/>
              <a:gdLst>
                <a:gd name="T0" fmla="*/ 29 w 10"/>
                <a:gd name="T1" fmla="*/ 21 h 11"/>
                <a:gd name="T2" fmla="*/ 35 w 10"/>
                <a:gd name="T3" fmla="*/ 50 h 11"/>
                <a:gd name="T4" fmla="*/ 13 w 10"/>
                <a:gd name="T5" fmla="*/ 41 h 11"/>
                <a:gd name="T6" fmla="*/ 5 w 10"/>
                <a:gd name="T7" fmla="*/ 5 h 11"/>
                <a:gd name="T8" fmla="*/ 29 w 10"/>
                <a:gd name="T9" fmla="*/ 2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7" y="4"/>
                  </a:moveTo>
                  <a:cubicBezTo>
                    <a:pt x="10" y="6"/>
                    <a:pt x="10" y="9"/>
                    <a:pt x="9" y="10"/>
                  </a:cubicBezTo>
                  <a:cubicBezTo>
                    <a:pt x="7" y="11"/>
                    <a:pt x="5" y="10"/>
                    <a:pt x="3" y="8"/>
                  </a:cubicBezTo>
                  <a:cubicBezTo>
                    <a:pt x="1" y="5"/>
                    <a:pt x="0" y="2"/>
                    <a:pt x="1" y="1"/>
                  </a:cubicBezTo>
                  <a:cubicBezTo>
                    <a:pt x="3" y="0"/>
                    <a:pt x="5" y="1"/>
                    <a:pt x="7" y="4"/>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3" name="Freeform 173">
              <a:extLst>
                <a:ext uri="{FF2B5EF4-FFF2-40B4-BE49-F238E27FC236}">
                  <a16:creationId xmlns:a16="http://schemas.microsoft.com/office/drawing/2014/main" id="{41F08CE0-B8E3-4ABA-A887-B8B9B22DDB81}"/>
                </a:ext>
              </a:extLst>
            </p:cNvPr>
            <p:cNvSpPr>
              <a:spLocks/>
            </p:cNvSpPr>
            <p:nvPr/>
          </p:nvSpPr>
          <p:spPr bwMode="auto">
            <a:xfrm>
              <a:off x="1282" y="1765"/>
              <a:ext cx="19" cy="14"/>
            </a:xfrm>
            <a:custGeom>
              <a:avLst/>
              <a:gdLst>
                <a:gd name="T0" fmla="*/ 21 w 12"/>
                <a:gd name="T1" fmla="*/ 7 h 8"/>
                <a:gd name="T2" fmla="*/ 43 w 12"/>
                <a:gd name="T3" fmla="*/ 16 h 8"/>
                <a:gd name="T4" fmla="*/ 25 w 12"/>
                <a:gd name="T5" fmla="*/ 37 h 8"/>
                <a:gd name="T6" fmla="*/ 0 w 12"/>
                <a:gd name="T7" fmla="*/ 28 h 8"/>
                <a:gd name="T8" fmla="*/ 21 w 12"/>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8">
                  <a:moveTo>
                    <a:pt x="5" y="1"/>
                  </a:moveTo>
                  <a:cubicBezTo>
                    <a:pt x="8" y="0"/>
                    <a:pt x="11" y="1"/>
                    <a:pt x="11" y="3"/>
                  </a:cubicBezTo>
                  <a:cubicBezTo>
                    <a:pt x="12" y="4"/>
                    <a:pt x="10" y="6"/>
                    <a:pt x="6" y="7"/>
                  </a:cubicBezTo>
                  <a:cubicBezTo>
                    <a:pt x="3" y="8"/>
                    <a:pt x="0" y="7"/>
                    <a:pt x="0" y="5"/>
                  </a:cubicBezTo>
                  <a:cubicBezTo>
                    <a:pt x="0" y="4"/>
                    <a:pt x="2" y="2"/>
                    <a:pt x="5" y="1"/>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4" name="Freeform 174">
              <a:extLst>
                <a:ext uri="{FF2B5EF4-FFF2-40B4-BE49-F238E27FC236}">
                  <a16:creationId xmlns:a16="http://schemas.microsoft.com/office/drawing/2014/main" id="{F1EAF2B2-B566-443C-AF95-E4815315D2FB}"/>
                </a:ext>
              </a:extLst>
            </p:cNvPr>
            <p:cNvSpPr>
              <a:spLocks/>
            </p:cNvSpPr>
            <p:nvPr/>
          </p:nvSpPr>
          <p:spPr bwMode="auto">
            <a:xfrm>
              <a:off x="1326" y="1740"/>
              <a:ext cx="20" cy="14"/>
            </a:xfrm>
            <a:custGeom>
              <a:avLst/>
              <a:gdLst>
                <a:gd name="T0" fmla="*/ 33 w 12"/>
                <a:gd name="T1" fmla="*/ 0 h 8"/>
                <a:gd name="T2" fmla="*/ 50 w 12"/>
                <a:gd name="T3" fmla="*/ 28 h 8"/>
                <a:gd name="T4" fmla="*/ 22 w 12"/>
                <a:gd name="T5" fmla="*/ 37 h 8"/>
                <a:gd name="T6" fmla="*/ 0 w 12"/>
                <a:gd name="T7" fmla="*/ 12 h 8"/>
                <a:gd name="T8" fmla="*/ 33 w 12"/>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8">
                  <a:moveTo>
                    <a:pt x="7" y="0"/>
                  </a:moveTo>
                  <a:cubicBezTo>
                    <a:pt x="10" y="1"/>
                    <a:pt x="12" y="3"/>
                    <a:pt x="11" y="5"/>
                  </a:cubicBezTo>
                  <a:cubicBezTo>
                    <a:pt x="11" y="7"/>
                    <a:pt x="8" y="8"/>
                    <a:pt x="5" y="7"/>
                  </a:cubicBezTo>
                  <a:cubicBezTo>
                    <a:pt x="2" y="6"/>
                    <a:pt x="0" y="4"/>
                    <a:pt x="0" y="2"/>
                  </a:cubicBezTo>
                  <a:cubicBezTo>
                    <a:pt x="1" y="0"/>
                    <a:pt x="4" y="0"/>
                    <a:pt x="7" y="0"/>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5" name="Freeform 175">
              <a:extLst>
                <a:ext uri="{FF2B5EF4-FFF2-40B4-BE49-F238E27FC236}">
                  <a16:creationId xmlns:a16="http://schemas.microsoft.com/office/drawing/2014/main" id="{AFE40B35-2715-4094-93BE-F6AE5795BB3B}"/>
                </a:ext>
              </a:extLst>
            </p:cNvPr>
            <p:cNvSpPr>
              <a:spLocks/>
            </p:cNvSpPr>
            <p:nvPr/>
          </p:nvSpPr>
          <p:spPr bwMode="auto">
            <a:xfrm>
              <a:off x="1351" y="1710"/>
              <a:ext cx="21" cy="21"/>
            </a:xfrm>
            <a:custGeom>
              <a:avLst/>
              <a:gdLst>
                <a:gd name="T0" fmla="*/ 34 w 13"/>
                <a:gd name="T1" fmla="*/ 7 h 12"/>
                <a:gd name="T2" fmla="*/ 50 w 13"/>
                <a:gd name="T3" fmla="*/ 44 h 12"/>
                <a:gd name="T4" fmla="*/ 21 w 13"/>
                <a:gd name="T5" fmla="*/ 58 h 12"/>
                <a:gd name="T6" fmla="*/ 5 w 13"/>
                <a:gd name="T7" fmla="*/ 21 h 12"/>
                <a:gd name="T8" fmla="*/ 34 w 13"/>
                <a:gd name="T9" fmla="*/ 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8" y="1"/>
                  </a:moveTo>
                  <a:cubicBezTo>
                    <a:pt x="11" y="2"/>
                    <a:pt x="13" y="5"/>
                    <a:pt x="12" y="8"/>
                  </a:cubicBezTo>
                  <a:cubicBezTo>
                    <a:pt x="11" y="10"/>
                    <a:pt x="8" y="12"/>
                    <a:pt x="5" y="11"/>
                  </a:cubicBezTo>
                  <a:cubicBezTo>
                    <a:pt x="2" y="10"/>
                    <a:pt x="0" y="7"/>
                    <a:pt x="1" y="4"/>
                  </a:cubicBezTo>
                  <a:cubicBezTo>
                    <a:pt x="2" y="2"/>
                    <a:pt x="5" y="0"/>
                    <a:pt x="8" y="1"/>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6" name="Freeform 176">
              <a:extLst>
                <a:ext uri="{FF2B5EF4-FFF2-40B4-BE49-F238E27FC236}">
                  <a16:creationId xmlns:a16="http://schemas.microsoft.com/office/drawing/2014/main" id="{F77558A2-9A6F-4A1B-9C68-9DFDD5F7E9B4}"/>
                </a:ext>
              </a:extLst>
            </p:cNvPr>
            <p:cNvSpPr>
              <a:spLocks/>
            </p:cNvSpPr>
            <p:nvPr/>
          </p:nvSpPr>
          <p:spPr bwMode="auto">
            <a:xfrm>
              <a:off x="1418" y="1649"/>
              <a:ext cx="21" cy="21"/>
            </a:xfrm>
            <a:custGeom>
              <a:avLst/>
              <a:gdLst>
                <a:gd name="T0" fmla="*/ 34 w 13"/>
                <a:gd name="T1" fmla="*/ 7 h 12"/>
                <a:gd name="T2" fmla="*/ 50 w 13"/>
                <a:gd name="T3" fmla="*/ 44 h 12"/>
                <a:gd name="T4" fmla="*/ 21 w 13"/>
                <a:gd name="T5" fmla="*/ 58 h 12"/>
                <a:gd name="T6" fmla="*/ 5 w 13"/>
                <a:gd name="T7" fmla="*/ 21 h 12"/>
                <a:gd name="T8" fmla="*/ 34 w 13"/>
                <a:gd name="T9" fmla="*/ 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8" y="1"/>
                  </a:moveTo>
                  <a:cubicBezTo>
                    <a:pt x="11" y="2"/>
                    <a:pt x="13" y="5"/>
                    <a:pt x="12" y="8"/>
                  </a:cubicBezTo>
                  <a:cubicBezTo>
                    <a:pt x="11" y="10"/>
                    <a:pt x="8" y="12"/>
                    <a:pt x="5" y="11"/>
                  </a:cubicBezTo>
                  <a:cubicBezTo>
                    <a:pt x="2" y="10"/>
                    <a:pt x="0" y="7"/>
                    <a:pt x="1" y="4"/>
                  </a:cubicBezTo>
                  <a:cubicBezTo>
                    <a:pt x="2" y="1"/>
                    <a:pt x="5" y="0"/>
                    <a:pt x="8" y="1"/>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7" name="Freeform 177">
              <a:extLst>
                <a:ext uri="{FF2B5EF4-FFF2-40B4-BE49-F238E27FC236}">
                  <a16:creationId xmlns:a16="http://schemas.microsoft.com/office/drawing/2014/main" id="{2CBFE519-59E2-4A07-A46B-FB130F63D5F4}"/>
                </a:ext>
              </a:extLst>
            </p:cNvPr>
            <p:cNvSpPr>
              <a:spLocks/>
            </p:cNvSpPr>
            <p:nvPr/>
          </p:nvSpPr>
          <p:spPr bwMode="auto">
            <a:xfrm>
              <a:off x="1529" y="1707"/>
              <a:ext cx="13" cy="19"/>
            </a:xfrm>
            <a:custGeom>
              <a:avLst/>
              <a:gdLst>
                <a:gd name="T0" fmla="*/ 13 w 8"/>
                <a:gd name="T1" fmla="*/ 0 h 11"/>
                <a:gd name="T2" fmla="*/ 34 w 8"/>
                <a:gd name="T3" fmla="*/ 21 h 11"/>
                <a:gd name="T4" fmla="*/ 26 w 8"/>
                <a:gd name="T5" fmla="*/ 50 h 11"/>
                <a:gd name="T6" fmla="*/ 5 w 8"/>
                <a:gd name="T7" fmla="*/ 29 h 11"/>
                <a:gd name="T8" fmla="*/ 13 w 8"/>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1">
                  <a:moveTo>
                    <a:pt x="3" y="0"/>
                  </a:moveTo>
                  <a:cubicBezTo>
                    <a:pt x="5" y="0"/>
                    <a:pt x="7" y="1"/>
                    <a:pt x="8" y="4"/>
                  </a:cubicBezTo>
                  <a:cubicBezTo>
                    <a:pt x="8" y="7"/>
                    <a:pt x="8" y="9"/>
                    <a:pt x="6" y="10"/>
                  </a:cubicBezTo>
                  <a:cubicBezTo>
                    <a:pt x="4" y="11"/>
                    <a:pt x="2" y="9"/>
                    <a:pt x="1" y="6"/>
                  </a:cubicBezTo>
                  <a:cubicBezTo>
                    <a:pt x="0" y="3"/>
                    <a:pt x="1" y="1"/>
                    <a:pt x="3" y="0"/>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8" name="Freeform 178">
              <a:extLst>
                <a:ext uri="{FF2B5EF4-FFF2-40B4-BE49-F238E27FC236}">
                  <a16:creationId xmlns:a16="http://schemas.microsoft.com/office/drawing/2014/main" id="{1BAF061D-3914-4097-8E03-DFD43501E0FC}"/>
                </a:ext>
              </a:extLst>
            </p:cNvPr>
            <p:cNvSpPr>
              <a:spLocks/>
            </p:cNvSpPr>
            <p:nvPr/>
          </p:nvSpPr>
          <p:spPr bwMode="auto">
            <a:xfrm>
              <a:off x="1560" y="1735"/>
              <a:ext cx="18" cy="16"/>
            </a:xfrm>
            <a:custGeom>
              <a:avLst/>
              <a:gdLst>
                <a:gd name="T0" fmla="*/ 5 w 11"/>
                <a:gd name="T1" fmla="*/ 12 h 9"/>
                <a:gd name="T2" fmla="*/ 29 w 11"/>
                <a:gd name="T3" fmla="*/ 12 h 9"/>
                <a:gd name="T4" fmla="*/ 43 w 11"/>
                <a:gd name="T5" fmla="*/ 37 h 9"/>
                <a:gd name="T6" fmla="*/ 18 w 11"/>
                <a:gd name="T7" fmla="*/ 44 h 9"/>
                <a:gd name="T8" fmla="*/ 5 w 11"/>
                <a:gd name="T9" fmla="*/ 12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
                  <a:moveTo>
                    <a:pt x="1" y="2"/>
                  </a:moveTo>
                  <a:cubicBezTo>
                    <a:pt x="2" y="1"/>
                    <a:pt x="4" y="0"/>
                    <a:pt x="7" y="2"/>
                  </a:cubicBezTo>
                  <a:cubicBezTo>
                    <a:pt x="10" y="3"/>
                    <a:pt x="11" y="5"/>
                    <a:pt x="10" y="7"/>
                  </a:cubicBezTo>
                  <a:cubicBezTo>
                    <a:pt x="10" y="8"/>
                    <a:pt x="7" y="9"/>
                    <a:pt x="4" y="8"/>
                  </a:cubicBezTo>
                  <a:cubicBezTo>
                    <a:pt x="2" y="6"/>
                    <a:pt x="0" y="4"/>
                    <a:pt x="1" y="2"/>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9" name="Freeform 179">
              <a:extLst>
                <a:ext uri="{FF2B5EF4-FFF2-40B4-BE49-F238E27FC236}">
                  <a16:creationId xmlns:a16="http://schemas.microsoft.com/office/drawing/2014/main" id="{DB715A00-BA4A-4F57-875D-A79353BEA85B}"/>
                </a:ext>
              </a:extLst>
            </p:cNvPr>
            <p:cNvSpPr>
              <a:spLocks/>
            </p:cNvSpPr>
            <p:nvPr/>
          </p:nvSpPr>
          <p:spPr bwMode="auto">
            <a:xfrm>
              <a:off x="1835" y="1574"/>
              <a:ext cx="18" cy="14"/>
            </a:xfrm>
            <a:custGeom>
              <a:avLst/>
              <a:gdLst>
                <a:gd name="T0" fmla="*/ 5 w 11"/>
                <a:gd name="T1" fmla="*/ 12 h 8"/>
                <a:gd name="T2" fmla="*/ 29 w 11"/>
                <a:gd name="T3" fmla="*/ 7 h 8"/>
                <a:gd name="T4" fmla="*/ 47 w 11"/>
                <a:gd name="T5" fmla="*/ 33 h 8"/>
                <a:gd name="T6" fmla="*/ 18 w 11"/>
                <a:gd name="T7" fmla="*/ 37 h 8"/>
                <a:gd name="T8" fmla="*/ 5 w 11"/>
                <a:gd name="T9" fmla="*/ 12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
                  <a:moveTo>
                    <a:pt x="1" y="2"/>
                  </a:moveTo>
                  <a:cubicBezTo>
                    <a:pt x="2" y="0"/>
                    <a:pt x="5" y="0"/>
                    <a:pt x="7" y="1"/>
                  </a:cubicBezTo>
                  <a:cubicBezTo>
                    <a:pt x="10" y="2"/>
                    <a:pt x="11" y="5"/>
                    <a:pt x="11" y="6"/>
                  </a:cubicBezTo>
                  <a:cubicBezTo>
                    <a:pt x="10" y="8"/>
                    <a:pt x="7" y="8"/>
                    <a:pt x="4" y="7"/>
                  </a:cubicBezTo>
                  <a:cubicBezTo>
                    <a:pt x="2" y="6"/>
                    <a:pt x="0" y="4"/>
                    <a:pt x="1" y="2"/>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0" name="Freeform 180">
              <a:extLst>
                <a:ext uri="{FF2B5EF4-FFF2-40B4-BE49-F238E27FC236}">
                  <a16:creationId xmlns:a16="http://schemas.microsoft.com/office/drawing/2014/main" id="{1FCBFE9D-5FFD-477C-8EB8-3A792D53EC4D}"/>
                </a:ext>
              </a:extLst>
            </p:cNvPr>
            <p:cNvSpPr>
              <a:spLocks/>
            </p:cNvSpPr>
            <p:nvPr/>
          </p:nvSpPr>
          <p:spPr bwMode="auto">
            <a:xfrm>
              <a:off x="2258" y="1590"/>
              <a:ext cx="16" cy="12"/>
            </a:xfrm>
            <a:custGeom>
              <a:avLst/>
              <a:gdLst>
                <a:gd name="T0" fmla="*/ 0 w 10"/>
                <a:gd name="T1" fmla="*/ 15 h 7"/>
                <a:gd name="T2" fmla="*/ 21 w 10"/>
                <a:gd name="T3" fmla="*/ 0 h 7"/>
                <a:gd name="T4" fmla="*/ 42 w 10"/>
                <a:gd name="T5" fmla="*/ 21 h 7"/>
                <a:gd name="T6" fmla="*/ 21 w 10"/>
                <a:gd name="T7" fmla="*/ 36 h 7"/>
                <a:gd name="T8" fmla="*/ 0 w 10"/>
                <a:gd name="T9" fmla="*/ 15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0" y="3"/>
                  </a:moveTo>
                  <a:cubicBezTo>
                    <a:pt x="0" y="1"/>
                    <a:pt x="2" y="0"/>
                    <a:pt x="5" y="0"/>
                  </a:cubicBezTo>
                  <a:cubicBezTo>
                    <a:pt x="8" y="1"/>
                    <a:pt x="10" y="2"/>
                    <a:pt x="10" y="4"/>
                  </a:cubicBezTo>
                  <a:cubicBezTo>
                    <a:pt x="10" y="6"/>
                    <a:pt x="7" y="7"/>
                    <a:pt x="5" y="7"/>
                  </a:cubicBezTo>
                  <a:cubicBezTo>
                    <a:pt x="2" y="6"/>
                    <a:pt x="0" y="5"/>
                    <a:pt x="0" y="3"/>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1" name="Freeform 181">
              <a:extLst>
                <a:ext uri="{FF2B5EF4-FFF2-40B4-BE49-F238E27FC236}">
                  <a16:creationId xmlns:a16="http://schemas.microsoft.com/office/drawing/2014/main" id="{7921683A-7A74-4385-8D5E-4CC667B5CA31}"/>
                </a:ext>
              </a:extLst>
            </p:cNvPr>
            <p:cNvSpPr>
              <a:spLocks/>
            </p:cNvSpPr>
            <p:nvPr/>
          </p:nvSpPr>
          <p:spPr bwMode="auto">
            <a:xfrm>
              <a:off x="1604" y="1752"/>
              <a:ext cx="23" cy="16"/>
            </a:xfrm>
            <a:custGeom>
              <a:avLst/>
              <a:gdLst>
                <a:gd name="T0" fmla="*/ 0 w 14"/>
                <a:gd name="T1" fmla="*/ 21 h 9"/>
                <a:gd name="T2" fmla="*/ 33 w 14"/>
                <a:gd name="T3" fmla="*/ 0 h 9"/>
                <a:gd name="T4" fmla="*/ 62 w 14"/>
                <a:gd name="T5" fmla="*/ 28 h 9"/>
                <a:gd name="T6" fmla="*/ 26 w 14"/>
                <a:gd name="T7" fmla="*/ 50 h 9"/>
                <a:gd name="T8" fmla="*/ 0 w 14"/>
                <a:gd name="T9" fmla="*/ 21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9">
                  <a:moveTo>
                    <a:pt x="0" y="4"/>
                  </a:moveTo>
                  <a:cubicBezTo>
                    <a:pt x="0" y="1"/>
                    <a:pt x="4" y="0"/>
                    <a:pt x="7" y="0"/>
                  </a:cubicBezTo>
                  <a:cubicBezTo>
                    <a:pt x="11" y="1"/>
                    <a:pt x="14" y="3"/>
                    <a:pt x="14" y="5"/>
                  </a:cubicBezTo>
                  <a:cubicBezTo>
                    <a:pt x="13" y="8"/>
                    <a:pt x="10" y="9"/>
                    <a:pt x="6" y="9"/>
                  </a:cubicBezTo>
                  <a:cubicBezTo>
                    <a:pt x="3" y="8"/>
                    <a:pt x="0" y="6"/>
                    <a:pt x="0" y="4"/>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2" name="Freeform 182">
              <a:extLst>
                <a:ext uri="{FF2B5EF4-FFF2-40B4-BE49-F238E27FC236}">
                  <a16:creationId xmlns:a16="http://schemas.microsoft.com/office/drawing/2014/main" id="{61979F2D-9199-49D2-BAB9-5350736D803C}"/>
                </a:ext>
              </a:extLst>
            </p:cNvPr>
            <p:cNvSpPr>
              <a:spLocks/>
            </p:cNvSpPr>
            <p:nvPr/>
          </p:nvSpPr>
          <p:spPr bwMode="auto">
            <a:xfrm>
              <a:off x="2020" y="1740"/>
              <a:ext cx="23" cy="16"/>
            </a:xfrm>
            <a:custGeom>
              <a:avLst/>
              <a:gdLst>
                <a:gd name="T0" fmla="*/ 0 w 14"/>
                <a:gd name="T1" fmla="*/ 21 h 9"/>
                <a:gd name="T2" fmla="*/ 33 w 14"/>
                <a:gd name="T3" fmla="*/ 0 h 9"/>
                <a:gd name="T4" fmla="*/ 62 w 14"/>
                <a:gd name="T5" fmla="*/ 28 h 9"/>
                <a:gd name="T6" fmla="*/ 26 w 14"/>
                <a:gd name="T7" fmla="*/ 50 h 9"/>
                <a:gd name="T8" fmla="*/ 0 w 14"/>
                <a:gd name="T9" fmla="*/ 21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9">
                  <a:moveTo>
                    <a:pt x="0" y="4"/>
                  </a:moveTo>
                  <a:cubicBezTo>
                    <a:pt x="0" y="1"/>
                    <a:pt x="4" y="0"/>
                    <a:pt x="7" y="0"/>
                  </a:cubicBezTo>
                  <a:cubicBezTo>
                    <a:pt x="11" y="0"/>
                    <a:pt x="14" y="3"/>
                    <a:pt x="14" y="5"/>
                  </a:cubicBezTo>
                  <a:cubicBezTo>
                    <a:pt x="13" y="7"/>
                    <a:pt x="10" y="9"/>
                    <a:pt x="6" y="9"/>
                  </a:cubicBezTo>
                  <a:cubicBezTo>
                    <a:pt x="3" y="8"/>
                    <a:pt x="0" y="6"/>
                    <a:pt x="0" y="4"/>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3" name="Freeform 183">
              <a:extLst>
                <a:ext uri="{FF2B5EF4-FFF2-40B4-BE49-F238E27FC236}">
                  <a16:creationId xmlns:a16="http://schemas.microsoft.com/office/drawing/2014/main" id="{7697E958-6306-4108-AFC6-093EAC1BC7FB}"/>
                </a:ext>
              </a:extLst>
            </p:cNvPr>
            <p:cNvSpPr>
              <a:spLocks/>
            </p:cNvSpPr>
            <p:nvPr/>
          </p:nvSpPr>
          <p:spPr bwMode="auto">
            <a:xfrm>
              <a:off x="1970" y="1723"/>
              <a:ext cx="23" cy="19"/>
            </a:xfrm>
            <a:custGeom>
              <a:avLst/>
              <a:gdLst>
                <a:gd name="T0" fmla="*/ 5 w 14"/>
                <a:gd name="T1" fmla="*/ 16 h 11"/>
                <a:gd name="T2" fmla="*/ 41 w 14"/>
                <a:gd name="T3" fmla="*/ 9 h 11"/>
                <a:gd name="T4" fmla="*/ 58 w 14"/>
                <a:gd name="T5" fmla="*/ 48 h 11"/>
                <a:gd name="T6" fmla="*/ 21 w 14"/>
                <a:gd name="T7" fmla="*/ 50 h 11"/>
                <a:gd name="T8" fmla="*/ 5 w 14"/>
                <a:gd name="T9" fmla="*/ 16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1" y="3"/>
                  </a:moveTo>
                  <a:cubicBezTo>
                    <a:pt x="2" y="1"/>
                    <a:pt x="6" y="0"/>
                    <a:pt x="9" y="2"/>
                  </a:cubicBezTo>
                  <a:cubicBezTo>
                    <a:pt x="12" y="4"/>
                    <a:pt x="14" y="7"/>
                    <a:pt x="13" y="9"/>
                  </a:cubicBezTo>
                  <a:cubicBezTo>
                    <a:pt x="12" y="11"/>
                    <a:pt x="8" y="11"/>
                    <a:pt x="5" y="10"/>
                  </a:cubicBezTo>
                  <a:cubicBezTo>
                    <a:pt x="2" y="8"/>
                    <a:pt x="0" y="5"/>
                    <a:pt x="1" y="3"/>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4" name="Freeform 184">
              <a:extLst>
                <a:ext uri="{FF2B5EF4-FFF2-40B4-BE49-F238E27FC236}">
                  <a16:creationId xmlns:a16="http://schemas.microsoft.com/office/drawing/2014/main" id="{72F7BD80-D991-437C-A9C1-5A72C6AF82FB}"/>
                </a:ext>
              </a:extLst>
            </p:cNvPr>
            <p:cNvSpPr>
              <a:spLocks/>
            </p:cNvSpPr>
            <p:nvPr/>
          </p:nvSpPr>
          <p:spPr bwMode="auto">
            <a:xfrm>
              <a:off x="2309" y="1613"/>
              <a:ext cx="23" cy="19"/>
            </a:xfrm>
            <a:custGeom>
              <a:avLst/>
              <a:gdLst>
                <a:gd name="T0" fmla="*/ 5 w 14"/>
                <a:gd name="T1" fmla="*/ 9 h 11"/>
                <a:gd name="T2" fmla="*/ 41 w 14"/>
                <a:gd name="T3" fmla="*/ 9 h 11"/>
                <a:gd name="T4" fmla="*/ 58 w 14"/>
                <a:gd name="T5" fmla="*/ 48 h 11"/>
                <a:gd name="T6" fmla="*/ 21 w 14"/>
                <a:gd name="T7" fmla="*/ 48 h 11"/>
                <a:gd name="T8" fmla="*/ 5 w 14"/>
                <a:gd name="T9" fmla="*/ 9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1" y="2"/>
                  </a:moveTo>
                  <a:cubicBezTo>
                    <a:pt x="2" y="0"/>
                    <a:pt x="6" y="0"/>
                    <a:pt x="9" y="2"/>
                  </a:cubicBezTo>
                  <a:cubicBezTo>
                    <a:pt x="12" y="3"/>
                    <a:pt x="14" y="7"/>
                    <a:pt x="13" y="9"/>
                  </a:cubicBezTo>
                  <a:cubicBezTo>
                    <a:pt x="12" y="11"/>
                    <a:pt x="8" y="11"/>
                    <a:pt x="5" y="9"/>
                  </a:cubicBezTo>
                  <a:cubicBezTo>
                    <a:pt x="1" y="7"/>
                    <a:pt x="0" y="4"/>
                    <a:pt x="1" y="2"/>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5" name="Freeform 185">
              <a:extLst>
                <a:ext uri="{FF2B5EF4-FFF2-40B4-BE49-F238E27FC236}">
                  <a16:creationId xmlns:a16="http://schemas.microsoft.com/office/drawing/2014/main" id="{BB4E9587-3C3F-4DA2-B41B-90A7940A28ED}"/>
                </a:ext>
              </a:extLst>
            </p:cNvPr>
            <p:cNvSpPr>
              <a:spLocks/>
            </p:cNvSpPr>
            <p:nvPr/>
          </p:nvSpPr>
          <p:spPr bwMode="auto">
            <a:xfrm>
              <a:off x="2450" y="1707"/>
              <a:ext cx="24" cy="21"/>
            </a:xfrm>
            <a:custGeom>
              <a:avLst/>
              <a:gdLst>
                <a:gd name="T0" fmla="*/ 5 w 15"/>
                <a:gd name="T1" fmla="*/ 37 h 12"/>
                <a:gd name="T2" fmla="*/ 29 w 15"/>
                <a:gd name="T3" fmla="*/ 7 h 12"/>
                <a:gd name="T4" fmla="*/ 56 w 15"/>
                <a:gd name="T5" fmla="*/ 28 h 12"/>
                <a:gd name="T6" fmla="*/ 35 w 15"/>
                <a:gd name="T7" fmla="*/ 65 h 12"/>
                <a:gd name="T8" fmla="*/ 5 w 15"/>
                <a:gd name="T9" fmla="*/ 3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2">
                  <a:moveTo>
                    <a:pt x="1" y="7"/>
                  </a:moveTo>
                  <a:cubicBezTo>
                    <a:pt x="0" y="4"/>
                    <a:pt x="3" y="1"/>
                    <a:pt x="7" y="1"/>
                  </a:cubicBezTo>
                  <a:cubicBezTo>
                    <a:pt x="10" y="0"/>
                    <a:pt x="14" y="2"/>
                    <a:pt x="14" y="5"/>
                  </a:cubicBezTo>
                  <a:cubicBezTo>
                    <a:pt x="15" y="8"/>
                    <a:pt x="12" y="11"/>
                    <a:pt x="9" y="12"/>
                  </a:cubicBezTo>
                  <a:cubicBezTo>
                    <a:pt x="5" y="12"/>
                    <a:pt x="2" y="10"/>
                    <a:pt x="1" y="7"/>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6" name="Freeform 186">
              <a:extLst>
                <a:ext uri="{FF2B5EF4-FFF2-40B4-BE49-F238E27FC236}">
                  <a16:creationId xmlns:a16="http://schemas.microsoft.com/office/drawing/2014/main" id="{6E60D15D-A395-4948-9B47-6A56709A65A2}"/>
                </a:ext>
              </a:extLst>
            </p:cNvPr>
            <p:cNvSpPr>
              <a:spLocks/>
            </p:cNvSpPr>
            <p:nvPr/>
          </p:nvSpPr>
          <p:spPr bwMode="auto">
            <a:xfrm>
              <a:off x="2076" y="1716"/>
              <a:ext cx="21" cy="21"/>
            </a:xfrm>
            <a:custGeom>
              <a:avLst/>
              <a:gdLst>
                <a:gd name="T0" fmla="*/ 5 w 13"/>
                <a:gd name="T1" fmla="*/ 56 h 12"/>
                <a:gd name="T2" fmla="*/ 16 w 13"/>
                <a:gd name="T3" fmla="*/ 16 h 12"/>
                <a:gd name="T4" fmla="*/ 50 w 13"/>
                <a:gd name="T5" fmla="*/ 12 h 12"/>
                <a:gd name="T6" fmla="*/ 39 w 13"/>
                <a:gd name="T7" fmla="*/ 56 h 12"/>
                <a:gd name="T8" fmla="*/ 5 w 13"/>
                <a:gd name="T9" fmla="*/ 5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1" y="10"/>
                  </a:moveTo>
                  <a:cubicBezTo>
                    <a:pt x="0" y="8"/>
                    <a:pt x="1" y="5"/>
                    <a:pt x="4" y="3"/>
                  </a:cubicBezTo>
                  <a:cubicBezTo>
                    <a:pt x="7" y="1"/>
                    <a:pt x="11" y="0"/>
                    <a:pt x="12" y="2"/>
                  </a:cubicBezTo>
                  <a:cubicBezTo>
                    <a:pt x="13" y="4"/>
                    <a:pt x="12" y="7"/>
                    <a:pt x="9" y="10"/>
                  </a:cubicBezTo>
                  <a:cubicBezTo>
                    <a:pt x="6" y="12"/>
                    <a:pt x="3" y="12"/>
                    <a:pt x="1" y="10"/>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7" name="Freeform 187">
              <a:extLst>
                <a:ext uri="{FF2B5EF4-FFF2-40B4-BE49-F238E27FC236}">
                  <a16:creationId xmlns:a16="http://schemas.microsoft.com/office/drawing/2014/main" id="{3D9C76D4-5805-4CFE-A4CA-5DC8360C172C}"/>
                </a:ext>
              </a:extLst>
            </p:cNvPr>
            <p:cNvSpPr>
              <a:spLocks/>
            </p:cNvSpPr>
            <p:nvPr/>
          </p:nvSpPr>
          <p:spPr bwMode="auto">
            <a:xfrm>
              <a:off x="1885" y="1586"/>
              <a:ext cx="24" cy="30"/>
            </a:xfrm>
            <a:custGeom>
              <a:avLst/>
              <a:gdLst>
                <a:gd name="T0" fmla="*/ 8 w 15"/>
                <a:gd name="T1" fmla="*/ 7 h 17"/>
                <a:gd name="T2" fmla="*/ 46 w 15"/>
                <a:gd name="T3" fmla="*/ 34 h 17"/>
                <a:gd name="T4" fmla="*/ 56 w 15"/>
                <a:gd name="T5" fmla="*/ 86 h 17"/>
                <a:gd name="T6" fmla="*/ 21 w 15"/>
                <a:gd name="T7" fmla="*/ 60 h 17"/>
                <a:gd name="T8" fmla="*/ 8 w 15"/>
                <a:gd name="T9" fmla="*/ 7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7">
                  <a:moveTo>
                    <a:pt x="2" y="1"/>
                  </a:moveTo>
                  <a:cubicBezTo>
                    <a:pt x="4" y="0"/>
                    <a:pt x="8" y="2"/>
                    <a:pt x="11" y="6"/>
                  </a:cubicBezTo>
                  <a:cubicBezTo>
                    <a:pt x="14" y="10"/>
                    <a:pt x="15" y="14"/>
                    <a:pt x="14" y="16"/>
                  </a:cubicBezTo>
                  <a:cubicBezTo>
                    <a:pt x="12" y="17"/>
                    <a:pt x="8" y="15"/>
                    <a:pt x="5" y="11"/>
                  </a:cubicBezTo>
                  <a:cubicBezTo>
                    <a:pt x="1" y="7"/>
                    <a:pt x="0" y="2"/>
                    <a:pt x="2" y="1"/>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8" name="Freeform 188">
              <a:extLst>
                <a:ext uri="{FF2B5EF4-FFF2-40B4-BE49-F238E27FC236}">
                  <a16:creationId xmlns:a16="http://schemas.microsoft.com/office/drawing/2014/main" id="{D5F5F09C-5A47-4BFB-A808-24050AD51CFE}"/>
                </a:ext>
              </a:extLst>
            </p:cNvPr>
            <p:cNvSpPr>
              <a:spLocks/>
            </p:cNvSpPr>
            <p:nvPr/>
          </p:nvSpPr>
          <p:spPr bwMode="auto">
            <a:xfrm>
              <a:off x="2201" y="1583"/>
              <a:ext cx="18" cy="23"/>
            </a:xfrm>
            <a:custGeom>
              <a:avLst/>
              <a:gdLst>
                <a:gd name="T0" fmla="*/ 5 w 11"/>
                <a:gd name="T1" fmla="*/ 12 h 13"/>
                <a:gd name="T2" fmla="*/ 41 w 11"/>
                <a:gd name="T3" fmla="*/ 21 h 13"/>
                <a:gd name="T4" fmla="*/ 41 w 11"/>
                <a:gd name="T5" fmla="*/ 65 h 13"/>
                <a:gd name="T6" fmla="*/ 8 w 11"/>
                <a:gd name="T7" fmla="*/ 50 h 13"/>
                <a:gd name="T8" fmla="*/ 5 w 11"/>
                <a:gd name="T9" fmla="*/ 1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3">
                  <a:moveTo>
                    <a:pt x="1" y="2"/>
                  </a:moveTo>
                  <a:cubicBezTo>
                    <a:pt x="3" y="0"/>
                    <a:pt x="6" y="1"/>
                    <a:pt x="9" y="4"/>
                  </a:cubicBezTo>
                  <a:cubicBezTo>
                    <a:pt x="11" y="7"/>
                    <a:pt x="11" y="10"/>
                    <a:pt x="9" y="12"/>
                  </a:cubicBezTo>
                  <a:cubicBezTo>
                    <a:pt x="7" y="13"/>
                    <a:pt x="4" y="12"/>
                    <a:pt x="2" y="9"/>
                  </a:cubicBezTo>
                  <a:cubicBezTo>
                    <a:pt x="0" y="6"/>
                    <a:pt x="0" y="3"/>
                    <a:pt x="1" y="2"/>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9" name="Freeform 189">
              <a:extLst>
                <a:ext uri="{FF2B5EF4-FFF2-40B4-BE49-F238E27FC236}">
                  <a16:creationId xmlns:a16="http://schemas.microsoft.com/office/drawing/2014/main" id="{CA0EB2E3-BB62-4E14-BE7A-07642A56F074}"/>
                </a:ext>
              </a:extLst>
            </p:cNvPr>
            <p:cNvSpPr>
              <a:spLocks/>
            </p:cNvSpPr>
            <p:nvPr/>
          </p:nvSpPr>
          <p:spPr bwMode="auto">
            <a:xfrm>
              <a:off x="1713" y="1740"/>
              <a:ext cx="22" cy="19"/>
            </a:xfrm>
            <a:custGeom>
              <a:avLst/>
              <a:gdLst>
                <a:gd name="T0" fmla="*/ 0 w 14"/>
                <a:gd name="T1" fmla="*/ 41 h 11"/>
                <a:gd name="T2" fmla="*/ 20 w 14"/>
                <a:gd name="T3" fmla="*/ 9 h 11"/>
                <a:gd name="T4" fmla="*/ 49 w 14"/>
                <a:gd name="T5" fmla="*/ 16 h 11"/>
                <a:gd name="T6" fmla="*/ 31 w 14"/>
                <a:gd name="T7" fmla="*/ 48 h 11"/>
                <a:gd name="T8" fmla="*/ 0 w 14"/>
                <a:gd name="T9" fmla="*/ 4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0" y="8"/>
                  </a:moveTo>
                  <a:cubicBezTo>
                    <a:pt x="0" y="6"/>
                    <a:pt x="2" y="3"/>
                    <a:pt x="5" y="2"/>
                  </a:cubicBezTo>
                  <a:cubicBezTo>
                    <a:pt x="9" y="0"/>
                    <a:pt x="12" y="1"/>
                    <a:pt x="13" y="3"/>
                  </a:cubicBezTo>
                  <a:cubicBezTo>
                    <a:pt x="14" y="5"/>
                    <a:pt x="12" y="8"/>
                    <a:pt x="8" y="9"/>
                  </a:cubicBezTo>
                  <a:cubicBezTo>
                    <a:pt x="5" y="11"/>
                    <a:pt x="1" y="10"/>
                    <a:pt x="0" y="8"/>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0" name="Freeform 190">
              <a:extLst>
                <a:ext uri="{FF2B5EF4-FFF2-40B4-BE49-F238E27FC236}">
                  <a16:creationId xmlns:a16="http://schemas.microsoft.com/office/drawing/2014/main" id="{1E9747B5-0FFB-442E-AD5E-DB5B651584DB}"/>
                </a:ext>
              </a:extLst>
            </p:cNvPr>
            <p:cNvSpPr>
              <a:spLocks/>
            </p:cNvSpPr>
            <p:nvPr/>
          </p:nvSpPr>
          <p:spPr bwMode="auto">
            <a:xfrm>
              <a:off x="1793" y="1581"/>
              <a:ext cx="23" cy="19"/>
            </a:xfrm>
            <a:custGeom>
              <a:avLst/>
              <a:gdLst>
                <a:gd name="T0" fmla="*/ 5 w 14"/>
                <a:gd name="T1" fmla="*/ 48 h 11"/>
                <a:gd name="T2" fmla="*/ 21 w 14"/>
                <a:gd name="T3" fmla="*/ 9 h 11"/>
                <a:gd name="T4" fmla="*/ 58 w 14"/>
                <a:gd name="T5" fmla="*/ 16 h 11"/>
                <a:gd name="T6" fmla="*/ 41 w 14"/>
                <a:gd name="T7" fmla="*/ 50 h 11"/>
                <a:gd name="T8" fmla="*/ 5 w 14"/>
                <a:gd name="T9" fmla="*/ 48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1">
                  <a:moveTo>
                    <a:pt x="1" y="9"/>
                  </a:moveTo>
                  <a:cubicBezTo>
                    <a:pt x="0" y="7"/>
                    <a:pt x="1" y="4"/>
                    <a:pt x="5" y="2"/>
                  </a:cubicBezTo>
                  <a:cubicBezTo>
                    <a:pt x="8" y="0"/>
                    <a:pt x="12" y="1"/>
                    <a:pt x="13" y="3"/>
                  </a:cubicBezTo>
                  <a:cubicBezTo>
                    <a:pt x="14" y="5"/>
                    <a:pt x="12" y="8"/>
                    <a:pt x="9" y="10"/>
                  </a:cubicBezTo>
                  <a:cubicBezTo>
                    <a:pt x="5" y="11"/>
                    <a:pt x="2" y="11"/>
                    <a:pt x="1" y="9"/>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1" name="Freeform 191">
              <a:extLst>
                <a:ext uri="{FF2B5EF4-FFF2-40B4-BE49-F238E27FC236}">
                  <a16:creationId xmlns:a16="http://schemas.microsoft.com/office/drawing/2014/main" id="{543C34F3-3BC1-4056-9A24-105964DF60F7}"/>
                </a:ext>
              </a:extLst>
            </p:cNvPr>
            <p:cNvSpPr>
              <a:spLocks/>
            </p:cNvSpPr>
            <p:nvPr/>
          </p:nvSpPr>
          <p:spPr bwMode="auto">
            <a:xfrm>
              <a:off x="1198" y="1761"/>
              <a:ext cx="22" cy="18"/>
            </a:xfrm>
            <a:custGeom>
              <a:avLst/>
              <a:gdLst>
                <a:gd name="T0" fmla="*/ 34 w 13"/>
                <a:gd name="T1" fmla="*/ 7 h 10"/>
                <a:gd name="T2" fmla="*/ 58 w 13"/>
                <a:gd name="T3" fmla="*/ 36 h 10"/>
                <a:gd name="T4" fmla="*/ 29 w 13"/>
                <a:gd name="T5" fmla="*/ 58 h 10"/>
                <a:gd name="T6" fmla="*/ 5 w 13"/>
                <a:gd name="T7" fmla="*/ 23 h 10"/>
                <a:gd name="T8" fmla="*/ 34 w 13"/>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7" y="1"/>
                  </a:moveTo>
                  <a:cubicBezTo>
                    <a:pt x="10" y="1"/>
                    <a:pt x="13" y="4"/>
                    <a:pt x="12" y="6"/>
                  </a:cubicBezTo>
                  <a:cubicBezTo>
                    <a:pt x="12" y="9"/>
                    <a:pt x="9" y="10"/>
                    <a:pt x="6" y="10"/>
                  </a:cubicBezTo>
                  <a:cubicBezTo>
                    <a:pt x="3" y="9"/>
                    <a:pt x="0" y="7"/>
                    <a:pt x="1" y="4"/>
                  </a:cubicBezTo>
                  <a:cubicBezTo>
                    <a:pt x="1" y="2"/>
                    <a:pt x="4" y="0"/>
                    <a:pt x="7" y="1"/>
                  </a:cubicBezTo>
                  <a:close/>
                </a:path>
              </a:pathLst>
            </a:custGeom>
            <a:solidFill>
              <a:srgbClr val="E284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2" name="Freeform 192">
              <a:extLst>
                <a:ext uri="{FF2B5EF4-FFF2-40B4-BE49-F238E27FC236}">
                  <a16:creationId xmlns:a16="http://schemas.microsoft.com/office/drawing/2014/main" id="{864E2951-2A2F-4653-8980-0C648A000CCE}"/>
                </a:ext>
              </a:extLst>
            </p:cNvPr>
            <p:cNvSpPr>
              <a:spLocks/>
            </p:cNvSpPr>
            <p:nvPr/>
          </p:nvSpPr>
          <p:spPr bwMode="auto">
            <a:xfrm>
              <a:off x="1247" y="2046"/>
              <a:ext cx="53" cy="65"/>
            </a:xfrm>
            <a:custGeom>
              <a:avLst/>
              <a:gdLst>
                <a:gd name="T0" fmla="*/ 99 w 32"/>
                <a:gd name="T1" fmla="*/ 7 h 37"/>
                <a:gd name="T2" fmla="*/ 13 w 32"/>
                <a:gd name="T3" fmla="*/ 77 h 37"/>
                <a:gd name="T4" fmla="*/ 76 w 32"/>
                <a:gd name="T5" fmla="*/ 163 h 37"/>
                <a:gd name="T6" fmla="*/ 84 w 32"/>
                <a:gd name="T7" fmla="*/ 135 h 37"/>
                <a:gd name="T8" fmla="*/ 109 w 32"/>
                <a:gd name="T9" fmla="*/ 121 h 37"/>
                <a:gd name="T10" fmla="*/ 139 w 32"/>
                <a:gd name="T11" fmla="*/ 70 h 37"/>
                <a:gd name="T12" fmla="*/ 113 w 32"/>
                <a:gd name="T13" fmla="*/ 0 h 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37">
                  <a:moveTo>
                    <a:pt x="22" y="1"/>
                  </a:moveTo>
                  <a:cubicBezTo>
                    <a:pt x="15" y="1"/>
                    <a:pt x="5" y="7"/>
                    <a:pt x="3" y="14"/>
                  </a:cubicBezTo>
                  <a:cubicBezTo>
                    <a:pt x="0" y="21"/>
                    <a:pt x="9" y="37"/>
                    <a:pt x="17" y="30"/>
                  </a:cubicBezTo>
                  <a:cubicBezTo>
                    <a:pt x="18" y="30"/>
                    <a:pt x="18" y="26"/>
                    <a:pt x="19" y="25"/>
                  </a:cubicBezTo>
                  <a:cubicBezTo>
                    <a:pt x="21" y="23"/>
                    <a:pt x="23" y="24"/>
                    <a:pt x="24" y="22"/>
                  </a:cubicBezTo>
                  <a:cubicBezTo>
                    <a:pt x="27" y="20"/>
                    <a:pt x="30" y="17"/>
                    <a:pt x="31" y="13"/>
                  </a:cubicBezTo>
                  <a:cubicBezTo>
                    <a:pt x="32" y="8"/>
                    <a:pt x="31" y="0"/>
                    <a:pt x="25" y="0"/>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3" name="Freeform 193">
              <a:extLst>
                <a:ext uri="{FF2B5EF4-FFF2-40B4-BE49-F238E27FC236}">
                  <a16:creationId xmlns:a16="http://schemas.microsoft.com/office/drawing/2014/main" id="{50106F45-2983-4106-A5B4-EC73B8AD8DD7}"/>
                </a:ext>
              </a:extLst>
            </p:cNvPr>
            <p:cNvSpPr>
              <a:spLocks/>
            </p:cNvSpPr>
            <p:nvPr/>
          </p:nvSpPr>
          <p:spPr bwMode="auto">
            <a:xfrm>
              <a:off x="1172" y="2142"/>
              <a:ext cx="61" cy="44"/>
            </a:xfrm>
            <a:custGeom>
              <a:avLst/>
              <a:gdLst>
                <a:gd name="T0" fmla="*/ 35 w 37"/>
                <a:gd name="T1" fmla="*/ 56 h 25"/>
                <a:gd name="T2" fmla="*/ 109 w 37"/>
                <a:gd name="T3" fmla="*/ 109 h 25"/>
                <a:gd name="T4" fmla="*/ 35 w 37"/>
                <a:gd name="T5" fmla="*/ 56 h 25"/>
                <a:gd name="T6" fmla="*/ 0 60000 65536"/>
                <a:gd name="T7" fmla="*/ 0 60000 65536"/>
                <a:gd name="T8" fmla="*/ 0 60000 65536"/>
              </a:gdLst>
              <a:ahLst/>
              <a:cxnLst>
                <a:cxn ang="T6">
                  <a:pos x="T0" y="T1"/>
                </a:cxn>
                <a:cxn ang="T7">
                  <a:pos x="T2" y="T3"/>
                </a:cxn>
                <a:cxn ang="T8">
                  <a:pos x="T4" y="T5"/>
                </a:cxn>
              </a:cxnLst>
              <a:rect l="0" t="0" r="r" b="b"/>
              <a:pathLst>
                <a:path w="37" h="25">
                  <a:moveTo>
                    <a:pt x="8" y="10"/>
                  </a:moveTo>
                  <a:cubicBezTo>
                    <a:pt x="7" y="0"/>
                    <a:pt x="37" y="9"/>
                    <a:pt x="24" y="20"/>
                  </a:cubicBezTo>
                  <a:cubicBezTo>
                    <a:pt x="17" y="25"/>
                    <a:pt x="0" y="17"/>
                    <a:pt x="8" y="10"/>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4" name="Freeform 194">
              <a:extLst>
                <a:ext uri="{FF2B5EF4-FFF2-40B4-BE49-F238E27FC236}">
                  <a16:creationId xmlns:a16="http://schemas.microsoft.com/office/drawing/2014/main" id="{3D221858-E7D7-4CA3-8CBD-8AE6B5CEF630}"/>
                </a:ext>
              </a:extLst>
            </p:cNvPr>
            <p:cNvSpPr>
              <a:spLocks/>
            </p:cNvSpPr>
            <p:nvPr/>
          </p:nvSpPr>
          <p:spPr bwMode="auto">
            <a:xfrm>
              <a:off x="1334" y="2013"/>
              <a:ext cx="61" cy="84"/>
            </a:xfrm>
            <a:custGeom>
              <a:avLst/>
              <a:gdLst>
                <a:gd name="T0" fmla="*/ 147 w 37"/>
                <a:gd name="T1" fmla="*/ 130 h 48"/>
                <a:gd name="T2" fmla="*/ 63 w 37"/>
                <a:gd name="T3" fmla="*/ 257 h 48"/>
                <a:gd name="T4" fmla="*/ 97 w 37"/>
                <a:gd name="T5" fmla="*/ 221 h 48"/>
                <a:gd name="T6" fmla="*/ 130 w 37"/>
                <a:gd name="T7" fmla="*/ 205 h 48"/>
                <a:gd name="T8" fmla="*/ 147 w 37"/>
                <a:gd name="T9" fmla="*/ 13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48">
                  <a:moveTo>
                    <a:pt x="33" y="24"/>
                  </a:moveTo>
                  <a:cubicBezTo>
                    <a:pt x="11" y="0"/>
                    <a:pt x="0" y="48"/>
                    <a:pt x="14" y="48"/>
                  </a:cubicBezTo>
                  <a:cubicBezTo>
                    <a:pt x="18" y="48"/>
                    <a:pt x="19" y="43"/>
                    <a:pt x="22" y="41"/>
                  </a:cubicBezTo>
                  <a:cubicBezTo>
                    <a:pt x="24" y="39"/>
                    <a:pt x="27" y="39"/>
                    <a:pt x="29" y="38"/>
                  </a:cubicBezTo>
                  <a:cubicBezTo>
                    <a:pt x="33" y="35"/>
                    <a:pt x="37" y="27"/>
                    <a:pt x="33" y="2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5" name="Freeform 195">
              <a:extLst>
                <a:ext uri="{FF2B5EF4-FFF2-40B4-BE49-F238E27FC236}">
                  <a16:creationId xmlns:a16="http://schemas.microsoft.com/office/drawing/2014/main" id="{DD5D9F66-8269-4EE7-AFA5-CF871B84A1E4}"/>
                </a:ext>
              </a:extLst>
            </p:cNvPr>
            <p:cNvSpPr>
              <a:spLocks/>
            </p:cNvSpPr>
            <p:nvPr/>
          </p:nvSpPr>
          <p:spPr bwMode="auto">
            <a:xfrm>
              <a:off x="1437" y="2046"/>
              <a:ext cx="69" cy="42"/>
            </a:xfrm>
            <a:custGeom>
              <a:avLst/>
              <a:gdLst>
                <a:gd name="T0" fmla="*/ 156 w 42"/>
                <a:gd name="T1" fmla="*/ 28 h 24"/>
                <a:gd name="T2" fmla="*/ 71 w 42"/>
                <a:gd name="T3" fmla="*/ 28 h 24"/>
                <a:gd name="T4" fmla="*/ 26 w 42"/>
                <a:gd name="T5" fmla="*/ 107 h 24"/>
                <a:gd name="T6" fmla="*/ 71 w 42"/>
                <a:gd name="T7" fmla="*/ 98 h 24"/>
                <a:gd name="T8" fmla="*/ 117 w 42"/>
                <a:gd name="T9" fmla="*/ 86 h 24"/>
                <a:gd name="T10" fmla="*/ 168 w 42"/>
                <a:gd name="T11" fmla="*/ 33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24">
                  <a:moveTo>
                    <a:pt x="35" y="5"/>
                  </a:moveTo>
                  <a:cubicBezTo>
                    <a:pt x="29" y="0"/>
                    <a:pt x="22" y="0"/>
                    <a:pt x="16" y="5"/>
                  </a:cubicBezTo>
                  <a:cubicBezTo>
                    <a:pt x="13" y="8"/>
                    <a:pt x="0" y="15"/>
                    <a:pt x="6" y="20"/>
                  </a:cubicBezTo>
                  <a:cubicBezTo>
                    <a:pt x="10" y="24"/>
                    <a:pt x="13" y="20"/>
                    <a:pt x="16" y="18"/>
                  </a:cubicBezTo>
                  <a:cubicBezTo>
                    <a:pt x="21" y="15"/>
                    <a:pt x="21" y="15"/>
                    <a:pt x="26" y="16"/>
                  </a:cubicBezTo>
                  <a:cubicBezTo>
                    <a:pt x="33" y="17"/>
                    <a:pt x="42" y="16"/>
                    <a:pt x="38" y="6"/>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6" name="Freeform 196">
              <a:extLst>
                <a:ext uri="{FF2B5EF4-FFF2-40B4-BE49-F238E27FC236}">
                  <a16:creationId xmlns:a16="http://schemas.microsoft.com/office/drawing/2014/main" id="{036E317D-D3F5-46E1-934E-96275D7B4DD6}"/>
                </a:ext>
              </a:extLst>
            </p:cNvPr>
            <p:cNvSpPr>
              <a:spLocks/>
            </p:cNvSpPr>
            <p:nvPr/>
          </p:nvSpPr>
          <p:spPr bwMode="auto">
            <a:xfrm>
              <a:off x="1523" y="2035"/>
              <a:ext cx="42" cy="55"/>
            </a:xfrm>
            <a:custGeom>
              <a:avLst/>
              <a:gdLst>
                <a:gd name="T0" fmla="*/ 102 w 26"/>
                <a:gd name="T1" fmla="*/ 50 h 31"/>
                <a:gd name="T2" fmla="*/ 13 w 26"/>
                <a:gd name="T3" fmla="*/ 28 h 31"/>
                <a:gd name="T4" fmla="*/ 8 w 26"/>
                <a:gd name="T5" fmla="*/ 145 h 31"/>
                <a:gd name="T6" fmla="*/ 89 w 26"/>
                <a:gd name="T7" fmla="*/ 135 h 31"/>
                <a:gd name="T8" fmla="*/ 110 w 26"/>
                <a:gd name="T9" fmla="*/ 62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1">
                  <a:moveTo>
                    <a:pt x="24" y="9"/>
                  </a:moveTo>
                  <a:cubicBezTo>
                    <a:pt x="21" y="5"/>
                    <a:pt x="8" y="0"/>
                    <a:pt x="3" y="5"/>
                  </a:cubicBezTo>
                  <a:cubicBezTo>
                    <a:pt x="1" y="7"/>
                    <a:pt x="0" y="23"/>
                    <a:pt x="2" y="26"/>
                  </a:cubicBezTo>
                  <a:cubicBezTo>
                    <a:pt x="6" y="31"/>
                    <a:pt x="18" y="28"/>
                    <a:pt x="21" y="24"/>
                  </a:cubicBezTo>
                  <a:cubicBezTo>
                    <a:pt x="24" y="21"/>
                    <a:pt x="23" y="13"/>
                    <a:pt x="26" y="11"/>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7" name="Freeform 197">
              <a:extLst>
                <a:ext uri="{FF2B5EF4-FFF2-40B4-BE49-F238E27FC236}">
                  <a16:creationId xmlns:a16="http://schemas.microsoft.com/office/drawing/2014/main" id="{FAB20EF4-587F-49D9-BF4B-DF4B0C927021}"/>
                </a:ext>
              </a:extLst>
            </p:cNvPr>
            <p:cNvSpPr>
              <a:spLocks/>
            </p:cNvSpPr>
            <p:nvPr/>
          </p:nvSpPr>
          <p:spPr bwMode="auto">
            <a:xfrm>
              <a:off x="1301" y="2152"/>
              <a:ext cx="100" cy="67"/>
            </a:xfrm>
            <a:custGeom>
              <a:avLst/>
              <a:gdLst>
                <a:gd name="T0" fmla="*/ 248 w 61"/>
                <a:gd name="T1" fmla="*/ 37 h 38"/>
                <a:gd name="T2" fmla="*/ 151 w 61"/>
                <a:gd name="T3" fmla="*/ 21 h 38"/>
                <a:gd name="T4" fmla="*/ 105 w 61"/>
                <a:gd name="T5" fmla="*/ 122 h 38"/>
                <a:gd name="T6" fmla="*/ 34 w 61"/>
                <a:gd name="T7" fmla="*/ 93 h 38"/>
                <a:gd name="T8" fmla="*/ 8 w 61"/>
                <a:gd name="T9" fmla="*/ 159 h 38"/>
                <a:gd name="T10" fmla="*/ 110 w 61"/>
                <a:gd name="T11" fmla="*/ 138 h 38"/>
                <a:gd name="T12" fmla="*/ 152 w 61"/>
                <a:gd name="T13" fmla="*/ 130 h 38"/>
                <a:gd name="T14" fmla="*/ 180 w 61"/>
                <a:gd name="T15" fmla="*/ 81 h 38"/>
                <a:gd name="T16" fmla="*/ 249 w 61"/>
                <a:gd name="T17" fmla="*/ 37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 h="38">
                  <a:moveTo>
                    <a:pt x="56" y="7"/>
                  </a:moveTo>
                  <a:cubicBezTo>
                    <a:pt x="48" y="4"/>
                    <a:pt x="42" y="0"/>
                    <a:pt x="34" y="4"/>
                  </a:cubicBezTo>
                  <a:cubicBezTo>
                    <a:pt x="27" y="8"/>
                    <a:pt x="24" y="15"/>
                    <a:pt x="24" y="22"/>
                  </a:cubicBezTo>
                  <a:cubicBezTo>
                    <a:pt x="19" y="22"/>
                    <a:pt x="13" y="16"/>
                    <a:pt x="8" y="17"/>
                  </a:cubicBezTo>
                  <a:cubicBezTo>
                    <a:pt x="3" y="18"/>
                    <a:pt x="0" y="25"/>
                    <a:pt x="2" y="29"/>
                  </a:cubicBezTo>
                  <a:cubicBezTo>
                    <a:pt x="7" y="22"/>
                    <a:pt x="23" y="38"/>
                    <a:pt x="25" y="25"/>
                  </a:cubicBezTo>
                  <a:cubicBezTo>
                    <a:pt x="29" y="25"/>
                    <a:pt x="31" y="27"/>
                    <a:pt x="35" y="24"/>
                  </a:cubicBezTo>
                  <a:cubicBezTo>
                    <a:pt x="38" y="21"/>
                    <a:pt x="37" y="17"/>
                    <a:pt x="41" y="15"/>
                  </a:cubicBezTo>
                  <a:cubicBezTo>
                    <a:pt x="45" y="12"/>
                    <a:pt x="61" y="16"/>
                    <a:pt x="57" y="7"/>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8" name="Freeform 198">
              <a:extLst>
                <a:ext uri="{FF2B5EF4-FFF2-40B4-BE49-F238E27FC236}">
                  <a16:creationId xmlns:a16="http://schemas.microsoft.com/office/drawing/2014/main" id="{2D588AB8-9FDC-4B9A-8D2B-8E26F463B71D}"/>
                </a:ext>
              </a:extLst>
            </p:cNvPr>
            <p:cNvSpPr>
              <a:spLocks/>
            </p:cNvSpPr>
            <p:nvPr/>
          </p:nvSpPr>
          <p:spPr bwMode="auto">
            <a:xfrm>
              <a:off x="1519" y="2126"/>
              <a:ext cx="72" cy="86"/>
            </a:xfrm>
            <a:custGeom>
              <a:avLst/>
              <a:gdLst>
                <a:gd name="T0" fmla="*/ 131 w 44"/>
                <a:gd name="T1" fmla="*/ 21 h 49"/>
                <a:gd name="T2" fmla="*/ 67 w 44"/>
                <a:gd name="T3" fmla="*/ 12 h 49"/>
                <a:gd name="T4" fmla="*/ 18 w 44"/>
                <a:gd name="T5" fmla="*/ 135 h 49"/>
                <a:gd name="T6" fmla="*/ 131 w 44"/>
                <a:gd name="T7" fmla="*/ 21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49">
                  <a:moveTo>
                    <a:pt x="30" y="4"/>
                  </a:moveTo>
                  <a:cubicBezTo>
                    <a:pt x="28" y="0"/>
                    <a:pt x="19" y="1"/>
                    <a:pt x="15" y="2"/>
                  </a:cubicBezTo>
                  <a:cubicBezTo>
                    <a:pt x="5" y="5"/>
                    <a:pt x="0" y="16"/>
                    <a:pt x="4" y="25"/>
                  </a:cubicBezTo>
                  <a:cubicBezTo>
                    <a:pt x="14" y="49"/>
                    <a:pt x="44" y="16"/>
                    <a:pt x="30" y="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9" name="Freeform 199">
              <a:extLst>
                <a:ext uri="{FF2B5EF4-FFF2-40B4-BE49-F238E27FC236}">
                  <a16:creationId xmlns:a16="http://schemas.microsoft.com/office/drawing/2014/main" id="{A5E4AAE1-7F5D-460B-825F-5A43B2E61222}"/>
                </a:ext>
              </a:extLst>
            </p:cNvPr>
            <p:cNvSpPr>
              <a:spLocks/>
            </p:cNvSpPr>
            <p:nvPr/>
          </p:nvSpPr>
          <p:spPr bwMode="auto">
            <a:xfrm>
              <a:off x="1600" y="2056"/>
              <a:ext cx="98" cy="67"/>
            </a:xfrm>
            <a:custGeom>
              <a:avLst/>
              <a:gdLst>
                <a:gd name="T0" fmla="*/ 26 w 60"/>
                <a:gd name="T1" fmla="*/ 208 h 38"/>
                <a:gd name="T2" fmla="*/ 5 w 60"/>
                <a:gd name="T3" fmla="*/ 150 h 38"/>
                <a:gd name="T4" fmla="*/ 91 w 60"/>
                <a:gd name="T5" fmla="*/ 56 h 38"/>
                <a:gd name="T6" fmla="*/ 253 w 60"/>
                <a:gd name="T7" fmla="*/ 86 h 38"/>
                <a:gd name="T8" fmla="*/ 201 w 60"/>
                <a:gd name="T9" fmla="*/ 106 h 38"/>
                <a:gd name="T10" fmla="*/ 118 w 60"/>
                <a:gd name="T11" fmla="*/ 122 h 38"/>
                <a:gd name="T12" fmla="*/ 26 w 60"/>
                <a:gd name="T13" fmla="*/ 196 h 3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8">
                  <a:moveTo>
                    <a:pt x="6" y="38"/>
                  </a:moveTo>
                  <a:cubicBezTo>
                    <a:pt x="3" y="35"/>
                    <a:pt x="0" y="32"/>
                    <a:pt x="1" y="27"/>
                  </a:cubicBezTo>
                  <a:cubicBezTo>
                    <a:pt x="3" y="19"/>
                    <a:pt x="15" y="12"/>
                    <a:pt x="21" y="10"/>
                  </a:cubicBezTo>
                  <a:cubicBezTo>
                    <a:pt x="28" y="7"/>
                    <a:pt x="60" y="0"/>
                    <a:pt x="58" y="16"/>
                  </a:cubicBezTo>
                  <a:cubicBezTo>
                    <a:pt x="58" y="21"/>
                    <a:pt x="51" y="19"/>
                    <a:pt x="46" y="19"/>
                  </a:cubicBezTo>
                  <a:cubicBezTo>
                    <a:pt x="39" y="18"/>
                    <a:pt x="34" y="18"/>
                    <a:pt x="27" y="22"/>
                  </a:cubicBezTo>
                  <a:cubicBezTo>
                    <a:pt x="20" y="26"/>
                    <a:pt x="13" y="32"/>
                    <a:pt x="6" y="36"/>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0" name="Freeform 200">
              <a:extLst>
                <a:ext uri="{FF2B5EF4-FFF2-40B4-BE49-F238E27FC236}">
                  <a16:creationId xmlns:a16="http://schemas.microsoft.com/office/drawing/2014/main" id="{7FFE1318-34F4-44D8-9FA6-D07FA57D4AB2}"/>
                </a:ext>
              </a:extLst>
            </p:cNvPr>
            <p:cNvSpPr>
              <a:spLocks/>
            </p:cNvSpPr>
            <p:nvPr/>
          </p:nvSpPr>
          <p:spPr bwMode="auto">
            <a:xfrm>
              <a:off x="1601" y="2170"/>
              <a:ext cx="41" cy="37"/>
            </a:xfrm>
            <a:custGeom>
              <a:avLst/>
              <a:gdLst>
                <a:gd name="T0" fmla="*/ 110 w 25"/>
                <a:gd name="T1" fmla="*/ 33 h 21"/>
                <a:gd name="T2" fmla="*/ 49 w 25"/>
                <a:gd name="T3" fmla="*/ 7 h 21"/>
                <a:gd name="T4" fmla="*/ 21 w 25"/>
                <a:gd name="T5" fmla="*/ 93 h 21"/>
                <a:gd name="T6" fmla="*/ 67 w 25"/>
                <a:gd name="T7" fmla="*/ 72 h 21"/>
                <a:gd name="T8" fmla="*/ 105 w 25"/>
                <a:gd name="T9" fmla="*/ 37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1">
                  <a:moveTo>
                    <a:pt x="25" y="6"/>
                  </a:moveTo>
                  <a:cubicBezTo>
                    <a:pt x="22" y="3"/>
                    <a:pt x="16" y="0"/>
                    <a:pt x="11" y="1"/>
                  </a:cubicBezTo>
                  <a:cubicBezTo>
                    <a:pt x="6" y="2"/>
                    <a:pt x="0" y="12"/>
                    <a:pt x="5" y="17"/>
                  </a:cubicBezTo>
                  <a:cubicBezTo>
                    <a:pt x="9" y="21"/>
                    <a:pt x="10" y="14"/>
                    <a:pt x="15" y="13"/>
                  </a:cubicBezTo>
                  <a:cubicBezTo>
                    <a:pt x="18" y="12"/>
                    <a:pt x="25" y="15"/>
                    <a:pt x="24" y="7"/>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1" name="Freeform 201">
              <a:extLst>
                <a:ext uri="{FF2B5EF4-FFF2-40B4-BE49-F238E27FC236}">
                  <a16:creationId xmlns:a16="http://schemas.microsoft.com/office/drawing/2014/main" id="{DAEEC1D0-D157-4D83-AEC6-40982965C3A9}"/>
                </a:ext>
              </a:extLst>
            </p:cNvPr>
            <p:cNvSpPr>
              <a:spLocks/>
            </p:cNvSpPr>
            <p:nvPr/>
          </p:nvSpPr>
          <p:spPr bwMode="auto">
            <a:xfrm>
              <a:off x="1388" y="2104"/>
              <a:ext cx="48" cy="36"/>
            </a:xfrm>
            <a:custGeom>
              <a:avLst/>
              <a:gdLst>
                <a:gd name="T0" fmla="*/ 118 w 29"/>
                <a:gd name="T1" fmla="*/ 26 h 21"/>
                <a:gd name="T2" fmla="*/ 36 w 29"/>
                <a:gd name="T3" fmla="*/ 9 h 21"/>
                <a:gd name="T4" fmla="*/ 22 w 29"/>
                <a:gd name="T5" fmla="*/ 86 h 21"/>
                <a:gd name="T6" fmla="*/ 55 w 29"/>
                <a:gd name="T7" fmla="*/ 77 h 21"/>
                <a:gd name="T8" fmla="*/ 83 w 29"/>
                <a:gd name="T9" fmla="*/ 70 h 21"/>
                <a:gd name="T10" fmla="*/ 118 w 29"/>
                <a:gd name="T11" fmla="*/ 29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 h="21">
                  <a:moveTo>
                    <a:pt x="26" y="5"/>
                  </a:moveTo>
                  <a:cubicBezTo>
                    <a:pt x="20" y="4"/>
                    <a:pt x="14" y="0"/>
                    <a:pt x="8" y="2"/>
                  </a:cubicBezTo>
                  <a:cubicBezTo>
                    <a:pt x="3" y="4"/>
                    <a:pt x="0" y="12"/>
                    <a:pt x="5" y="17"/>
                  </a:cubicBezTo>
                  <a:cubicBezTo>
                    <a:pt x="10" y="21"/>
                    <a:pt x="9" y="17"/>
                    <a:pt x="12" y="15"/>
                  </a:cubicBezTo>
                  <a:cubicBezTo>
                    <a:pt x="15" y="13"/>
                    <a:pt x="15" y="14"/>
                    <a:pt x="18" y="14"/>
                  </a:cubicBezTo>
                  <a:cubicBezTo>
                    <a:pt x="24" y="13"/>
                    <a:pt x="29" y="13"/>
                    <a:pt x="26" y="6"/>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2" name="Freeform 202">
              <a:extLst>
                <a:ext uri="{FF2B5EF4-FFF2-40B4-BE49-F238E27FC236}">
                  <a16:creationId xmlns:a16="http://schemas.microsoft.com/office/drawing/2014/main" id="{5F28437F-90B1-430E-8B93-B98CC38DC721}"/>
                </a:ext>
              </a:extLst>
            </p:cNvPr>
            <p:cNvSpPr>
              <a:spLocks/>
            </p:cNvSpPr>
            <p:nvPr/>
          </p:nvSpPr>
          <p:spPr bwMode="auto">
            <a:xfrm>
              <a:off x="1172" y="2049"/>
              <a:ext cx="51" cy="42"/>
            </a:xfrm>
            <a:custGeom>
              <a:avLst/>
              <a:gdLst>
                <a:gd name="T0" fmla="*/ 110 w 31"/>
                <a:gd name="T1" fmla="*/ 16 h 24"/>
                <a:gd name="T2" fmla="*/ 35 w 31"/>
                <a:gd name="T3" fmla="*/ 33 h 24"/>
                <a:gd name="T4" fmla="*/ 21 w 31"/>
                <a:gd name="T5" fmla="*/ 114 h 24"/>
                <a:gd name="T6" fmla="*/ 49 w 31"/>
                <a:gd name="T7" fmla="*/ 102 h 24"/>
                <a:gd name="T8" fmla="*/ 84 w 31"/>
                <a:gd name="T9" fmla="*/ 77 h 24"/>
                <a:gd name="T10" fmla="*/ 110 w 31"/>
                <a:gd name="T11" fmla="*/ 28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24">
                  <a:moveTo>
                    <a:pt x="25" y="3"/>
                  </a:moveTo>
                  <a:cubicBezTo>
                    <a:pt x="19" y="1"/>
                    <a:pt x="12" y="0"/>
                    <a:pt x="8" y="6"/>
                  </a:cubicBezTo>
                  <a:cubicBezTo>
                    <a:pt x="5" y="9"/>
                    <a:pt x="0" y="18"/>
                    <a:pt x="5" y="21"/>
                  </a:cubicBezTo>
                  <a:cubicBezTo>
                    <a:pt x="8" y="24"/>
                    <a:pt x="10" y="21"/>
                    <a:pt x="11" y="19"/>
                  </a:cubicBezTo>
                  <a:cubicBezTo>
                    <a:pt x="14" y="15"/>
                    <a:pt x="15" y="15"/>
                    <a:pt x="19" y="14"/>
                  </a:cubicBezTo>
                  <a:cubicBezTo>
                    <a:pt x="22" y="13"/>
                    <a:pt x="31" y="9"/>
                    <a:pt x="25" y="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3" name="Freeform 203">
              <a:extLst>
                <a:ext uri="{FF2B5EF4-FFF2-40B4-BE49-F238E27FC236}">
                  <a16:creationId xmlns:a16="http://schemas.microsoft.com/office/drawing/2014/main" id="{A2DBBE43-3A8E-4840-ABB4-6A4FCF03063A}"/>
                </a:ext>
              </a:extLst>
            </p:cNvPr>
            <p:cNvSpPr>
              <a:spLocks/>
            </p:cNvSpPr>
            <p:nvPr/>
          </p:nvSpPr>
          <p:spPr bwMode="auto">
            <a:xfrm>
              <a:off x="1236" y="2123"/>
              <a:ext cx="56" cy="57"/>
            </a:xfrm>
            <a:custGeom>
              <a:avLst/>
              <a:gdLst>
                <a:gd name="T0" fmla="*/ 117 w 34"/>
                <a:gd name="T1" fmla="*/ 16 h 33"/>
                <a:gd name="T2" fmla="*/ 63 w 34"/>
                <a:gd name="T3" fmla="*/ 9 h 33"/>
                <a:gd name="T4" fmla="*/ 8 w 34"/>
                <a:gd name="T5" fmla="*/ 71 h 33"/>
                <a:gd name="T6" fmla="*/ 33 w 34"/>
                <a:gd name="T7" fmla="*/ 164 h 33"/>
                <a:gd name="T8" fmla="*/ 54 w 34"/>
                <a:gd name="T9" fmla="*/ 123 h 33"/>
                <a:gd name="T10" fmla="*/ 96 w 34"/>
                <a:gd name="T11" fmla="*/ 86 h 33"/>
                <a:gd name="T12" fmla="*/ 125 w 34"/>
                <a:gd name="T13" fmla="*/ 21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33">
                  <a:moveTo>
                    <a:pt x="26" y="3"/>
                  </a:moveTo>
                  <a:cubicBezTo>
                    <a:pt x="25" y="0"/>
                    <a:pt x="17" y="1"/>
                    <a:pt x="14" y="2"/>
                  </a:cubicBezTo>
                  <a:cubicBezTo>
                    <a:pt x="7" y="3"/>
                    <a:pt x="3" y="8"/>
                    <a:pt x="2" y="14"/>
                  </a:cubicBezTo>
                  <a:cubicBezTo>
                    <a:pt x="1" y="18"/>
                    <a:pt x="0" y="33"/>
                    <a:pt x="7" y="32"/>
                  </a:cubicBezTo>
                  <a:cubicBezTo>
                    <a:pt x="9" y="31"/>
                    <a:pt x="11" y="26"/>
                    <a:pt x="12" y="24"/>
                  </a:cubicBezTo>
                  <a:cubicBezTo>
                    <a:pt x="14" y="20"/>
                    <a:pt x="17" y="19"/>
                    <a:pt x="21" y="17"/>
                  </a:cubicBezTo>
                  <a:cubicBezTo>
                    <a:pt x="26" y="15"/>
                    <a:pt x="34" y="9"/>
                    <a:pt x="28" y="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4" name="Freeform 204">
              <a:extLst>
                <a:ext uri="{FF2B5EF4-FFF2-40B4-BE49-F238E27FC236}">
                  <a16:creationId xmlns:a16="http://schemas.microsoft.com/office/drawing/2014/main" id="{9D69D9AE-F7B3-4536-9D42-F0A6D8285593}"/>
                </a:ext>
              </a:extLst>
            </p:cNvPr>
            <p:cNvSpPr>
              <a:spLocks/>
            </p:cNvSpPr>
            <p:nvPr/>
          </p:nvSpPr>
          <p:spPr bwMode="auto">
            <a:xfrm>
              <a:off x="1436" y="2121"/>
              <a:ext cx="57" cy="47"/>
            </a:xfrm>
            <a:custGeom>
              <a:avLst/>
              <a:gdLst>
                <a:gd name="T0" fmla="*/ 13 w 35"/>
                <a:gd name="T1" fmla="*/ 57 h 27"/>
                <a:gd name="T2" fmla="*/ 125 w 35"/>
                <a:gd name="T3" fmla="*/ 42 h 27"/>
                <a:gd name="T4" fmla="*/ 117 w 35"/>
                <a:gd name="T5" fmla="*/ 134 h 27"/>
                <a:gd name="T6" fmla="*/ 90 w 35"/>
                <a:gd name="T7" fmla="*/ 99 h 27"/>
                <a:gd name="T8" fmla="*/ 64 w 35"/>
                <a:gd name="T9" fmla="*/ 94 h 27"/>
                <a:gd name="T10" fmla="*/ 18 w 35"/>
                <a:gd name="T11" fmla="*/ 57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7">
                  <a:moveTo>
                    <a:pt x="3" y="11"/>
                  </a:moveTo>
                  <a:cubicBezTo>
                    <a:pt x="4" y="0"/>
                    <a:pt x="23" y="2"/>
                    <a:pt x="29" y="8"/>
                  </a:cubicBezTo>
                  <a:cubicBezTo>
                    <a:pt x="31" y="11"/>
                    <a:pt x="35" y="27"/>
                    <a:pt x="27" y="25"/>
                  </a:cubicBezTo>
                  <a:cubicBezTo>
                    <a:pt x="24" y="24"/>
                    <a:pt x="23" y="20"/>
                    <a:pt x="21" y="19"/>
                  </a:cubicBezTo>
                  <a:cubicBezTo>
                    <a:pt x="19" y="17"/>
                    <a:pt x="17" y="18"/>
                    <a:pt x="15" y="18"/>
                  </a:cubicBezTo>
                  <a:cubicBezTo>
                    <a:pt x="12" y="17"/>
                    <a:pt x="0" y="14"/>
                    <a:pt x="4" y="11"/>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5" name="Freeform 205">
              <a:extLst>
                <a:ext uri="{FF2B5EF4-FFF2-40B4-BE49-F238E27FC236}">
                  <a16:creationId xmlns:a16="http://schemas.microsoft.com/office/drawing/2014/main" id="{E73838E4-257F-4A8C-B916-BC701E210418}"/>
                </a:ext>
              </a:extLst>
            </p:cNvPr>
            <p:cNvSpPr>
              <a:spLocks/>
            </p:cNvSpPr>
            <p:nvPr/>
          </p:nvSpPr>
          <p:spPr bwMode="auto">
            <a:xfrm>
              <a:off x="1727" y="2027"/>
              <a:ext cx="64" cy="61"/>
            </a:xfrm>
            <a:custGeom>
              <a:avLst/>
              <a:gdLst>
                <a:gd name="T0" fmla="*/ 167 w 39"/>
                <a:gd name="T1" fmla="*/ 30 h 35"/>
                <a:gd name="T2" fmla="*/ 62 w 39"/>
                <a:gd name="T3" fmla="*/ 28 h 35"/>
                <a:gd name="T4" fmla="*/ 41 w 39"/>
                <a:gd name="T5" fmla="*/ 155 h 35"/>
                <a:gd name="T6" fmla="*/ 89 w 39"/>
                <a:gd name="T7" fmla="*/ 159 h 35"/>
                <a:gd name="T8" fmla="*/ 105 w 39"/>
                <a:gd name="T9" fmla="*/ 94 h 35"/>
                <a:gd name="T10" fmla="*/ 159 w 39"/>
                <a:gd name="T11" fmla="*/ 70 h 35"/>
                <a:gd name="T12" fmla="*/ 167 w 39"/>
                <a:gd name="T13" fmla="*/ 28 h 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 h="35">
                  <a:moveTo>
                    <a:pt x="38" y="6"/>
                  </a:moveTo>
                  <a:cubicBezTo>
                    <a:pt x="34" y="0"/>
                    <a:pt x="20" y="1"/>
                    <a:pt x="14" y="5"/>
                  </a:cubicBezTo>
                  <a:cubicBezTo>
                    <a:pt x="7" y="10"/>
                    <a:pt x="0" y="20"/>
                    <a:pt x="9" y="29"/>
                  </a:cubicBezTo>
                  <a:cubicBezTo>
                    <a:pt x="12" y="33"/>
                    <a:pt x="18" y="35"/>
                    <a:pt x="20" y="30"/>
                  </a:cubicBezTo>
                  <a:cubicBezTo>
                    <a:pt x="22" y="25"/>
                    <a:pt x="18" y="21"/>
                    <a:pt x="24" y="18"/>
                  </a:cubicBezTo>
                  <a:cubicBezTo>
                    <a:pt x="29" y="17"/>
                    <a:pt x="32" y="18"/>
                    <a:pt x="36" y="13"/>
                  </a:cubicBezTo>
                  <a:cubicBezTo>
                    <a:pt x="38" y="11"/>
                    <a:pt x="39" y="8"/>
                    <a:pt x="38" y="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6" name="Freeform 206">
              <a:extLst>
                <a:ext uri="{FF2B5EF4-FFF2-40B4-BE49-F238E27FC236}">
                  <a16:creationId xmlns:a16="http://schemas.microsoft.com/office/drawing/2014/main" id="{44B844A0-ED97-4DD8-93C6-ECD454023066}"/>
                </a:ext>
              </a:extLst>
            </p:cNvPr>
            <p:cNvSpPr>
              <a:spLocks/>
            </p:cNvSpPr>
            <p:nvPr/>
          </p:nvSpPr>
          <p:spPr bwMode="auto">
            <a:xfrm>
              <a:off x="1845" y="2032"/>
              <a:ext cx="80" cy="56"/>
            </a:xfrm>
            <a:custGeom>
              <a:avLst/>
              <a:gdLst>
                <a:gd name="T0" fmla="*/ 42 w 49"/>
                <a:gd name="T1" fmla="*/ 172 h 32"/>
                <a:gd name="T2" fmla="*/ 34 w 49"/>
                <a:gd name="T3" fmla="*/ 49 h 32"/>
                <a:gd name="T4" fmla="*/ 193 w 49"/>
                <a:gd name="T5" fmla="*/ 49 h 32"/>
                <a:gd name="T6" fmla="*/ 160 w 49"/>
                <a:gd name="T7" fmla="*/ 98 h 32"/>
                <a:gd name="T8" fmla="*/ 96 w 49"/>
                <a:gd name="T9" fmla="*/ 93 h 32"/>
                <a:gd name="T10" fmla="*/ 88 w 49"/>
                <a:gd name="T11" fmla="*/ 156 h 32"/>
                <a:gd name="T12" fmla="*/ 47 w 49"/>
                <a:gd name="T13" fmla="*/ 166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32">
                  <a:moveTo>
                    <a:pt x="10" y="32"/>
                  </a:moveTo>
                  <a:cubicBezTo>
                    <a:pt x="2" y="26"/>
                    <a:pt x="0" y="15"/>
                    <a:pt x="8" y="9"/>
                  </a:cubicBezTo>
                  <a:cubicBezTo>
                    <a:pt x="16" y="3"/>
                    <a:pt x="37" y="0"/>
                    <a:pt x="44" y="9"/>
                  </a:cubicBezTo>
                  <a:cubicBezTo>
                    <a:pt x="49" y="15"/>
                    <a:pt x="44" y="20"/>
                    <a:pt x="37" y="18"/>
                  </a:cubicBezTo>
                  <a:cubicBezTo>
                    <a:pt x="32" y="16"/>
                    <a:pt x="26" y="12"/>
                    <a:pt x="22" y="17"/>
                  </a:cubicBezTo>
                  <a:cubicBezTo>
                    <a:pt x="19" y="20"/>
                    <a:pt x="22" y="25"/>
                    <a:pt x="20" y="29"/>
                  </a:cubicBezTo>
                  <a:cubicBezTo>
                    <a:pt x="18" y="31"/>
                    <a:pt x="14" y="31"/>
                    <a:pt x="11" y="31"/>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7" name="Freeform 207">
              <a:extLst>
                <a:ext uri="{FF2B5EF4-FFF2-40B4-BE49-F238E27FC236}">
                  <a16:creationId xmlns:a16="http://schemas.microsoft.com/office/drawing/2014/main" id="{2C37A0C4-FE42-4D33-BCDB-635115632A57}"/>
                </a:ext>
              </a:extLst>
            </p:cNvPr>
            <p:cNvSpPr>
              <a:spLocks/>
            </p:cNvSpPr>
            <p:nvPr/>
          </p:nvSpPr>
          <p:spPr bwMode="auto">
            <a:xfrm>
              <a:off x="1719" y="2114"/>
              <a:ext cx="64" cy="56"/>
            </a:xfrm>
            <a:custGeom>
              <a:avLst/>
              <a:gdLst>
                <a:gd name="T0" fmla="*/ 151 w 39"/>
                <a:gd name="T1" fmla="*/ 28 h 32"/>
                <a:gd name="T2" fmla="*/ 30 w 39"/>
                <a:gd name="T3" fmla="*/ 44 h 32"/>
                <a:gd name="T4" fmla="*/ 56 w 39"/>
                <a:gd name="T5" fmla="*/ 151 h 32"/>
                <a:gd name="T6" fmla="*/ 105 w 39"/>
                <a:gd name="T7" fmla="*/ 123 h 32"/>
                <a:gd name="T8" fmla="*/ 146 w 39"/>
                <a:gd name="T9" fmla="*/ 93 h 32"/>
                <a:gd name="T10" fmla="*/ 159 w 39"/>
                <a:gd name="T11" fmla="*/ 28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32">
                  <a:moveTo>
                    <a:pt x="34" y="5"/>
                  </a:moveTo>
                  <a:cubicBezTo>
                    <a:pt x="27" y="0"/>
                    <a:pt x="14" y="2"/>
                    <a:pt x="7" y="8"/>
                  </a:cubicBezTo>
                  <a:cubicBezTo>
                    <a:pt x="0" y="14"/>
                    <a:pt x="2" y="32"/>
                    <a:pt x="13" y="28"/>
                  </a:cubicBezTo>
                  <a:cubicBezTo>
                    <a:pt x="17" y="27"/>
                    <a:pt x="20" y="24"/>
                    <a:pt x="24" y="23"/>
                  </a:cubicBezTo>
                  <a:cubicBezTo>
                    <a:pt x="28" y="21"/>
                    <a:pt x="30" y="21"/>
                    <a:pt x="33" y="17"/>
                  </a:cubicBezTo>
                  <a:cubicBezTo>
                    <a:pt x="35" y="14"/>
                    <a:pt x="39" y="8"/>
                    <a:pt x="36" y="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8" name="Freeform 208">
              <a:extLst>
                <a:ext uri="{FF2B5EF4-FFF2-40B4-BE49-F238E27FC236}">
                  <a16:creationId xmlns:a16="http://schemas.microsoft.com/office/drawing/2014/main" id="{4DDA1C33-8F89-4989-B51F-E7ED95B10046}"/>
                </a:ext>
              </a:extLst>
            </p:cNvPr>
            <p:cNvSpPr>
              <a:spLocks/>
            </p:cNvSpPr>
            <p:nvPr/>
          </p:nvSpPr>
          <p:spPr bwMode="auto">
            <a:xfrm>
              <a:off x="1871" y="2111"/>
              <a:ext cx="76" cy="31"/>
            </a:xfrm>
            <a:custGeom>
              <a:avLst/>
              <a:gdLst>
                <a:gd name="T0" fmla="*/ 208 w 46"/>
                <a:gd name="T1" fmla="*/ 71 h 18"/>
                <a:gd name="T2" fmla="*/ 112 w 46"/>
                <a:gd name="T3" fmla="*/ 9 h 18"/>
                <a:gd name="T4" fmla="*/ 55 w 46"/>
                <a:gd name="T5" fmla="*/ 28 h 18"/>
                <a:gd name="T6" fmla="*/ 8 w 46"/>
                <a:gd name="T7" fmla="*/ 21 h 18"/>
                <a:gd name="T8" fmla="*/ 28 w 46"/>
                <a:gd name="T9" fmla="*/ 71 h 18"/>
                <a:gd name="T10" fmla="*/ 97 w 46"/>
                <a:gd name="T11" fmla="*/ 71 h 18"/>
                <a:gd name="T12" fmla="*/ 167 w 46"/>
                <a:gd name="T13" fmla="*/ 83 h 18"/>
                <a:gd name="T14" fmla="*/ 208 w 46"/>
                <a:gd name="T15" fmla="*/ 71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6" h="18">
                  <a:moveTo>
                    <a:pt x="46" y="14"/>
                  </a:moveTo>
                  <a:cubicBezTo>
                    <a:pt x="46" y="5"/>
                    <a:pt x="32" y="0"/>
                    <a:pt x="25" y="2"/>
                  </a:cubicBezTo>
                  <a:cubicBezTo>
                    <a:pt x="21" y="3"/>
                    <a:pt x="17" y="5"/>
                    <a:pt x="12" y="5"/>
                  </a:cubicBezTo>
                  <a:cubicBezTo>
                    <a:pt x="9" y="5"/>
                    <a:pt x="3" y="1"/>
                    <a:pt x="2" y="4"/>
                  </a:cubicBezTo>
                  <a:cubicBezTo>
                    <a:pt x="0" y="7"/>
                    <a:pt x="4" y="13"/>
                    <a:pt x="6" y="14"/>
                  </a:cubicBezTo>
                  <a:cubicBezTo>
                    <a:pt x="10" y="17"/>
                    <a:pt x="17" y="15"/>
                    <a:pt x="22" y="14"/>
                  </a:cubicBezTo>
                  <a:cubicBezTo>
                    <a:pt x="28" y="14"/>
                    <a:pt x="31" y="14"/>
                    <a:pt x="37" y="16"/>
                  </a:cubicBezTo>
                  <a:cubicBezTo>
                    <a:pt x="41" y="18"/>
                    <a:pt x="42" y="16"/>
                    <a:pt x="46" y="1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9" name="Freeform 209">
              <a:extLst>
                <a:ext uri="{FF2B5EF4-FFF2-40B4-BE49-F238E27FC236}">
                  <a16:creationId xmlns:a16="http://schemas.microsoft.com/office/drawing/2014/main" id="{44C70EFE-8A96-4094-A248-072EAF46FB9E}"/>
                </a:ext>
              </a:extLst>
            </p:cNvPr>
            <p:cNvSpPr>
              <a:spLocks/>
            </p:cNvSpPr>
            <p:nvPr/>
          </p:nvSpPr>
          <p:spPr bwMode="auto">
            <a:xfrm>
              <a:off x="1906" y="2154"/>
              <a:ext cx="67" cy="49"/>
            </a:xfrm>
            <a:custGeom>
              <a:avLst/>
              <a:gdLst>
                <a:gd name="T0" fmla="*/ 173 w 41"/>
                <a:gd name="T1" fmla="*/ 37 h 28"/>
                <a:gd name="T2" fmla="*/ 69 w 41"/>
                <a:gd name="T3" fmla="*/ 7 h 28"/>
                <a:gd name="T4" fmla="*/ 42 w 41"/>
                <a:gd name="T5" fmla="*/ 21 h 28"/>
                <a:gd name="T6" fmla="*/ 0 w 41"/>
                <a:gd name="T7" fmla="*/ 107 h 28"/>
                <a:gd name="T8" fmla="*/ 42 w 41"/>
                <a:gd name="T9" fmla="*/ 144 h 28"/>
                <a:gd name="T10" fmla="*/ 88 w 41"/>
                <a:gd name="T11" fmla="*/ 102 h 28"/>
                <a:gd name="T12" fmla="*/ 136 w 41"/>
                <a:gd name="T13" fmla="*/ 86 h 28"/>
                <a:gd name="T14" fmla="*/ 172 w 41"/>
                <a:gd name="T15" fmla="*/ 81 h 28"/>
                <a:gd name="T16" fmla="*/ 178 w 41"/>
                <a:gd name="T17" fmla="*/ 49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28">
                  <a:moveTo>
                    <a:pt x="40" y="7"/>
                  </a:moveTo>
                  <a:cubicBezTo>
                    <a:pt x="33" y="3"/>
                    <a:pt x="25" y="0"/>
                    <a:pt x="16" y="1"/>
                  </a:cubicBezTo>
                  <a:cubicBezTo>
                    <a:pt x="14" y="2"/>
                    <a:pt x="12" y="2"/>
                    <a:pt x="10" y="4"/>
                  </a:cubicBezTo>
                  <a:cubicBezTo>
                    <a:pt x="6" y="6"/>
                    <a:pt x="0" y="15"/>
                    <a:pt x="0" y="20"/>
                  </a:cubicBezTo>
                  <a:cubicBezTo>
                    <a:pt x="1" y="24"/>
                    <a:pt x="6" y="28"/>
                    <a:pt x="10" y="27"/>
                  </a:cubicBezTo>
                  <a:cubicBezTo>
                    <a:pt x="14" y="26"/>
                    <a:pt x="16" y="21"/>
                    <a:pt x="20" y="19"/>
                  </a:cubicBezTo>
                  <a:cubicBezTo>
                    <a:pt x="23" y="16"/>
                    <a:pt x="27" y="15"/>
                    <a:pt x="31" y="16"/>
                  </a:cubicBezTo>
                  <a:cubicBezTo>
                    <a:pt x="35" y="17"/>
                    <a:pt x="35" y="18"/>
                    <a:pt x="39" y="15"/>
                  </a:cubicBezTo>
                  <a:cubicBezTo>
                    <a:pt x="41" y="13"/>
                    <a:pt x="41" y="12"/>
                    <a:pt x="41" y="9"/>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0" name="Freeform 210">
              <a:extLst>
                <a:ext uri="{FF2B5EF4-FFF2-40B4-BE49-F238E27FC236}">
                  <a16:creationId xmlns:a16="http://schemas.microsoft.com/office/drawing/2014/main" id="{152D73B0-1D41-40B2-A34B-9FF20B0A66E8}"/>
                </a:ext>
              </a:extLst>
            </p:cNvPr>
            <p:cNvSpPr>
              <a:spLocks/>
            </p:cNvSpPr>
            <p:nvPr/>
          </p:nvSpPr>
          <p:spPr bwMode="auto">
            <a:xfrm>
              <a:off x="1937" y="2027"/>
              <a:ext cx="79" cy="61"/>
            </a:xfrm>
            <a:custGeom>
              <a:avLst/>
              <a:gdLst>
                <a:gd name="T0" fmla="*/ 43 w 48"/>
                <a:gd name="T1" fmla="*/ 185 h 35"/>
                <a:gd name="T2" fmla="*/ 89 w 48"/>
                <a:gd name="T3" fmla="*/ 30 h 35"/>
                <a:gd name="T4" fmla="*/ 165 w 48"/>
                <a:gd name="T5" fmla="*/ 9 h 35"/>
                <a:gd name="T6" fmla="*/ 209 w 48"/>
                <a:gd name="T7" fmla="*/ 70 h 35"/>
                <a:gd name="T8" fmla="*/ 95 w 48"/>
                <a:gd name="T9" fmla="*/ 106 h 35"/>
                <a:gd name="T10" fmla="*/ 49 w 48"/>
                <a:gd name="T11" fmla="*/ 180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 h="35">
                  <a:moveTo>
                    <a:pt x="10" y="35"/>
                  </a:moveTo>
                  <a:cubicBezTo>
                    <a:pt x="0" y="26"/>
                    <a:pt x="12" y="11"/>
                    <a:pt x="20" y="6"/>
                  </a:cubicBezTo>
                  <a:cubicBezTo>
                    <a:pt x="25" y="3"/>
                    <a:pt x="31" y="0"/>
                    <a:pt x="37" y="2"/>
                  </a:cubicBezTo>
                  <a:cubicBezTo>
                    <a:pt x="42" y="4"/>
                    <a:pt x="48" y="7"/>
                    <a:pt x="47" y="13"/>
                  </a:cubicBezTo>
                  <a:cubicBezTo>
                    <a:pt x="39" y="15"/>
                    <a:pt x="25" y="10"/>
                    <a:pt x="21" y="20"/>
                  </a:cubicBezTo>
                  <a:cubicBezTo>
                    <a:pt x="18" y="28"/>
                    <a:pt x="21" y="34"/>
                    <a:pt x="11" y="3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1" name="Freeform 211">
              <a:extLst>
                <a:ext uri="{FF2B5EF4-FFF2-40B4-BE49-F238E27FC236}">
                  <a16:creationId xmlns:a16="http://schemas.microsoft.com/office/drawing/2014/main" id="{B478958F-A42E-431A-BB43-B21EF2D640B6}"/>
                </a:ext>
              </a:extLst>
            </p:cNvPr>
            <p:cNvSpPr>
              <a:spLocks/>
            </p:cNvSpPr>
            <p:nvPr/>
          </p:nvSpPr>
          <p:spPr bwMode="auto">
            <a:xfrm>
              <a:off x="2048" y="2034"/>
              <a:ext cx="72" cy="70"/>
            </a:xfrm>
            <a:custGeom>
              <a:avLst/>
              <a:gdLst>
                <a:gd name="T0" fmla="*/ 54 w 44"/>
                <a:gd name="T1" fmla="*/ 193 h 40"/>
                <a:gd name="T2" fmla="*/ 26 w 44"/>
                <a:gd name="T3" fmla="*/ 58 h 40"/>
                <a:gd name="T4" fmla="*/ 152 w 44"/>
                <a:gd name="T5" fmla="*/ 37 h 40"/>
                <a:gd name="T6" fmla="*/ 92 w 44"/>
                <a:gd name="T7" fmla="*/ 107 h 40"/>
                <a:gd name="T8" fmla="*/ 54 w 44"/>
                <a:gd name="T9" fmla="*/ 187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40">
                  <a:moveTo>
                    <a:pt x="12" y="36"/>
                  </a:moveTo>
                  <a:cubicBezTo>
                    <a:pt x="1" y="33"/>
                    <a:pt x="0" y="18"/>
                    <a:pt x="6" y="11"/>
                  </a:cubicBezTo>
                  <a:cubicBezTo>
                    <a:pt x="12" y="4"/>
                    <a:pt x="28" y="0"/>
                    <a:pt x="35" y="7"/>
                  </a:cubicBezTo>
                  <a:cubicBezTo>
                    <a:pt x="44" y="16"/>
                    <a:pt x="24" y="15"/>
                    <a:pt x="21" y="20"/>
                  </a:cubicBezTo>
                  <a:cubicBezTo>
                    <a:pt x="20" y="23"/>
                    <a:pt x="21" y="40"/>
                    <a:pt x="12" y="3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2" name="Freeform 212">
              <a:extLst>
                <a:ext uri="{FF2B5EF4-FFF2-40B4-BE49-F238E27FC236}">
                  <a16:creationId xmlns:a16="http://schemas.microsoft.com/office/drawing/2014/main" id="{A4997FAF-A22F-4E50-8675-C25AF35C891D}"/>
                </a:ext>
              </a:extLst>
            </p:cNvPr>
            <p:cNvSpPr>
              <a:spLocks/>
            </p:cNvSpPr>
            <p:nvPr/>
          </p:nvSpPr>
          <p:spPr bwMode="auto">
            <a:xfrm>
              <a:off x="2171" y="2039"/>
              <a:ext cx="61" cy="52"/>
            </a:xfrm>
            <a:custGeom>
              <a:avLst/>
              <a:gdLst>
                <a:gd name="T0" fmla="*/ 20 w 37"/>
                <a:gd name="T1" fmla="*/ 151 h 30"/>
                <a:gd name="T2" fmla="*/ 5 w 37"/>
                <a:gd name="T3" fmla="*/ 99 h 30"/>
                <a:gd name="T4" fmla="*/ 54 w 37"/>
                <a:gd name="T5" fmla="*/ 28 h 30"/>
                <a:gd name="T6" fmla="*/ 158 w 37"/>
                <a:gd name="T7" fmla="*/ 57 h 30"/>
                <a:gd name="T8" fmla="*/ 152 w 37"/>
                <a:gd name="T9" fmla="*/ 107 h 30"/>
                <a:gd name="T10" fmla="*/ 112 w 37"/>
                <a:gd name="T11" fmla="*/ 120 h 30"/>
                <a:gd name="T12" fmla="*/ 71 w 37"/>
                <a:gd name="T13" fmla="*/ 151 h 30"/>
                <a:gd name="T14" fmla="*/ 26 w 37"/>
                <a:gd name="T15" fmla="*/ 151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 h="30">
                  <a:moveTo>
                    <a:pt x="4" y="29"/>
                  </a:moveTo>
                  <a:cubicBezTo>
                    <a:pt x="0" y="30"/>
                    <a:pt x="0" y="22"/>
                    <a:pt x="1" y="19"/>
                  </a:cubicBezTo>
                  <a:cubicBezTo>
                    <a:pt x="2" y="14"/>
                    <a:pt x="7" y="8"/>
                    <a:pt x="12" y="5"/>
                  </a:cubicBezTo>
                  <a:cubicBezTo>
                    <a:pt x="20" y="0"/>
                    <a:pt x="31" y="2"/>
                    <a:pt x="35" y="11"/>
                  </a:cubicBezTo>
                  <a:cubicBezTo>
                    <a:pt x="36" y="14"/>
                    <a:pt x="37" y="19"/>
                    <a:pt x="34" y="21"/>
                  </a:cubicBezTo>
                  <a:cubicBezTo>
                    <a:pt x="32" y="23"/>
                    <a:pt x="27" y="21"/>
                    <a:pt x="25" y="23"/>
                  </a:cubicBezTo>
                  <a:cubicBezTo>
                    <a:pt x="21" y="25"/>
                    <a:pt x="20" y="28"/>
                    <a:pt x="16" y="29"/>
                  </a:cubicBezTo>
                  <a:cubicBezTo>
                    <a:pt x="13" y="30"/>
                    <a:pt x="9" y="30"/>
                    <a:pt x="6" y="29"/>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3" name="Freeform 213">
              <a:extLst>
                <a:ext uri="{FF2B5EF4-FFF2-40B4-BE49-F238E27FC236}">
                  <a16:creationId xmlns:a16="http://schemas.microsoft.com/office/drawing/2014/main" id="{9F0B6C2C-ED8D-434B-8CB4-35BF37EB82D2}"/>
                </a:ext>
              </a:extLst>
            </p:cNvPr>
            <p:cNvSpPr>
              <a:spLocks/>
            </p:cNvSpPr>
            <p:nvPr/>
          </p:nvSpPr>
          <p:spPr bwMode="auto">
            <a:xfrm>
              <a:off x="2253" y="2042"/>
              <a:ext cx="70" cy="34"/>
            </a:xfrm>
            <a:custGeom>
              <a:avLst/>
              <a:gdLst>
                <a:gd name="T0" fmla="*/ 29 w 43"/>
                <a:gd name="T1" fmla="*/ 109 h 19"/>
                <a:gd name="T2" fmla="*/ 8 w 43"/>
                <a:gd name="T3" fmla="*/ 81 h 19"/>
                <a:gd name="T4" fmla="*/ 47 w 43"/>
                <a:gd name="T5" fmla="*/ 29 h 19"/>
                <a:gd name="T6" fmla="*/ 160 w 43"/>
                <a:gd name="T7" fmla="*/ 41 h 19"/>
                <a:gd name="T8" fmla="*/ 103 w 43"/>
                <a:gd name="T9" fmla="*/ 73 h 19"/>
                <a:gd name="T10" fmla="*/ 60 w 43"/>
                <a:gd name="T11" fmla="*/ 86 h 19"/>
                <a:gd name="T12" fmla="*/ 26 w 43"/>
                <a:gd name="T13" fmla="*/ 102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 h="19">
                  <a:moveTo>
                    <a:pt x="7" y="19"/>
                  </a:moveTo>
                  <a:cubicBezTo>
                    <a:pt x="5" y="19"/>
                    <a:pt x="3" y="16"/>
                    <a:pt x="2" y="14"/>
                  </a:cubicBezTo>
                  <a:cubicBezTo>
                    <a:pt x="0" y="8"/>
                    <a:pt x="6" y="6"/>
                    <a:pt x="11" y="5"/>
                  </a:cubicBezTo>
                  <a:cubicBezTo>
                    <a:pt x="18" y="4"/>
                    <a:pt x="33" y="0"/>
                    <a:pt x="37" y="7"/>
                  </a:cubicBezTo>
                  <a:cubicBezTo>
                    <a:pt x="43" y="18"/>
                    <a:pt x="27" y="13"/>
                    <a:pt x="24" y="13"/>
                  </a:cubicBezTo>
                  <a:cubicBezTo>
                    <a:pt x="20" y="12"/>
                    <a:pt x="17" y="13"/>
                    <a:pt x="14" y="15"/>
                  </a:cubicBezTo>
                  <a:cubicBezTo>
                    <a:pt x="11" y="16"/>
                    <a:pt x="9" y="18"/>
                    <a:pt x="6" y="18"/>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4" name="Freeform 214">
              <a:extLst>
                <a:ext uri="{FF2B5EF4-FFF2-40B4-BE49-F238E27FC236}">
                  <a16:creationId xmlns:a16="http://schemas.microsoft.com/office/drawing/2014/main" id="{13A48B7F-7BDC-4BDB-907F-45AD1F1C5CBC}"/>
                </a:ext>
              </a:extLst>
            </p:cNvPr>
            <p:cNvSpPr>
              <a:spLocks/>
            </p:cNvSpPr>
            <p:nvPr/>
          </p:nvSpPr>
          <p:spPr bwMode="auto">
            <a:xfrm>
              <a:off x="2168" y="2170"/>
              <a:ext cx="75" cy="42"/>
            </a:xfrm>
            <a:custGeom>
              <a:avLst/>
              <a:gdLst>
                <a:gd name="T0" fmla="*/ 0 w 46"/>
                <a:gd name="T1" fmla="*/ 119 h 24"/>
                <a:gd name="T2" fmla="*/ 68 w 46"/>
                <a:gd name="T3" fmla="*/ 28 h 24"/>
                <a:gd name="T4" fmla="*/ 170 w 46"/>
                <a:gd name="T5" fmla="*/ 33 h 24"/>
                <a:gd name="T6" fmla="*/ 109 w 46"/>
                <a:gd name="T7" fmla="*/ 98 h 24"/>
                <a:gd name="T8" fmla="*/ 62 w 46"/>
                <a:gd name="T9" fmla="*/ 123 h 24"/>
                <a:gd name="T10" fmla="*/ 13 w 46"/>
                <a:gd name="T11" fmla="*/ 119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24">
                  <a:moveTo>
                    <a:pt x="0" y="22"/>
                  </a:moveTo>
                  <a:cubicBezTo>
                    <a:pt x="1" y="16"/>
                    <a:pt x="11" y="8"/>
                    <a:pt x="16" y="5"/>
                  </a:cubicBezTo>
                  <a:cubicBezTo>
                    <a:pt x="22" y="2"/>
                    <a:pt x="34" y="0"/>
                    <a:pt x="39" y="6"/>
                  </a:cubicBezTo>
                  <a:cubicBezTo>
                    <a:pt x="46" y="16"/>
                    <a:pt x="30" y="16"/>
                    <a:pt x="25" y="18"/>
                  </a:cubicBezTo>
                  <a:cubicBezTo>
                    <a:pt x="21" y="19"/>
                    <a:pt x="18" y="22"/>
                    <a:pt x="14" y="23"/>
                  </a:cubicBezTo>
                  <a:cubicBezTo>
                    <a:pt x="10" y="24"/>
                    <a:pt x="7" y="22"/>
                    <a:pt x="3" y="22"/>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5" name="Freeform 215">
              <a:extLst>
                <a:ext uri="{FF2B5EF4-FFF2-40B4-BE49-F238E27FC236}">
                  <a16:creationId xmlns:a16="http://schemas.microsoft.com/office/drawing/2014/main" id="{4B9874ED-7121-4F44-83CD-0B27C3459382}"/>
                </a:ext>
              </a:extLst>
            </p:cNvPr>
            <p:cNvSpPr>
              <a:spLocks/>
            </p:cNvSpPr>
            <p:nvPr/>
          </p:nvSpPr>
          <p:spPr bwMode="auto">
            <a:xfrm>
              <a:off x="2278" y="2144"/>
              <a:ext cx="72" cy="50"/>
            </a:xfrm>
            <a:custGeom>
              <a:avLst/>
              <a:gdLst>
                <a:gd name="T0" fmla="*/ 172 w 44"/>
                <a:gd name="T1" fmla="*/ 29 h 29"/>
                <a:gd name="T2" fmla="*/ 70 w 44"/>
                <a:gd name="T3" fmla="*/ 28 h 29"/>
                <a:gd name="T4" fmla="*/ 43 w 44"/>
                <a:gd name="T5" fmla="*/ 134 h 29"/>
                <a:gd name="T6" fmla="*/ 97 w 44"/>
                <a:gd name="T7" fmla="*/ 122 h 29"/>
                <a:gd name="T8" fmla="*/ 136 w 44"/>
                <a:gd name="T9" fmla="*/ 91 h 29"/>
                <a:gd name="T10" fmla="*/ 165 w 44"/>
                <a:gd name="T11" fmla="*/ 29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29">
                  <a:moveTo>
                    <a:pt x="39" y="6"/>
                  </a:moveTo>
                  <a:cubicBezTo>
                    <a:pt x="32" y="0"/>
                    <a:pt x="23" y="0"/>
                    <a:pt x="16" y="5"/>
                  </a:cubicBezTo>
                  <a:cubicBezTo>
                    <a:pt x="9" y="9"/>
                    <a:pt x="0" y="19"/>
                    <a:pt x="10" y="26"/>
                  </a:cubicBezTo>
                  <a:cubicBezTo>
                    <a:pt x="14" y="29"/>
                    <a:pt x="19" y="28"/>
                    <a:pt x="22" y="24"/>
                  </a:cubicBezTo>
                  <a:cubicBezTo>
                    <a:pt x="25" y="19"/>
                    <a:pt x="26" y="19"/>
                    <a:pt x="31" y="18"/>
                  </a:cubicBezTo>
                  <a:cubicBezTo>
                    <a:pt x="38" y="17"/>
                    <a:pt x="44" y="12"/>
                    <a:pt x="38" y="6"/>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6" name="Freeform 216">
              <a:extLst>
                <a:ext uri="{FF2B5EF4-FFF2-40B4-BE49-F238E27FC236}">
                  <a16:creationId xmlns:a16="http://schemas.microsoft.com/office/drawing/2014/main" id="{B6191DA9-B5B8-4EA7-B45A-C655898F01CC}"/>
                </a:ext>
              </a:extLst>
            </p:cNvPr>
            <p:cNvSpPr>
              <a:spLocks/>
            </p:cNvSpPr>
            <p:nvPr/>
          </p:nvSpPr>
          <p:spPr bwMode="auto">
            <a:xfrm>
              <a:off x="2428" y="2032"/>
              <a:ext cx="89" cy="59"/>
            </a:xfrm>
            <a:custGeom>
              <a:avLst/>
              <a:gdLst>
                <a:gd name="T0" fmla="*/ 214 w 54"/>
                <a:gd name="T1" fmla="*/ 21 h 34"/>
                <a:gd name="T2" fmla="*/ 84 w 54"/>
                <a:gd name="T3" fmla="*/ 42 h 34"/>
                <a:gd name="T4" fmla="*/ 43 w 54"/>
                <a:gd name="T5" fmla="*/ 156 h 34"/>
                <a:gd name="T6" fmla="*/ 109 w 54"/>
                <a:gd name="T7" fmla="*/ 148 h 34"/>
                <a:gd name="T8" fmla="*/ 180 w 54"/>
                <a:gd name="T9" fmla="*/ 99 h 34"/>
                <a:gd name="T10" fmla="*/ 223 w 54"/>
                <a:gd name="T11" fmla="*/ 28 h 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 h="34">
                  <a:moveTo>
                    <a:pt x="48" y="4"/>
                  </a:moveTo>
                  <a:cubicBezTo>
                    <a:pt x="39" y="0"/>
                    <a:pt x="27" y="3"/>
                    <a:pt x="19" y="8"/>
                  </a:cubicBezTo>
                  <a:cubicBezTo>
                    <a:pt x="12" y="11"/>
                    <a:pt x="0" y="22"/>
                    <a:pt x="10" y="30"/>
                  </a:cubicBezTo>
                  <a:cubicBezTo>
                    <a:pt x="15" y="34"/>
                    <a:pt x="20" y="31"/>
                    <a:pt x="24" y="28"/>
                  </a:cubicBezTo>
                  <a:cubicBezTo>
                    <a:pt x="29" y="25"/>
                    <a:pt x="35" y="23"/>
                    <a:pt x="40" y="19"/>
                  </a:cubicBezTo>
                  <a:cubicBezTo>
                    <a:pt x="43" y="17"/>
                    <a:pt x="54" y="10"/>
                    <a:pt x="50" y="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7" name="Freeform 217">
              <a:extLst>
                <a:ext uri="{FF2B5EF4-FFF2-40B4-BE49-F238E27FC236}">
                  <a16:creationId xmlns:a16="http://schemas.microsoft.com/office/drawing/2014/main" id="{CBFFE87B-3519-45C7-929C-CF4D1D921936}"/>
                </a:ext>
              </a:extLst>
            </p:cNvPr>
            <p:cNvSpPr>
              <a:spLocks/>
            </p:cNvSpPr>
            <p:nvPr/>
          </p:nvSpPr>
          <p:spPr bwMode="auto">
            <a:xfrm>
              <a:off x="2338" y="2046"/>
              <a:ext cx="64" cy="35"/>
            </a:xfrm>
            <a:custGeom>
              <a:avLst/>
              <a:gdLst>
                <a:gd name="T0" fmla="*/ 167 w 39"/>
                <a:gd name="T1" fmla="*/ 28 h 20"/>
                <a:gd name="T2" fmla="*/ 54 w 39"/>
                <a:gd name="T3" fmla="*/ 33 h 20"/>
                <a:gd name="T4" fmla="*/ 8 w 39"/>
                <a:gd name="T5" fmla="*/ 70 h 20"/>
                <a:gd name="T6" fmla="*/ 30 w 39"/>
                <a:gd name="T7" fmla="*/ 107 h 20"/>
                <a:gd name="T8" fmla="*/ 92 w 39"/>
                <a:gd name="T9" fmla="*/ 98 h 20"/>
                <a:gd name="T10" fmla="*/ 143 w 39"/>
                <a:gd name="T11" fmla="*/ 86 h 20"/>
                <a:gd name="T12" fmla="*/ 164 w 39"/>
                <a:gd name="T13" fmla="*/ 37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 h="20">
                  <a:moveTo>
                    <a:pt x="38" y="5"/>
                  </a:moveTo>
                  <a:cubicBezTo>
                    <a:pt x="33" y="0"/>
                    <a:pt x="18" y="3"/>
                    <a:pt x="12" y="6"/>
                  </a:cubicBezTo>
                  <a:cubicBezTo>
                    <a:pt x="8" y="7"/>
                    <a:pt x="4" y="9"/>
                    <a:pt x="2" y="13"/>
                  </a:cubicBezTo>
                  <a:cubicBezTo>
                    <a:pt x="0" y="18"/>
                    <a:pt x="2" y="20"/>
                    <a:pt x="7" y="20"/>
                  </a:cubicBezTo>
                  <a:cubicBezTo>
                    <a:pt x="12" y="19"/>
                    <a:pt x="16" y="18"/>
                    <a:pt x="21" y="18"/>
                  </a:cubicBezTo>
                  <a:cubicBezTo>
                    <a:pt x="25" y="18"/>
                    <a:pt x="28" y="18"/>
                    <a:pt x="32" y="16"/>
                  </a:cubicBezTo>
                  <a:cubicBezTo>
                    <a:pt x="35" y="14"/>
                    <a:pt x="39" y="10"/>
                    <a:pt x="37" y="7"/>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8" name="Freeform 218">
              <a:extLst>
                <a:ext uri="{FF2B5EF4-FFF2-40B4-BE49-F238E27FC236}">
                  <a16:creationId xmlns:a16="http://schemas.microsoft.com/office/drawing/2014/main" id="{3603EF6C-5D48-4467-9E4F-E5B19A31B20B}"/>
                </a:ext>
              </a:extLst>
            </p:cNvPr>
            <p:cNvSpPr>
              <a:spLocks/>
            </p:cNvSpPr>
            <p:nvPr/>
          </p:nvSpPr>
          <p:spPr bwMode="auto">
            <a:xfrm>
              <a:off x="2371" y="2187"/>
              <a:ext cx="47" cy="27"/>
            </a:xfrm>
            <a:custGeom>
              <a:avLst/>
              <a:gdLst>
                <a:gd name="T0" fmla="*/ 123 w 29"/>
                <a:gd name="T1" fmla="*/ 16 h 15"/>
                <a:gd name="T2" fmla="*/ 63 w 29"/>
                <a:gd name="T3" fmla="*/ 7 h 15"/>
                <a:gd name="T4" fmla="*/ 13 w 29"/>
                <a:gd name="T5" fmla="*/ 72 h 15"/>
                <a:gd name="T6" fmla="*/ 39 w 29"/>
                <a:gd name="T7" fmla="*/ 72 h 15"/>
                <a:gd name="T8" fmla="*/ 73 w 29"/>
                <a:gd name="T9" fmla="*/ 58 h 15"/>
                <a:gd name="T10" fmla="*/ 107 w 29"/>
                <a:gd name="T11" fmla="*/ 16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 h="15">
                  <a:moveTo>
                    <a:pt x="29" y="3"/>
                  </a:moveTo>
                  <a:cubicBezTo>
                    <a:pt x="24" y="3"/>
                    <a:pt x="20" y="0"/>
                    <a:pt x="15" y="1"/>
                  </a:cubicBezTo>
                  <a:cubicBezTo>
                    <a:pt x="10" y="1"/>
                    <a:pt x="0" y="5"/>
                    <a:pt x="3" y="12"/>
                  </a:cubicBezTo>
                  <a:cubicBezTo>
                    <a:pt x="5" y="15"/>
                    <a:pt x="6" y="13"/>
                    <a:pt x="9" y="12"/>
                  </a:cubicBezTo>
                  <a:cubicBezTo>
                    <a:pt x="12" y="11"/>
                    <a:pt x="14" y="11"/>
                    <a:pt x="17" y="10"/>
                  </a:cubicBezTo>
                  <a:cubicBezTo>
                    <a:pt x="22" y="10"/>
                    <a:pt x="24" y="8"/>
                    <a:pt x="25" y="3"/>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9" name="Freeform 219">
              <a:extLst>
                <a:ext uri="{FF2B5EF4-FFF2-40B4-BE49-F238E27FC236}">
                  <a16:creationId xmlns:a16="http://schemas.microsoft.com/office/drawing/2014/main" id="{A517BD32-FF3F-4AC1-A5E3-C1D3C4072A49}"/>
                </a:ext>
              </a:extLst>
            </p:cNvPr>
            <p:cNvSpPr>
              <a:spLocks/>
            </p:cNvSpPr>
            <p:nvPr/>
          </p:nvSpPr>
          <p:spPr bwMode="auto">
            <a:xfrm>
              <a:off x="2376" y="2107"/>
              <a:ext cx="75" cy="65"/>
            </a:xfrm>
            <a:custGeom>
              <a:avLst/>
              <a:gdLst>
                <a:gd name="T0" fmla="*/ 21 w 46"/>
                <a:gd name="T1" fmla="*/ 167 h 37"/>
                <a:gd name="T2" fmla="*/ 21 w 46"/>
                <a:gd name="T3" fmla="*/ 102 h 37"/>
                <a:gd name="T4" fmla="*/ 88 w 46"/>
                <a:gd name="T5" fmla="*/ 16 h 37"/>
                <a:gd name="T6" fmla="*/ 170 w 46"/>
                <a:gd name="T7" fmla="*/ 70 h 37"/>
                <a:gd name="T8" fmla="*/ 130 w 46"/>
                <a:gd name="T9" fmla="*/ 102 h 37"/>
                <a:gd name="T10" fmla="*/ 90 w 46"/>
                <a:gd name="T11" fmla="*/ 146 h 37"/>
                <a:gd name="T12" fmla="*/ 21 w 46"/>
                <a:gd name="T13" fmla="*/ 172 h 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 h="37">
                  <a:moveTo>
                    <a:pt x="5" y="31"/>
                  </a:moveTo>
                  <a:cubicBezTo>
                    <a:pt x="0" y="31"/>
                    <a:pt x="3" y="21"/>
                    <a:pt x="5" y="19"/>
                  </a:cubicBezTo>
                  <a:cubicBezTo>
                    <a:pt x="8" y="13"/>
                    <a:pt x="13" y="6"/>
                    <a:pt x="20" y="3"/>
                  </a:cubicBezTo>
                  <a:cubicBezTo>
                    <a:pt x="27" y="0"/>
                    <a:pt x="46" y="0"/>
                    <a:pt x="39" y="13"/>
                  </a:cubicBezTo>
                  <a:cubicBezTo>
                    <a:pt x="37" y="17"/>
                    <a:pt x="34" y="17"/>
                    <a:pt x="30" y="19"/>
                  </a:cubicBezTo>
                  <a:cubicBezTo>
                    <a:pt x="25" y="20"/>
                    <a:pt x="24" y="23"/>
                    <a:pt x="21" y="27"/>
                  </a:cubicBezTo>
                  <a:cubicBezTo>
                    <a:pt x="19" y="30"/>
                    <a:pt x="8" y="37"/>
                    <a:pt x="5" y="32"/>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0" name="Freeform 220">
              <a:extLst>
                <a:ext uri="{FF2B5EF4-FFF2-40B4-BE49-F238E27FC236}">
                  <a16:creationId xmlns:a16="http://schemas.microsoft.com/office/drawing/2014/main" id="{D44ED0B3-4E49-4DD1-9966-E6E942EEB911}"/>
                </a:ext>
              </a:extLst>
            </p:cNvPr>
            <p:cNvSpPr>
              <a:spLocks/>
            </p:cNvSpPr>
            <p:nvPr/>
          </p:nvSpPr>
          <p:spPr bwMode="auto">
            <a:xfrm>
              <a:off x="2446" y="2131"/>
              <a:ext cx="64" cy="62"/>
            </a:xfrm>
            <a:custGeom>
              <a:avLst/>
              <a:gdLst>
                <a:gd name="T0" fmla="*/ 26 w 39"/>
                <a:gd name="T1" fmla="*/ 151 h 35"/>
                <a:gd name="T2" fmla="*/ 41 w 39"/>
                <a:gd name="T3" fmla="*/ 34 h 35"/>
                <a:gd name="T4" fmla="*/ 138 w 39"/>
                <a:gd name="T5" fmla="*/ 34 h 35"/>
                <a:gd name="T6" fmla="*/ 89 w 39"/>
                <a:gd name="T7" fmla="*/ 101 h 35"/>
                <a:gd name="T8" fmla="*/ 26 w 39"/>
                <a:gd name="T9" fmla="*/ 151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5">
                  <a:moveTo>
                    <a:pt x="6" y="27"/>
                  </a:moveTo>
                  <a:cubicBezTo>
                    <a:pt x="0" y="24"/>
                    <a:pt x="5" y="10"/>
                    <a:pt x="9" y="6"/>
                  </a:cubicBezTo>
                  <a:cubicBezTo>
                    <a:pt x="15" y="2"/>
                    <a:pt x="26" y="0"/>
                    <a:pt x="31" y="6"/>
                  </a:cubicBezTo>
                  <a:cubicBezTo>
                    <a:pt x="39" y="16"/>
                    <a:pt x="25" y="14"/>
                    <a:pt x="20" y="18"/>
                  </a:cubicBezTo>
                  <a:cubicBezTo>
                    <a:pt x="18" y="20"/>
                    <a:pt x="10" y="35"/>
                    <a:pt x="6" y="27"/>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1" name="Freeform 221">
              <a:extLst>
                <a:ext uri="{FF2B5EF4-FFF2-40B4-BE49-F238E27FC236}">
                  <a16:creationId xmlns:a16="http://schemas.microsoft.com/office/drawing/2014/main" id="{F1F50DA0-80E0-4483-8AF0-F272A1A9D3D1}"/>
                </a:ext>
              </a:extLst>
            </p:cNvPr>
            <p:cNvSpPr>
              <a:spLocks/>
            </p:cNvSpPr>
            <p:nvPr/>
          </p:nvSpPr>
          <p:spPr bwMode="auto">
            <a:xfrm>
              <a:off x="1811" y="2144"/>
              <a:ext cx="46" cy="47"/>
            </a:xfrm>
            <a:custGeom>
              <a:avLst/>
              <a:gdLst>
                <a:gd name="T0" fmla="*/ 97 w 28"/>
                <a:gd name="T1" fmla="*/ 9 h 27"/>
                <a:gd name="T2" fmla="*/ 8 w 28"/>
                <a:gd name="T3" fmla="*/ 42 h 27"/>
                <a:gd name="T4" fmla="*/ 8 w 28"/>
                <a:gd name="T5" fmla="*/ 111 h 27"/>
                <a:gd name="T6" fmla="*/ 49 w 28"/>
                <a:gd name="T7" fmla="*/ 122 h 27"/>
                <a:gd name="T8" fmla="*/ 81 w 28"/>
                <a:gd name="T9" fmla="*/ 78 h 27"/>
                <a:gd name="T10" fmla="*/ 110 w 28"/>
                <a:gd name="T11" fmla="*/ 57 h 27"/>
                <a:gd name="T12" fmla="*/ 102 w 28"/>
                <a:gd name="T13" fmla="*/ 9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 h="27">
                  <a:moveTo>
                    <a:pt x="22" y="2"/>
                  </a:moveTo>
                  <a:cubicBezTo>
                    <a:pt x="15" y="0"/>
                    <a:pt x="6" y="0"/>
                    <a:pt x="2" y="8"/>
                  </a:cubicBezTo>
                  <a:cubicBezTo>
                    <a:pt x="0" y="12"/>
                    <a:pt x="0" y="17"/>
                    <a:pt x="2" y="21"/>
                  </a:cubicBezTo>
                  <a:cubicBezTo>
                    <a:pt x="4" y="25"/>
                    <a:pt x="8" y="27"/>
                    <a:pt x="11" y="23"/>
                  </a:cubicBezTo>
                  <a:cubicBezTo>
                    <a:pt x="14" y="21"/>
                    <a:pt x="15" y="17"/>
                    <a:pt x="18" y="15"/>
                  </a:cubicBezTo>
                  <a:cubicBezTo>
                    <a:pt x="21" y="14"/>
                    <a:pt x="23" y="14"/>
                    <a:pt x="25" y="11"/>
                  </a:cubicBezTo>
                  <a:cubicBezTo>
                    <a:pt x="28" y="8"/>
                    <a:pt x="27" y="4"/>
                    <a:pt x="23" y="2"/>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2" name="Freeform 222">
              <a:extLst>
                <a:ext uri="{FF2B5EF4-FFF2-40B4-BE49-F238E27FC236}">
                  <a16:creationId xmlns:a16="http://schemas.microsoft.com/office/drawing/2014/main" id="{D8D0C549-E1A2-4414-A8DE-BD03FFFBBB68}"/>
                </a:ext>
              </a:extLst>
            </p:cNvPr>
            <p:cNvSpPr>
              <a:spLocks/>
            </p:cNvSpPr>
            <p:nvPr/>
          </p:nvSpPr>
          <p:spPr bwMode="auto">
            <a:xfrm>
              <a:off x="1719" y="2180"/>
              <a:ext cx="84" cy="27"/>
            </a:xfrm>
            <a:custGeom>
              <a:avLst/>
              <a:gdLst>
                <a:gd name="T0" fmla="*/ 227 w 51"/>
                <a:gd name="T1" fmla="*/ 72 h 15"/>
                <a:gd name="T2" fmla="*/ 152 w 51"/>
                <a:gd name="T3" fmla="*/ 7 h 15"/>
                <a:gd name="T4" fmla="*/ 41 w 51"/>
                <a:gd name="T5" fmla="*/ 13 h 15"/>
                <a:gd name="T6" fmla="*/ 20 w 51"/>
                <a:gd name="T7" fmla="*/ 72 h 15"/>
                <a:gd name="T8" fmla="*/ 43 w 51"/>
                <a:gd name="T9" fmla="*/ 72 h 15"/>
                <a:gd name="T10" fmla="*/ 97 w 51"/>
                <a:gd name="T11" fmla="*/ 65 h 15"/>
                <a:gd name="T12" fmla="*/ 173 w 51"/>
                <a:gd name="T13" fmla="*/ 72 h 15"/>
                <a:gd name="T14" fmla="*/ 214 w 51"/>
                <a:gd name="T15" fmla="*/ 88 h 15"/>
                <a:gd name="T16" fmla="*/ 227 w 51"/>
                <a:gd name="T17" fmla="*/ 81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1" h="15">
                  <a:moveTo>
                    <a:pt x="51" y="12"/>
                  </a:moveTo>
                  <a:cubicBezTo>
                    <a:pt x="49" y="6"/>
                    <a:pt x="41" y="1"/>
                    <a:pt x="34" y="1"/>
                  </a:cubicBezTo>
                  <a:cubicBezTo>
                    <a:pt x="26" y="1"/>
                    <a:pt x="16" y="0"/>
                    <a:pt x="9" y="2"/>
                  </a:cubicBezTo>
                  <a:cubicBezTo>
                    <a:pt x="5" y="3"/>
                    <a:pt x="0" y="9"/>
                    <a:pt x="4" y="12"/>
                  </a:cubicBezTo>
                  <a:cubicBezTo>
                    <a:pt x="6" y="14"/>
                    <a:pt x="8" y="12"/>
                    <a:pt x="10" y="12"/>
                  </a:cubicBezTo>
                  <a:cubicBezTo>
                    <a:pt x="14" y="11"/>
                    <a:pt x="18" y="11"/>
                    <a:pt x="22" y="11"/>
                  </a:cubicBezTo>
                  <a:cubicBezTo>
                    <a:pt x="28" y="10"/>
                    <a:pt x="34" y="10"/>
                    <a:pt x="39" y="12"/>
                  </a:cubicBezTo>
                  <a:cubicBezTo>
                    <a:pt x="42" y="13"/>
                    <a:pt x="45" y="15"/>
                    <a:pt x="48" y="15"/>
                  </a:cubicBezTo>
                  <a:cubicBezTo>
                    <a:pt x="50" y="15"/>
                    <a:pt x="50" y="15"/>
                    <a:pt x="51" y="14"/>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3" name="Freeform 223">
              <a:extLst>
                <a:ext uri="{FF2B5EF4-FFF2-40B4-BE49-F238E27FC236}">
                  <a16:creationId xmlns:a16="http://schemas.microsoft.com/office/drawing/2014/main" id="{8B11E76B-4D5C-4AE9-8893-FD93E8FE3158}"/>
                </a:ext>
              </a:extLst>
            </p:cNvPr>
            <p:cNvSpPr>
              <a:spLocks/>
            </p:cNvSpPr>
            <p:nvPr/>
          </p:nvSpPr>
          <p:spPr bwMode="auto">
            <a:xfrm>
              <a:off x="1650" y="2124"/>
              <a:ext cx="46" cy="48"/>
            </a:xfrm>
            <a:custGeom>
              <a:avLst/>
              <a:gdLst>
                <a:gd name="T0" fmla="*/ 117 w 28"/>
                <a:gd name="T1" fmla="*/ 28 h 27"/>
                <a:gd name="T2" fmla="*/ 20 w 28"/>
                <a:gd name="T3" fmla="*/ 44 h 27"/>
                <a:gd name="T4" fmla="*/ 5 w 28"/>
                <a:gd name="T5" fmla="*/ 107 h 27"/>
                <a:gd name="T6" fmla="*/ 20 w 28"/>
                <a:gd name="T7" fmla="*/ 139 h 27"/>
                <a:gd name="T8" fmla="*/ 33 w 28"/>
                <a:gd name="T9" fmla="*/ 139 h 27"/>
                <a:gd name="T10" fmla="*/ 41 w 28"/>
                <a:gd name="T11" fmla="*/ 114 h 27"/>
                <a:gd name="T12" fmla="*/ 58 w 28"/>
                <a:gd name="T13" fmla="*/ 94 h 27"/>
                <a:gd name="T14" fmla="*/ 102 w 28"/>
                <a:gd name="T15" fmla="*/ 85 h 27"/>
                <a:gd name="T16" fmla="*/ 118 w 28"/>
                <a:gd name="T17" fmla="*/ 28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27">
                  <a:moveTo>
                    <a:pt x="26" y="5"/>
                  </a:moveTo>
                  <a:cubicBezTo>
                    <a:pt x="19" y="0"/>
                    <a:pt x="10" y="1"/>
                    <a:pt x="4" y="8"/>
                  </a:cubicBezTo>
                  <a:cubicBezTo>
                    <a:pt x="1" y="11"/>
                    <a:pt x="0" y="15"/>
                    <a:pt x="1" y="19"/>
                  </a:cubicBezTo>
                  <a:cubicBezTo>
                    <a:pt x="1" y="21"/>
                    <a:pt x="2" y="24"/>
                    <a:pt x="4" y="25"/>
                  </a:cubicBezTo>
                  <a:cubicBezTo>
                    <a:pt x="6" y="27"/>
                    <a:pt x="6" y="26"/>
                    <a:pt x="7" y="25"/>
                  </a:cubicBezTo>
                  <a:cubicBezTo>
                    <a:pt x="8" y="23"/>
                    <a:pt x="7" y="21"/>
                    <a:pt x="9" y="20"/>
                  </a:cubicBezTo>
                  <a:cubicBezTo>
                    <a:pt x="10" y="19"/>
                    <a:pt x="12" y="18"/>
                    <a:pt x="13" y="17"/>
                  </a:cubicBezTo>
                  <a:cubicBezTo>
                    <a:pt x="16" y="16"/>
                    <a:pt x="20" y="17"/>
                    <a:pt x="23" y="15"/>
                  </a:cubicBezTo>
                  <a:cubicBezTo>
                    <a:pt x="27" y="13"/>
                    <a:pt x="28" y="8"/>
                    <a:pt x="27" y="5"/>
                  </a:cubicBezTo>
                </a:path>
              </a:pathLst>
            </a:custGeom>
            <a:solidFill>
              <a:srgbClr val="F9E0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grpSp>
      <p:pic>
        <p:nvPicPr>
          <p:cNvPr id="1024" name="Imagem 1023" descr="Uma imagem com bolo, fungo, mesa&#10;&#10;Descrição gerada automaticamente">
            <a:extLst>
              <a:ext uri="{FF2B5EF4-FFF2-40B4-BE49-F238E27FC236}">
                <a16:creationId xmlns:a16="http://schemas.microsoft.com/office/drawing/2014/main" id="{DA5E6816-BFFB-4DFB-93C8-F2350405C9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3934" y="1219200"/>
            <a:ext cx="1094885" cy="1117538"/>
          </a:xfrm>
          <a:prstGeom prst="rect">
            <a:avLst/>
          </a:prstGeom>
        </p:spPr>
      </p:pic>
      <p:grpSp>
        <p:nvGrpSpPr>
          <p:cNvPr id="186" name="Group 184">
            <a:extLst>
              <a:ext uri="{FF2B5EF4-FFF2-40B4-BE49-F238E27FC236}">
                <a16:creationId xmlns:a16="http://schemas.microsoft.com/office/drawing/2014/main" id="{A6E4CB15-F91F-46B0-93C8-CF2BF7D402E5}"/>
              </a:ext>
            </a:extLst>
          </p:cNvPr>
          <p:cNvGrpSpPr>
            <a:grpSpLocks/>
          </p:cNvGrpSpPr>
          <p:nvPr/>
        </p:nvGrpSpPr>
        <p:grpSpPr bwMode="auto">
          <a:xfrm>
            <a:off x="616772" y="2072233"/>
            <a:ext cx="1003300" cy="1587707"/>
            <a:chOff x="2219" y="907"/>
            <a:chExt cx="1088" cy="2764"/>
          </a:xfrm>
        </p:grpSpPr>
        <p:sp>
          <p:nvSpPr>
            <p:cNvPr id="187" name="Freeform 185">
              <a:extLst>
                <a:ext uri="{FF2B5EF4-FFF2-40B4-BE49-F238E27FC236}">
                  <a16:creationId xmlns:a16="http://schemas.microsoft.com/office/drawing/2014/main" id="{4413FD8E-D06C-406D-BA9E-DC7A9E27B00A}"/>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8" name="Freeform 186">
              <a:extLst>
                <a:ext uri="{FF2B5EF4-FFF2-40B4-BE49-F238E27FC236}">
                  <a16:creationId xmlns:a16="http://schemas.microsoft.com/office/drawing/2014/main" id="{4FB8559E-678A-40A1-922E-2CED87CC0B86}"/>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9" name="Freeform 187">
              <a:extLst>
                <a:ext uri="{FF2B5EF4-FFF2-40B4-BE49-F238E27FC236}">
                  <a16:creationId xmlns:a16="http://schemas.microsoft.com/office/drawing/2014/main" id="{879873B6-24F1-489D-B70D-ADC9116508CD}"/>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0" name="Freeform 188">
              <a:extLst>
                <a:ext uri="{FF2B5EF4-FFF2-40B4-BE49-F238E27FC236}">
                  <a16:creationId xmlns:a16="http://schemas.microsoft.com/office/drawing/2014/main" id="{87DBCF54-3470-4A3F-9D3F-8E3EF604D0FA}"/>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1" name="Freeform 189">
              <a:extLst>
                <a:ext uri="{FF2B5EF4-FFF2-40B4-BE49-F238E27FC236}">
                  <a16:creationId xmlns:a16="http://schemas.microsoft.com/office/drawing/2014/main" id="{57709B37-B27B-4ED4-8164-4BB33700D930}"/>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2" name="Freeform 190">
              <a:extLst>
                <a:ext uri="{FF2B5EF4-FFF2-40B4-BE49-F238E27FC236}">
                  <a16:creationId xmlns:a16="http://schemas.microsoft.com/office/drawing/2014/main" id="{2FC6D54E-44F5-407C-B976-5A8AF2E1BDCE}"/>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3" name="Freeform 191">
              <a:extLst>
                <a:ext uri="{FF2B5EF4-FFF2-40B4-BE49-F238E27FC236}">
                  <a16:creationId xmlns:a16="http://schemas.microsoft.com/office/drawing/2014/main" id="{96D40D8C-9572-4C68-84DD-40C1DE1C2472}"/>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4" name="Freeform 192">
              <a:extLst>
                <a:ext uri="{FF2B5EF4-FFF2-40B4-BE49-F238E27FC236}">
                  <a16:creationId xmlns:a16="http://schemas.microsoft.com/office/drawing/2014/main" id="{ED27A268-B05F-46A8-A37D-2A6DDF7CFEF0}"/>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5" name="Freeform 193">
              <a:extLst>
                <a:ext uri="{FF2B5EF4-FFF2-40B4-BE49-F238E27FC236}">
                  <a16:creationId xmlns:a16="http://schemas.microsoft.com/office/drawing/2014/main" id="{508F7A8D-B01A-4810-AEA0-BFD464F6355B}"/>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6" name="Freeform 194">
              <a:extLst>
                <a:ext uri="{FF2B5EF4-FFF2-40B4-BE49-F238E27FC236}">
                  <a16:creationId xmlns:a16="http://schemas.microsoft.com/office/drawing/2014/main" id="{F97B1EB1-C3EA-40DE-8EE1-3341C2F4AB95}"/>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7" name="Freeform 195">
              <a:extLst>
                <a:ext uri="{FF2B5EF4-FFF2-40B4-BE49-F238E27FC236}">
                  <a16:creationId xmlns:a16="http://schemas.microsoft.com/office/drawing/2014/main" id="{60381A27-B265-4B6B-B3CB-2EB22A22D9B7}"/>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8" name="Freeform 196">
              <a:extLst>
                <a:ext uri="{FF2B5EF4-FFF2-40B4-BE49-F238E27FC236}">
                  <a16:creationId xmlns:a16="http://schemas.microsoft.com/office/drawing/2014/main" id="{F605FB89-1508-4D16-A41A-353D615822CB}"/>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9" name="Freeform 197">
              <a:extLst>
                <a:ext uri="{FF2B5EF4-FFF2-40B4-BE49-F238E27FC236}">
                  <a16:creationId xmlns:a16="http://schemas.microsoft.com/office/drawing/2014/main" id="{C7096FD3-8996-4D8D-9AE4-FF0912333296}"/>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0" name="Freeform 198">
              <a:extLst>
                <a:ext uri="{FF2B5EF4-FFF2-40B4-BE49-F238E27FC236}">
                  <a16:creationId xmlns:a16="http://schemas.microsoft.com/office/drawing/2014/main" id="{6741B3D4-6CB1-47AA-86BD-9EE9197FD983}"/>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1" name="Freeform 199">
              <a:extLst>
                <a:ext uri="{FF2B5EF4-FFF2-40B4-BE49-F238E27FC236}">
                  <a16:creationId xmlns:a16="http://schemas.microsoft.com/office/drawing/2014/main" id="{D859A138-AE1E-45A3-BEDC-5B10A34FBFBE}"/>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2" name="Freeform 200">
              <a:extLst>
                <a:ext uri="{FF2B5EF4-FFF2-40B4-BE49-F238E27FC236}">
                  <a16:creationId xmlns:a16="http://schemas.microsoft.com/office/drawing/2014/main" id="{D09C87AA-F2EF-46B9-B8E9-0B07E296AD46}"/>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3" name="Freeform 201">
              <a:extLst>
                <a:ext uri="{FF2B5EF4-FFF2-40B4-BE49-F238E27FC236}">
                  <a16:creationId xmlns:a16="http://schemas.microsoft.com/office/drawing/2014/main" id="{A2761630-8A95-46B6-8A76-AC994CF7ACD8}"/>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4" name="Freeform 202">
              <a:extLst>
                <a:ext uri="{FF2B5EF4-FFF2-40B4-BE49-F238E27FC236}">
                  <a16:creationId xmlns:a16="http://schemas.microsoft.com/office/drawing/2014/main" id="{F52A47D7-8EC6-4DCD-A67C-BD9612257A80}"/>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5" name="Freeform 203">
              <a:extLst>
                <a:ext uri="{FF2B5EF4-FFF2-40B4-BE49-F238E27FC236}">
                  <a16:creationId xmlns:a16="http://schemas.microsoft.com/office/drawing/2014/main" id="{0CDC45A8-9E9C-496F-877C-0D44ECC9526B}"/>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6" name="Freeform 204">
              <a:extLst>
                <a:ext uri="{FF2B5EF4-FFF2-40B4-BE49-F238E27FC236}">
                  <a16:creationId xmlns:a16="http://schemas.microsoft.com/office/drawing/2014/main" id="{AE76F4A7-156B-47C8-8AF7-572DB13B1173}"/>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7" name="Freeform 205">
              <a:extLst>
                <a:ext uri="{FF2B5EF4-FFF2-40B4-BE49-F238E27FC236}">
                  <a16:creationId xmlns:a16="http://schemas.microsoft.com/office/drawing/2014/main" id="{1B783A12-CC2C-427A-92ED-52E8A2260820}"/>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8" name="Freeform 206">
              <a:extLst>
                <a:ext uri="{FF2B5EF4-FFF2-40B4-BE49-F238E27FC236}">
                  <a16:creationId xmlns:a16="http://schemas.microsoft.com/office/drawing/2014/main" id="{EBD9ABB8-5BEF-4D73-A37E-EC82BEBDFE9C}"/>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09" name="Freeform 207">
              <a:extLst>
                <a:ext uri="{FF2B5EF4-FFF2-40B4-BE49-F238E27FC236}">
                  <a16:creationId xmlns:a16="http://schemas.microsoft.com/office/drawing/2014/main" id="{0D19DA18-8562-4DDB-BB2E-4A13098944D5}"/>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0" name="Freeform 208">
              <a:extLst>
                <a:ext uri="{FF2B5EF4-FFF2-40B4-BE49-F238E27FC236}">
                  <a16:creationId xmlns:a16="http://schemas.microsoft.com/office/drawing/2014/main" id="{082BF29A-1913-4EE7-9E17-A176A0AFB2C6}"/>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1" name="Freeform 209">
              <a:extLst>
                <a:ext uri="{FF2B5EF4-FFF2-40B4-BE49-F238E27FC236}">
                  <a16:creationId xmlns:a16="http://schemas.microsoft.com/office/drawing/2014/main" id="{4E5C3116-283D-4E96-8BB1-C24583F04670}"/>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2" name="Freeform 210">
              <a:extLst>
                <a:ext uri="{FF2B5EF4-FFF2-40B4-BE49-F238E27FC236}">
                  <a16:creationId xmlns:a16="http://schemas.microsoft.com/office/drawing/2014/main" id="{196E8F32-3768-48D5-88A0-5B5695ED5283}"/>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3" name="Freeform 211">
              <a:extLst>
                <a:ext uri="{FF2B5EF4-FFF2-40B4-BE49-F238E27FC236}">
                  <a16:creationId xmlns:a16="http://schemas.microsoft.com/office/drawing/2014/main" id="{5259F5B0-98D9-4FBF-B17C-5383EABDD46F}"/>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4" name="Freeform 212">
              <a:extLst>
                <a:ext uri="{FF2B5EF4-FFF2-40B4-BE49-F238E27FC236}">
                  <a16:creationId xmlns:a16="http://schemas.microsoft.com/office/drawing/2014/main" id="{2638D7EC-8459-458B-88A9-82E104D5DDE4}"/>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5" name="Freeform 213">
              <a:extLst>
                <a:ext uri="{FF2B5EF4-FFF2-40B4-BE49-F238E27FC236}">
                  <a16:creationId xmlns:a16="http://schemas.microsoft.com/office/drawing/2014/main" id="{721ECCB4-D5B2-431E-B22E-63D9B779FE41}"/>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6" name="Freeform 214">
              <a:extLst>
                <a:ext uri="{FF2B5EF4-FFF2-40B4-BE49-F238E27FC236}">
                  <a16:creationId xmlns:a16="http://schemas.microsoft.com/office/drawing/2014/main" id="{15F6E7D6-86E2-47B3-ACC9-53B316A4ABFE}"/>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7" name="Freeform 215">
              <a:extLst>
                <a:ext uri="{FF2B5EF4-FFF2-40B4-BE49-F238E27FC236}">
                  <a16:creationId xmlns:a16="http://schemas.microsoft.com/office/drawing/2014/main" id="{EFC1E16B-0E76-4CF7-BCFD-04EA401F2DE1}"/>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8" name="Freeform 216">
              <a:extLst>
                <a:ext uri="{FF2B5EF4-FFF2-40B4-BE49-F238E27FC236}">
                  <a16:creationId xmlns:a16="http://schemas.microsoft.com/office/drawing/2014/main" id="{FBC0E5CA-B846-467F-BC9F-E95EA1FD8739}"/>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9" name="Freeform 217">
              <a:extLst>
                <a:ext uri="{FF2B5EF4-FFF2-40B4-BE49-F238E27FC236}">
                  <a16:creationId xmlns:a16="http://schemas.microsoft.com/office/drawing/2014/main" id="{EBD62193-A526-43AD-8A56-BEAB4A232338}"/>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0" name="Freeform 218">
              <a:extLst>
                <a:ext uri="{FF2B5EF4-FFF2-40B4-BE49-F238E27FC236}">
                  <a16:creationId xmlns:a16="http://schemas.microsoft.com/office/drawing/2014/main" id="{BF6D6A95-DEDD-45F3-80D8-6002B9A04022}"/>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1" name="Freeform 219">
              <a:extLst>
                <a:ext uri="{FF2B5EF4-FFF2-40B4-BE49-F238E27FC236}">
                  <a16:creationId xmlns:a16="http://schemas.microsoft.com/office/drawing/2014/main" id="{D511722C-20E4-4F0A-A5D0-097559299DDE}"/>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2" name="Freeform 220">
              <a:extLst>
                <a:ext uri="{FF2B5EF4-FFF2-40B4-BE49-F238E27FC236}">
                  <a16:creationId xmlns:a16="http://schemas.microsoft.com/office/drawing/2014/main" id="{97D6710E-E9F8-44C7-AD15-4293146E1995}"/>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3" name="Freeform 221">
              <a:extLst>
                <a:ext uri="{FF2B5EF4-FFF2-40B4-BE49-F238E27FC236}">
                  <a16:creationId xmlns:a16="http://schemas.microsoft.com/office/drawing/2014/main" id="{D2E640FC-E673-40D8-A903-E119B106EBAF}"/>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4" name="Freeform 222">
              <a:extLst>
                <a:ext uri="{FF2B5EF4-FFF2-40B4-BE49-F238E27FC236}">
                  <a16:creationId xmlns:a16="http://schemas.microsoft.com/office/drawing/2014/main" id="{4C534F57-7A40-48EA-9CA9-8D99534228E6}"/>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5" name="Freeform 223">
              <a:extLst>
                <a:ext uri="{FF2B5EF4-FFF2-40B4-BE49-F238E27FC236}">
                  <a16:creationId xmlns:a16="http://schemas.microsoft.com/office/drawing/2014/main" id="{7C444835-B6B6-4373-84B9-B592C623334C}"/>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6" name="Freeform 224">
              <a:extLst>
                <a:ext uri="{FF2B5EF4-FFF2-40B4-BE49-F238E27FC236}">
                  <a16:creationId xmlns:a16="http://schemas.microsoft.com/office/drawing/2014/main" id="{F350E703-2339-4A02-AB2C-6730A7204C06}"/>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27" name="Freeform 225">
              <a:extLst>
                <a:ext uri="{FF2B5EF4-FFF2-40B4-BE49-F238E27FC236}">
                  <a16:creationId xmlns:a16="http://schemas.microsoft.com/office/drawing/2014/main" id="{E9FD4DE3-B86E-45A0-AB0D-D07310F0CAF3}"/>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28" name="Freeform 226">
              <a:extLst>
                <a:ext uri="{FF2B5EF4-FFF2-40B4-BE49-F238E27FC236}">
                  <a16:creationId xmlns:a16="http://schemas.microsoft.com/office/drawing/2014/main" id="{2E8DB0B6-DEDD-404F-B95A-E7B63484CFAA}"/>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29" name="Freeform 227">
              <a:extLst>
                <a:ext uri="{FF2B5EF4-FFF2-40B4-BE49-F238E27FC236}">
                  <a16:creationId xmlns:a16="http://schemas.microsoft.com/office/drawing/2014/main" id="{E89AE6E3-4490-4445-BD1A-AA98AA9DFC24}"/>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grpSp>
        <p:nvGrpSpPr>
          <p:cNvPr id="1029" name="Agrupar 1028">
            <a:extLst>
              <a:ext uri="{FF2B5EF4-FFF2-40B4-BE49-F238E27FC236}">
                <a16:creationId xmlns:a16="http://schemas.microsoft.com/office/drawing/2014/main" id="{52BEFBFD-773C-469C-AF0D-578FE95ADA72}"/>
              </a:ext>
            </a:extLst>
          </p:cNvPr>
          <p:cNvGrpSpPr/>
          <p:nvPr/>
        </p:nvGrpSpPr>
        <p:grpSpPr>
          <a:xfrm>
            <a:off x="7655062" y="2166559"/>
            <a:ext cx="1184138" cy="1393466"/>
            <a:chOff x="2886172" y="4399613"/>
            <a:chExt cx="1755561" cy="2426385"/>
          </a:xfrm>
        </p:grpSpPr>
        <p:pic>
          <p:nvPicPr>
            <p:cNvPr id="1027" name="Imagem 1026">
              <a:extLst>
                <a:ext uri="{FF2B5EF4-FFF2-40B4-BE49-F238E27FC236}">
                  <a16:creationId xmlns:a16="http://schemas.microsoft.com/office/drawing/2014/main" id="{7A9814B0-3F70-494B-9D6C-0B2535DB80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3038" y="4829067"/>
              <a:ext cx="1498017" cy="1387507"/>
            </a:xfrm>
            <a:prstGeom prst="rect">
              <a:avLst/>
            </a:prstGeom>
          </p:spPr>
        </p:pic>
        <p:pic>
          <p:nvPicPr>
            <p:cNvPr id="1028" name="Picture 4" descr="https://smart.servier.com/wp-content/uploads/2016/10/colon-492x680.png">
              <a:extLst>
                <a:ext uri="{FF2B5EF4-FFF2-40B4-BE49-F238E27FC236}">
                  <a16:creationId xmlns:a16="http://schemas.microsoft.com/office/drawing/2014/main" id="{4A196A7D-9F79-41F4-A5C5-9882430FC0F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86172" y="4399613"/>
              <a:ext cx="1755561" cy="2426385"/>
            </a:xfrm>
            <a:prstGeom prst="rect">
              <a:avLst/>
            </a:prstGeom>
            <a:noFill/>
            <a:extLst>
              <a:ext uri="{909E8E84-426E-40DD-AFC4-6F175D3DCCD1}">
                <a14:hiddenFill xmlns:a14="http://schemas.microsoft.com/office/drawing/2010/main">
                  <a:solidFill>
                    <a:srgbClr val="FFFFFF"/>
                  </a:solidFill>
                </a14:hiddenFill>
              </a:ext>
            </a:extLst>
          </p:spPr>
        </p:pic>
      </p:grpSp>
      <p:sp>
        <p:nvSpPr>
          <p:cNvPr id="1031" name="Retângulo 1030">
            <a:extLst>
              <a:ext uri="{FF2B5EF4-FFF2-40B4-BE49-F238E27FC236}">
                <a16:creationId xmlns:a16="http://schemas.microsoft.com/office/drawing/2014/main" id="{4FDC0AD5-0187-4C1E-91D4-65CFA0A3ADB0}"/>
              </a:ext>
            </a:extLst>
          </p:cNvPr>
          <p:cNvSpPr/>
          <p:nvPr/>
        </p:nvSpPr>
        <p:spPr>
          <a:xfrm>
            <a:off x="1833392" y="4365573"/>
            <a:ext cx="6386048" cy="461665"/>
          </a:xfrm>
          <a:prstGeom prst="rect">
            <a:avLst/>
          </a:prstGeom>
          <a:solidFill>
            <a:schemeClr val="accent1">
              <a:lumMod val="75000"/>
            </a:schemeClr>
          </a:solidFill>
        </p:spPr>
        <p:txBody>
          <a:bodyPr wrap="square">
            <a:spAutoFit/>
          </a:bodyPr>
          <a:lstStyle/>
          <a:p>
            <a:r>
              <a:rPr lang="pt-PT" sz="2400" dirty="0">
                <a:solidFill>
                  <a:schemeClr val="bg1"/>
                </a:solidFill>
              </a:rPr>
              <a:t>Piruvato + NADH + H</a:t>
            </a:r>
            <a:r>
              <a:rPr lang="pt-PT" sz="2400" baseline="30000" dirty="0">
                <a:solidFill>
                  <a:schemeClr val="bg1"/>
                </a:solidFill>
              </a:rPr>
              <a:t>+</a:t>
            </a:r>
            <a:r>
              <a:rPr lang="pt-PT" sz="2400" dirty="0">
                <a:solidFill>
                  <a:schemeClr val="bg1"/>
                </a:solidFill>
              </a:rPr>
              <a:t> ↔ Lactato + NAD</a:t>
            </a:r>
            <a:r>
              <a:rPr lang="pt-PT" sz="2400" baseline="30000" dirty="0">
                <a:solidFill>
                  <a:schemeClr val="bg1"/>
                </a:solidFill>
              </a:rPr>
              <a:t>+</a:t>
            </a:r>
            <a:endParaRPr lang="pt-PT" sz="2400" dirty="0">
              <a:solidFill>
                <a:schemeClr val="bg1"/>
              </a:solidFill>
            </a:endParaRPr>
          </a:p>
        </p:txBody>
      </p:sp>
      <p:sp>
        <p:nvSpPr>
          <p:cNvPr id="1032" name="Seta: Para a Direita 1031">
            <a:extLst>
              <a:ext uri="{FF2B5EF4-FFF2-40B4-BE49-F238E27FC236}">
                <a16:creationId xmlns:a16="http://schemas.microsoft.com/office/drawing/2014/main" id="{DA161483-A869-4CE9-8D25-9D0B240AC4F8}"/>
              </a:ext>
            </a:extLst>
          </p:cNvPr>
          <p:cNvSpPr/>
          <p:nvPr/>
        </p:nvSpPr>
        <p:spPr>
          <a:xfrm rot="1627324">
            <a:off x="1372140" y="3448976"/>
            <a:ext cx="1092653" cy="373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38" name="Seta: Para a Direita 237">
            <a:extLst>
              <a:ext uri="{FF2B5EF4-FFF2-40B4-BE49-F238E27FC236}">
                <a16:creationId xmlns:a16="http://schemas.microsoft.com/office/drawing/2014/main" id="{27BC1F93-017C-4A43-A776-A0F674E1573A}"/>
              </a:ext>
            </a:extLst>
          </p:cNvPr>
          <p:cNvSpPr/>
          <p:nvPr/>
        </p:nvSpPr>
        <p:spPr>
          <a:xfrm rot="5400000">
            <a:off x="2376731" y="2851913"/>
            <a:ext cx="1215966" cy="3740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39" name="Seta: Para a Direita 238">
            <a:extLst>
              <a:ext uri="{FF2B5EF4-FFF2-40B4-BE49-F238E27FC236}">
                <a16:creationId xmlns:a16="http://schemas.microsoft.com/office/drawing/2014/main" id="{BF5B8055-76F1-4722-98E0-4223E99FE853}"/>
              </a:ext>
            </a:extLst>
          </p:cNvPr>
          <p:cNvSpPr/>
          <p:nvPr/>
        </p:nvSpPr>
        <p:spPr>
          <a:xfrm rot="9094061">
            <a:off x="7030096" y="3428941"/>
            <a:ext cx="1067702" cy="373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033" name="CaixaDeTexto 1032">
            <a:extLst>
              <a:ext uri="{FF2B5EF4-FFF2-40B4-BE49-F238E27FC236}">
                <a16:creationId xmlns:a16="http://schemas.microsoft.com/office/drawing/2014/main" id="{8A32BDE8-9FA0-4DE2-A6B8-3627C2E61836}"/>
              </a:ext>
            </a:extLst>
          </p:cNvPr>
          <p:cNvSpPr txBox="1"/>
          <p:nvPr/>
        </p:nvSpPr>
        <p:spPr>
          <a:xfrm>
            <a:off x="1843552" y="2963661"/>
            <a:ext cx="679244" cy="369332"/>
          </a:xfrm>
          <a:prstGeom prst="rect">
            <a:avLst/>
          </a:prstGeom>
          <a:noFill/>
        </p:spPr>
        <p:txBody>
          <a:bodyPr wrap="square" rtlCol="0">
            <a:spAutoFit/>
          </a:bodyPr>
          <a:lstStyle/>
          <a:p>
            <a:r>
              <a:rPr lang="pt-PT" dirty="0"/>
              <a:t>25%</a:t>
            </a:r>
          </a:p>
        </p:txBody>
      </p:sp>
      <p:sp>
        <p:nvSpPr>
          <p:cNvPr id="243" name="CaixaDeTexto 242">
            <a:extLst>
              <a:ext uri="{FF2B5EF4-FFF2-40B4-BE49-F238E27FC236}">
                <a16:creationId xmlns:a16="http://schemas.microsoft.com/office/drawing/2014/main" id="{8FAE247A-D279-48A8-BF1A-C7AD5A696322}"/>
              </a:ext>
            </a:extLst>
          </p:cNvPr>
          <p:cNvSpPr txBox="1"/>
          <p:nvPr/>
        </p:nvSpPr>
        <p:spPr>
          <a:xfrm>
            <a:off x="3095567" y="2501310"/>
            <a:ext cx="679244" cy="369332"/>
          </a:xfrm>
          <a:prstGeom prst="rect">
            <a:avLst/>
          </a:prstGeom>
          <a:noFill/>
        </p:spPr>
        <p:txBody>
          <a:bodyPr wrap="square" rtlCol="0">
            <a:spAutoFit/>
          </a:bodyPr>
          <a:lstStyle/>
          <a:p>
            <a:r>
              <a:rPr lang="pt-PT" dirty="0"/>
              <a:t>25%</a:t>
            </a:r>
          </a:p>
        </p:txBody>
      </p:sp>
      <p:sp>
        <p:nvSpPr>
          <p:cNvPr id="244" name="CaixaDeTexto 243">
            <a:extLst>
              <a:ext uri="{FF2B5EF4-FFF2-40B4-BE49-F238E27FC236}">
                <a16:creationId xmlns:a16="http://schemas.microsoft.com/office/drawing/2014/main" id="{925A4AE6-909D-4A08-ABC4-5F2CFAC4326E}"/>
              </a:ext>
            </a:extLst>
          </p:cNvPr>
          <p:cNvSpPr txBox="1"/>
          <p:nvPr/>
        </p:nvSpPr>
        <p:spPr>
          <a:xfrm>
            <a:off x="6178756" y="2501310"/>
            <a:ext cx="679244" cy="369332"/>
          </a:xfrm>
          <a:prstGeom prst="rect">
            <a:avLst/>
          </a:prstGeom>
          <a:noFill/>
        </p:spPr>
        <p:txBody>
          <a:bodyPr wrap="square" rtlCol="0">
            <a:spAutoFit/>
          </a:bodyPr>
          <a:lstStyle/>
          <a:p>
            <a:r>
              <a:rPr lang="pt-PT" dirty="0"/>
              <a:t>10%</a:t>
            </a:r>
          </a:p>
        </p:txBody>
      </p:sp>
      <p:sp>
        <p:nvSpPr>
          <p:cNvPr id="245" name="CaixaDeTexto 244">
            <a:extLst>
              <a:ext uri="{FF2B5EF4-FFF2-40B4-BE49-F238E27FC236}">
                <a16:creationId xmlns:a16="http://schemas.microsoft.com/office/drawing/2014/main" id="{F3AFE638-7450-44D8-9EBD-A76B2AB3B65E}"/>
              </a:ext>
            </a:extLst>
          </p:cNvPr>
          <p:cNvSpPr txBox="1"/>
          <p:nvPr/>
        </p:nvSpPr>
        <p:spPr>
          <a:xfrm>
            <a:off x="7760869" y="3681505"/>
            <a:ext cx="679244" cy="369332"/>
          </a:xfrm>
          <a:prstGeom prst="rect">
            <a:avLst/>
          </a:prstGeom>
          <a:noFill/>
        </p:spPr>
        <p:txBody>
          <a:bodyPr wrap="square" rtlCol="0">
            <a:spAutoFit/>
          </a:bodyPr>
          <a:lstStyle/>
          <a:p>
            <a:r>
              <a:rPr lang="pt-PT" dirty="0"/>
              <a:t>10%</a:t>
            </a:r>
          </a:p>
        </p:txBody>
      </p:sp>
      <p:sp>
        <p:nvSpPr>
          <p:cNvPr id="246" name="CaixaDeTexto 245">
            <a:extLst>
              <a:ext uri="{FF2B5EF4-FFF2-40B4-BE49-F238E27FC236}">
                <a16:creationId xmlns:a16="http://schemas.microsoft.com/office/drawing/2014/main" id="{D473BA25-33E6-48B5-95B1-A65E48614637}"/>
              </a:ext>
            </a:extLst>
          </p:cNvPr>
          <p:cNvSpPr txBox="1"/>
          <p:nvPr/>
        </p:nvSpPr>
        <p:spPr>
          <a:xfrm>
            <a:off x="4730956" y="2501310"/>
            <a:ext cx="679244" cy="369332"/>
          </a:xfrm>
          <a:prstGeom prst="rect">
            <a:avLst/>
          </a:prstGeom>
          <a:noFill/>
        </p:spPr>
        <p:txBody>
          <a:bodyPr wrap="square" rtlCol="0">
            <a:spAutoFit/>
          </a:bodyPr>
          <a:lstStyle/>
          <a:p>
            <a:r>
              <a:rPr lang="pt-PT" dirty="0"/>
              <a:t>20%</a:t>
            </a:r>
          </a:p>
        </p:txBody>
      </p:sp>
      <p:sp>
        <p:nvSpPr>
          <p:cNvPr id="247" name="Seta: Para a Direita 246">
            <a:extLst>
              <a:ext uri="{FF2B5EF4-FFF2-40B4-BE49-F238E27FC236}">
                <a16:creationId xmlns:a16="http://schemas.microsoft.com/office/drawing/2014/main" id="{72A5D720-604E-4322-8E05-A623DF86F5F6}"/>
              </a:ext>
            </a:extLst>
          </p:cNvPr>
          <p:cNvSpPr/>
          <p:nvPr/>
        </p:nvSpPr>
        <p:spPr>
          <a:xfrm rot="5400000">
            <a:off x="4046580" y="2851913"/>
            <a:ext cx="1215966" cy="3740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48" name="Seta: Para a Direita 247">
            <a:extLst>
              <a:ext uri="{FF2B5EF4-FFF2-40B4-BE49-F238E27FC236}">
                <a16:creationId xmlns:a16="http://schemas.microsoft.com/office/drawing/2014/main" id="{C829CD2E-5FA1-46BF-A169-141EE98DBE57}"/>
              </a:ext>
            </a:extLst>
          </p:cNvPr>
          <p:cNvSpPr/>
          <p:nvPr/>
        </p:nvSpPr>
        <p:spPr>
          <a:xfrm rot="5400000">
            <a:off x="5494380" y="2851913"/>
            <a:ext cx="1215966" cy="3740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53" name="Marcador de Posição de Conteúdo 2">
            <a:extLst>
              <a:ext uri="{FF2B5EF4-FFF2-40B4-BE49-F238E27FC236}">
                <a16:creationId xmlns:a16="http://schemas.microsoft.com/office/drawing/2014/main" id="{18BC028A-1933-4875-BC38-CC05109CB44C}"/>
              </a:ext>
            </a:extLst>
          </p:cNvPr>
          <p:cNvSpPr txBox="1">
            <a:spLocks/>
          </p:cNvSpPr>
          <p:nvPr/>
        </p:nvSpPr>
        <p:spPr>
          <a:xfrm>
            <a:off x="1804493" y="3810105"/>
            <a:ext cx="6386048" cy="443623"/>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50000"/>
              </a:lnSpc>
              <a:buNone/>
            </a:pPr>
            <a:r>
              <a:rPr lang="pt-PT" dirty="0">
                <a:solidFill>
                  <a:schemeClr val="accent1">
                    <a:lumMod val="50000"/>
                  </a:schemeClr>
                </a:solidFill>
              </a:rPr>
              <a:t>Reação Citoplasmática</a:t>
            </a:r>
          </a:p>
          <a:p>
            <a:pPr algn="ctr">
              <a:lnSpc>
                <a:spcPct val="150000"/>
              </a:lnSpc>
            </a:pPr>
            <a:endParaRPr lang="pt-PT" sz="500" dirty="0">
              <a:solidFill>
                <a:schemeClr val="accent1">
                  <a:lumMod val="50000"/>
                </a:schemeClr>
              </a:solidFill>
            </a:endParaRPr>
          </a:p>
        </p:txBody>
      </p:sp>
      <p:pic>
        <p:nvPicPr>
          <p:cNvPr id="3" name="Imagem 2" descr="Uma imagem com ClipArt&#10;&#10;Descrição gerada automaticamente">
            <a:extLst>
              <a:ext uri="{FF2B5EF4-FFF2-40B4-BE49-F238E27FC236}">
                <a16:creationId xmlns:a16="http://schemas.microsoft.com/office/drawing/2014/main" id="{381D7FDD-F702-46C2-B480-602F246CB9B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37342" y="1519157"/>
            <a:ext cx="802395" cy="721820"/>
          </a:xfrm>
          <a:prstGeom prst="rect">
            <a:avLst/>
          </a:prstGeom>
        </p:spPr>
      </p:pic>
      <p:sp>
        <p:nvSpPr>
          <p:cNvPr id="249" name="Retângulo 248">
            <a:extLst>
              <a:ext uri="{FF2B5EF4-FFF2-40B4-BE49-F238E27FC236}">
                <a16:creationId xmlns:a16="http://schemas.microsoft.com/office/drawing/2014/main" id="{F1C48EFB-C664-442F-9D7D-6D2612887825}"/>
              </a:ext>
            </a:extLst>
          </p:cNvPr>
          <p:cNvSpPr/>
          <p:nvPr/>
        </p:nvSpPr>
        <p:spPr>
          <a:xfrm>
            <a:off x="3260976" y="4953000"/>
            <a:ext cx="3369277" cy="461665"/>
          </a:xfrm>
          <a:prstGeom prst="rect">
            <a:avLst/>
          </a:prstGeom>
          <a:solidFill>
            <a:schemeClr val="accent1">
              <a:lumMod val="75000"/>
            </a:schemeClr>
          </a:solidFill>
        </p:spPr>
        <p:txBody>
          <a:bodyPr wrap="square">
            <a:spAutoFit/>
          </a:bodyPr>
          <a:lstStyle/>
          <a:p>
            <a:r>
              <a:rPr lang="pt-PT" sz="2400" dirty="0">
                <a:solidFill>
                  <a:schemeClr val="bg1"/>
                </a:solidFill>
              </a:rPr>
              <a:t>1 Piruvato : 10 Lactato</a:t>
            </a:r>
          </a:p>
        </p:txBody>
      </p:sp>
      <p:sp>
        <p:nvSpPr>
          <p:cNvPr id="250" name="Título 1">
            <a:extLst>
              <a:ext uri="{FF2B5EF4-FFF2-40B4-BE49-F238E27FC236}">
                <a16:creationId xmlns:a16="http://schemas.microsoft.com/office/drawing/2014/main" id="{A6F6F4BE-1CA5-4D21-97C0-0DE1D05448E5}"/>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251" name="Título 1">
            <a:extLst>
              <a:ext uri="{FF2B5EF4-FFF2-40B4-BE49-F238E27FC236}">
                <a16:creationId xmlns:a16="http://schemas.microsoft.com/office/drawing/2014/main" id="{20EEAA77-D003-41D6-901C-38DAB9360C0F}"/>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7">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Síntese</a:t>
            </a:r>
          </a:p>
        </p:txBody>
      </p:sp>
      <p:sp>
        <p:nvSpPr>
          <p:cNvPr id="254" name="CaixaDeTexto 253">
            <a:extLst>
              <a:ext uri="{FF2B5EF4-FFF2-40B4-BE49-F238E27FC236}">
                <a16:creationId xmlns:a16="http://schemas.microsoft.com/office/drawing/2014/main" id="{A4564A8D-31E8-4E72-BBA5-1B320A0783D0}"/>
              </a:ext>
            </a:extLst>
          </p:cNvPr>
          <p:cNvSpPr txBox="1"/>
          <p:nvPr/>
        </p:nvSpPr>
        <p:spPr>
          <a:xfrm>
            <a:off x="3891265" y="5814439"/>
            <a:ext cx="2627113" cy="707886"/>
          </a:xfrm>
          <a:prstGeom prst="rect">
            <a:avLst/>
          </a:prstGeom>
          <a:noFill/>
        </p:spPr>
        <p:txBody>
          <a:bodyPr wrap="square">
            <a:spAutoFit/>
          </a:bodyPr>
          <a:lstStyle/>
          <a:p>
            <a:r>
              <a:rPr lang="pt-PT" sz="4000" dirty="0">
                <a:solidFill>
                  <a:schemeClr val="accent1">
                    <a:lumMod val="50000"/>
                  </a:schemeClr>
                </a:solidFill>
              </a:rPr>
              <a:t>L-Lactato</a:t>
            </a:r>
            <a:endParaRPr lang="pt-PT" sz="4000" dirty="0"/>
          </a:p>
        </p:txBody>
      </p:sp>
      <p:sp>
        <p:nvSpPr>
          <p:cNvPr id="255" name="CaixaDeTexto 254">
            <a:extLst>
              <a:ext uri="{FF2B5EF4-FFF2-40B4-BE49-F238E27FC236}">
                <a16:creationId xmlns:a16="http://schemas.microsoft.com/office/drawing/2014/main" id="{ED1110CA-A6DB-474B-BFE5-16CF7C31EEFC}"/>
              </a:ext>
            </a:extLst>
          </p:cNvPr>
          <p:cNvSpPr txBox="1"/>
          <p:nvPr/>
        </p:nvSpPr>
        <p:spPr>
          <a:xfrm>
            <a:off x="6275860" y="5980410"/>
            <a:ext cx="1901429" cy="461665"/>
          </a:xfrm>
          <a:prstGeom prst="rect">
            <a:avLst/>
          </a:prstGeom>
          <a:noFill/>
        </p:spPr>
        <p:txBody>
          <a:bodyPr wrap="square">
            <a:spAutoFit/>
          </a:bodyPr>
          <a:lstStyle/>
          <a:p>
            <a:r>
              <a:rPr lang="pt-PT" sz="2400" dirty="0">
                <a:solidFill>
                  <a:srgbClr val="C00000"/>
                </a:solidFill>
              </a:rPr>
              <a:t>D-Lactato</a:t>
            </a:r>
            <a:endParaRPr lang="pt-PT" sz="2400" dirty="0"/>
          </a:p>
        </p:txBody>
      </p:sp>
      <p:sp>
        <p:nvSpPr>
          <p:cNvPr id="256" name="Retângulo 255">
            <a:extLst>
              <a:ext uri="{FF2B5EF4-FFF2-40B4-BE49-F238E27FC236}">
                <a16:creationId xmlns:a16="http://schemas.microsoft.com/office/drawing/2014/main" id="{C176801A-3397-4F56-977B-6281E545D16E}"/>
              </a:ext>
            </a:extLst>
          </p:cNvPr>
          <p:cNvSpPr/>
          <p:nvPr/>
        </p:nvSpPr>
        <p:spPr>
          <a:xfrm>
            <a:off x="1962625" y="5980411"/>
            <a:ext cx="1901430" cy="461665"/>
          </a:xfrm>
          <a:prstGeom prst="rect">
            <a:avLst/>
          </a:prstGeom>
          <a:solidFill>
            <a:schemeClr val="accent1">
              <a:lumMod val="20000"/>
              <a:lumOff val="80000"/>
            </a:schemeClr>
          </a:solidFill>
        </p:spPr>
        <p:txBody>
          <a:bodyPr wrap="square">
            <a:spAutoFit/>
          </a:bodyPr>
          <a:lstStyle/>
          <a:p>
            <a:r>
              <a:rPr lang="pt-PT" sz="2400" dirty="0">
                <a:solidFill>
                  <a:srgbClr val="456968"/>
                </a:solidFill>
              </a:rPr>
              <a:t>2 isómeros:</a:t>
            </a:r>
          </a:p>
        </p:txBody>
      </p:sp>
    </p:spTree>
    <p:extLst>
      <p:ext uri="{BB962C8B-B14F-4D97-AF65-F5344CB8AC3E}">
        <p14:creationId xmlns:p14="http://schemas.microsoft.com/office/powerpoint/2010/main" val="956123113"/>
      </p:ext>
    </p:extLst>
  </p:cSld>
  <p:clrMapOvr>
    <a:masterClrMapping/>
  </p:clrMapOvr>
  <mc:AlternateContent xmlns:mc="http://schemas.openxmlformats.org/markup-compatibility/2006" xmlns:p14="http://schemas.microsoft.com/office/powerpoint/2010/main">
    <mc:Choice Requires="p14">
      <p:transition spd="slow" p14:dur="2000" advTm="806"/>
    </mc:Choice>
    <mc:Fallback xmlns="">
      <p:transition spd="slow" advTm="80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Oval 111">
            <a:extLst>
              <a:ext uri="{FF2B5EF4-FFF2-40B4-BE49-F238E27FC236}">
                <a16:creationId xmlns:a16="http://schemas.microsoft.com/office/drawing/2014/main" id="{2952121E-EEF2-4C4E-B324-C92F788D6536}"/>
              </a:ext>
            </a:extLst>
          </p:cNvPr>
          <p:cNvSpPr/>
          <p:nvPr/>
        </p:nvSpPr>
        <p:spPr>
          <a:xfrm>
            <a:off x="4675111" y="3132006"/>
            <a:ext cx="1247081" cy="1240512"/>
          </a:xfrm>
          <a:prstGeom prst="ellipse">
            <a:avLst/>
          </a:prstGeom>
          <a:solidFill>
            <a:schemeClr val="accent1">
              <a:lumMod val="60000"/>
              <a:lumOff val="40000"/>
            </a:schemeClr>
          </a:solidFill>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sp>
      <p:grpSp>
        <p:nvGrpSpPr>
          <p:cNvPr id="114" name="Agrupar 113">
            <a:extLst>
              <a:ext uri="{FF2B5EF4-FFF2-40B4-BE49-F238E27FC236}">
                <a16:creationId xmlns:a16="http://schemas.microsoft.com/office/drawing/2014/main" id="{94EFF48C-2A50-4398-8392-F93344AEB47A}"/>
              </a:ext>
            </a:extLst>
          </p:cNvPr>
          <p:cNvGrpSpPr/>
          <p:nvPr/>
        </p:nvGrpSpPr>
        <p:grpSpPr>
          <a:xfrm>
            <a:off x="6020671" y="3166367"/>
            <a:ext cx="3006577" cy="1171791"/>
            <a:chOff x="1311474" y="592785"/>
            <a:chExt cx="2556389" cy="1171791"/>
          </a:xfrm>
        </p:grpSpPr>
        <p:sp>
          <p:nvSpPr>
            <p:cNvPr id="115" name="Retângulo 114">
              <a:extLst>
                <a:ext uri="{FF2B5EF4-FFF2-40B4-BE49-F238E27FC236}">
                  <a16:creationId xmlns:a16="http://schemas.microsoft.com/office/drawing/2014/main" id="{77D449EB-63A7-4297-A7E7-8254BAC40C0C}"/>
                </a:ext>
              </a:extLst>
            </p:cNvPr>
            <p:cNvSpPr/>
            <p:nvPr/>
          </p:nvSpPr>
          <p:spPr>
            <a:xfrm>
              <a:off x="1325024" y="685796"/>
              <a:ext cx="2542839" cy="10787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6" name="CaixaDeTexto 115">
              <a:extLst>
                <a:ext uri="{FF2B5EF4-FFF2-40B4-BE49-F238E27FC236}">
                  <a16:creationId xmlns:a16="http://schemas.microsoft.com/office/drawing/2014/main" id="{A13B0D6D-0F01-4035-9B68-64564557E32A}"/>
                </a:ext>
              </a:extLst>
            </p:cNvPr>
            <p:cNvSpPr txBox="1"/>
            <p:nvPr/>
          </p:nvSpPr>
          <p:spPr>
            <a:xfrm>
              <a:off x="1311474" y="592785"/>
              <a:ext cx="2542839" cy="10787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pt-PT" sz="2400" kern="1200" dirty="0"/>
                <a:t>Metabolismo aeróbio</a:t>
              </a:r>
              <a:endParaRPr lang="en-US" sz="2400" dirty="0"/>
            </a:p>
            <a:p>
              <a:pPr marL="0" lvl="0" indent="0" algn="l" defTabSz="800100">
                <a:lnSpc>
                  <a:spcPct val="100000"/>
                </a:lnSpc>
                <a:spcBef>
                  <a:spcPct val="0"/>
                </a:spcBef>
                <a:spcAft>
                  <a:spcPct val="35000"/>
                </a:spcAft>
                <a:buNone/>
              </a:pPr>
              <a:r>
                <a:rPr lang="en-US" sz="2400" dirty="0"/>
                <a:t>36</a:t>
              </a:r>
              <a:r>
                <a:rPr lang="en-US" sz="2400" kern="1200" dirty="0"/>
                <a:t> ATP</a:t>
              </a:r>
              <a:endParaRPr lang="pt-PT" sz="2400" kern="1200" dirty="0"/>
            </a:p>
          </p:txBody>
        </p:sp>
      </p:grpSp>
      <p:pic>
        <p:nvPicPr>
          <p:cNvPr id="55" name="Gráfico 54" descr="Relâmpago">
            <a:extLst>
              <a:ext uri="{FF2B5EF4-FFF2-40B4-BE49-F238E27FC236}">
                <a16:creationId xmlns:a16="http://schemas.microsoft.com/office/drawing/2014/main" id="{7E04709F-C77F-4391-A374-C81FD5D8C6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24851" y="3336343"/>
            <a:ext cx="956530" cy="956530"/>
          </a:xfrm>
          <a:prstGeom prst="rect">
            <a:avLst/>
          </a:prstGeom>
        </p:spPr>
      </p:pic>
      <p:sp>
        <p:nvSpPr>
          <p:cNvPr id="85" name="Título 1">
            <a:extLst>
              <a:ext uri="{FF2B5EF4-FFF2-40B4-BE49-F238E27FC236}">
                <a16:creationId xmlns:a16="http://schemas.microsoft.com/office/drawing/2014/main" id="{49B21AE3-E317-42D2-B1D3-E70C61586B1A}"/>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86" name="Título 1">
            <a:extLst>
              <a:ext uri="{FF2B5EF4-FFF2-40B4-BE49-F238E27FC236}">
                <a16:creationId xmlns:a16="http://schemas.microsoft.com/office/drawing/2014/main" id="{E2851E1D-25C6-40B4-A528-7B89B7EF6D5C}"/>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6">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sp>
        <p:nvSpPr>
          <p:cNvPr id="91" name="Retângulo 90">
            <a:extLst>
              <a:ext uri="{FF2B5EF4-FFF2-40B4-BE49-F238E27FC236}">
                <a16:creationId xmlns:a16="http://schemas.microsoft.com/office/drawing/2014/main" id="{B5CAD264-58E7-4A72-AF14-B9FD6EBB2D2A}"/>
              </a:ext>
            </a:extLst>
          </p:cNvPr>
          <p:cNvSpPr/>
          <p:nvPr/>
        </p:nvSpPr>
        <p:spPr>
          <a:xfrm>
            <a:off x="140164" y="1617726"/>
            <a:ext cx="4408280" cy="5131392"/>
          </a:xfrm>
          <a:prstGeom prst="rect">
            <a:avLst/>
          </a:prstGeom>
          <a:solidFill>
            <a:schemeClr val="accent1">
              <a:lumMod val="20000"/>
              <a:lumOff val="8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a:p>
            <a:pPr algn="ctr"/>
            <a:endParaRPr lang="pt-PT" dirty="0"/>
          </a:p>
        </p:txBody>
      </p:sp>
      <p:sp>
        <p:nvSpPr>
          <p:cNvPr id="150" name="CaixaDeTexto 149">
            <a:extLst>
              <a:ext uri="{FF2B5EF4-FFF2-40B4-BE49-F238E27FC236}">
                <a16:creationId xmlns:a16="http://schemas.microsoft.com/office/drawing/2014/main" id="{2D846BC9-2449-4CE8-8B0A-CE622E9DC7F9}"/>
              </a:ext>
            </a:extLst>
          </p:cNvPr>
          <p:cNvSpPr txBox="1"/>
          <p:nvPr/>
        </p:nvSpPr>
        <p:spPr>
          <a:xfrm>
            <a:off x="323747" y="2286000"/>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152" name="CaixaDeTexto 151">
            <a:extLst>
              <a:ext uri="{FF2B5EF4-FFF2-40B4-BE49-F238E27FC236}">
                <a16:creationId xmlns:a16="http://schemas.microsoft.com/office/drawing/2014/main" id="{7CF53188-F46F-4A9E-B7F2-9CAAB47DCBC5}"/>
              </a:ext>
            </a:extLst>
          </p:cNvPr>
          <p:cNvSpPr txBox="1"/>
          <p:nvPr/>
        </p:nvSpPr>
        <p:spPr>
          <a:xfrm>
            <a:off x="1713014" y="2494988"/>
            <a:ext cx="1039188" cy="338554"/>
          </a:xfrm>
          <a:prstGeom prst="rect">
            <a:avLst/>
          </a:prstGeom>
          <a:noFill/>
        </p:spPr>
        <p:txBody>
          <a:bodyPr wrap="square" rtlCol="0">
            <a:spAutoFit/>
          </a:bodyPr>
          <a:lstStyle/>
          <a:p>
            <a:r>
              <a:rPr lang="pt-PT" sz="1600" dirty="0"/>
              <a:t>Glicólise</a:t>
            </a:r>
          </a:p>
        </p:txBody>
      </p:sp>
      <p:sp>
        <p:nvSpPr>
          <p:cNvPr id="154" name="CaixaDeTexto 153">
            <a:extLst>
              <a:ext uri="{FF2B5EF4-FFF2-40B4-BE49-F238E27FC236}">
                <a16:creationId xmlns:a16="http://schemas.microsoft.com/office/drawing/2014/main" id="{20DE0AFC-AA7E-4DCA-A102-BAEDCAD491CD}"/>
              </a:ext>
            </a:extLst>
          </p:cNvPr>
          <p:cNvSpPr txBox="1"/>
          <p:nvPr/>
        </p:nvSpPr>
        <p:spPr>
          <a:xfrm>
            <a:off x="2080832" y="3568434"/>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pic>
        <p:nvPicPr>
          <p:cNvPr id="157" name="Picture 4" descr="Resultado de imagem para pyruvate">
            <a:extLst>
              <a:ext uri="{FF2B5EF4-FFF2-40B4-BE49-F238E27FC236}">
                <a16:creationId xmlns:a16="http://schemas.microsoft.com/office/drawing/2014/main" id="{7832F82A-A031-4CD1-AE6F-BD8F5B5B2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5000" y="2897787"/>
            <a:ext cx="759657" cy="698238"/>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8" descr="Resultado de imagem para lactato">
            <a:extLst>
              <a:ext uri="{FF2B5EF4-FFF2-40B4-BE49-F238E27FC236}">
                <a16:creationId xmlns:a16="http://schemas.microsoft.com/office/drawing/2014/main" id="{35600511-E105-443F-950C-65D028A3674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61385" y="4844983"/>
            <a:ext cx="646365" cy="590837"/>
          </a:xfrm>
          <a:prstGeom prst="rect">
            <a:avLst/>
          </a:prstGeom>
          <a:noFill/>
          <a:extLst>
            <a:ext uri="{909E8E84-426E-40DD-AFC4-6F175D3DCCD1}">
              <a14:hiddenFill xmlns:a14="http://schemas.microsoft.com/office/drawing/2010/main">
                <a:solidFill>
                  <a:srgbClr val="FFFFFF"/>
                </a:solidFill>
              </a14:hiddenFill>
            </a:ext>
          </a:extLst>
        </p:spPr>
      </p:pic>
      <p:sp>
        <p:nvSpPr>
          <p:cNvPr id="162" name="CaixaDeTexto 161">
            <a:extLst>
              <a:ext uri="{FF2B5EF4-FFF2-40B4-BE49-F238E27FC236}">
                <a16:creationId xmlns:a16="http://schemas.microsoft.com/office/drawing/2014/main" id="{2D219C0D-0073-48C8-81A4-648D814780C3}"/>
              </a:ext>
            </a:extLst>
          </p:cNvPr>
          <p:cNvSpPr txBox="1"/>
          <p:nvPr/>
        </p:nvSpPr>
        <p:spPr>
          <a:xfrm>
            <a:off x="3073597" y="3916188"/>
            <a:ext cx="888803" cy="276999"/>
          </a:xfrm>
          <a:prstGeom prst="rect">
            <a:avLst/>
          </a:prstGeom>
          <a:noFill/>
        </p:spPr>
        <p:txBody>
          <a:bodyPr wrap="square" rtlCol="0">
            <a:spAutoFit/>
          </a:bodyPr>
          <a:lstStyle/>
          <a:p>
            <a:r>
              <a:rPr lang="pt-PT" sz="1200" dirty="0"/>
              <a:t>NADH</a:t>
            </a:r>
          </a:p>
        </p:txBody>
      </p:sp>
      <p:cxnSp>
        <p:nvCxnSpPr>
          <p:cNvPr id="167" name="Conexão reta unidirecional 166">
            <a:extLst>
              <a:ext uri="{FF2B5EF4-FFF2-40B4-BE49-F238E27FC236}">
                <a16:creationId xmlns:a16="http://schemas.microsoft.com/office/drawing/2014/main" id="{BF60338B-44D4-498B-BDF9-79A231D43A62}"/>
              </a:ext>
            </a:extLst>
          </p:cNvPr>
          <p:cNvCxnSpPr>
            <a:cxnSpLocks/>
            <a:stCxn id="150" idx="3"/>
          </p:cNvCxnSpPr>
          <p:nvPr/>
        </p:nvCxnSpPr>
        <p:spPr>
          <a:xfrm>
            <a:off x="1529431" y="2486055"/>
            <a:ext cx="595814" cy="7133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0" name="Conexão reta unidirecional 169">
            <a:extLst>
              <a:ext uri="{FF2B5EF4-FFF2-40B4-BE49-F238E27FC236}">
                <a16:creationId xmlns:a16="http://schemas.microsoft.com/office/drawing/2014/main" id="{3633B141-AEDC-412F-B894-ECAB10D27682}"/>
              </a:ext>
            </a:extLst>
          </p:cNvPr>
          <p:cNvCxnSpPr>
            <a:cxnSpLocks/>
          </p:cNvCxnSpPr>
          <p:nvPr/>
        </p:nvCxnSpPr>
        <p:spPr>
          <a:xfrm flipH="1" flipV="1">
            <a:off x="2777521" y="4274706"/>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Conexão reta unidirecional 170">
            <a:extLst>
              <a:ext uri="{FF2B5EF4-FFF2-40B4-BE49-F238E27FC236}">
                <a16:creationId xmlns:a16="http://schemas.microsoft.com/office/drawing/2014/main" id="{1DE59E5D-3C51-4075-95D0-BCFB2714E643}"/>
              </a:ext>
            </a:extLst>
          </p:cNvPr>
          <p:cNvCxnSpPr>
            <a:cxnSpLocks/>
          </p:cNvCxnSpPr>
          <p:nvPr/>
        </p:nvCxnSpPr>
        <p:spPr>
          <a:xfrm>
            <a:off x="2907892" y="4237369"/>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2" name="CaixaDeTexto 171">
            <a:extLst>
              <a:ext uri="{FF2B5EF4-FFF2-40B4-BE49-F238E27FC236}">
                <a16:creationId xmlns:a16="http://schemas.microsoft.com/office/drawing/2014/main" id="{BB32B9C0-FC93-40C7-8731-BAC8FC9CE906}"/>
              </a:ext>
            </a:extLst>
          </p:cNvPr>
          <p:cNvSpPr txBox="1"/>
          <p:nvPr/>
        </p:nvSpPr>
        <p:spPr>
          <a:xfrm>
            <a:off x="2679292" y="4389874"/>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175" name="Conexão: Curva 174">
            <a:extLst>
              <a:ext uri="{FF2B5EF4-FFF2-40B4-BE49-F238E27FC236}">
                <a16:creationId xmlns:a16="http://schemas.microsoft.com/office/drawing/2014/main" id="{A913C672-3FF9-4BAF-B53D-8D119E449E86}"/>
              </a:ext>
            </a:extLst>
          </p:cNvPr>
          <p:cNvCxnSpPr>
            <a:cxnSpLocks/>
          </p:cNvCxnSpPr>
          <p:nvPr/>
        </p:nvCxnSpPr>
        <p:spPr>
          <a:xfrm rot="16200000" flipH="1">
            <a:off x="3371542" y="4151912"/>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8" name="CaixaDeTexto 177">
            <a:extLst>
              <a:ext uri="{FF2B5EF4-FFF2-40B4-BE49-F238E27FC236}">
                <a16:creationId xmlns:a16="http://schemas.microsoft.com/office/drawing/2014/main" id="{71A39086-833E-428B-8A79-A867FB51D474}"/>
              </a:ext>
            </a:extLst>
          </p:cNvPr>
          <p:cNvSpPr txBox="1"/>
          <p:nvPr/>
        </p:nvSpPr>
        <p:spPr>
          <a:xfrm>
            <a:off x="156990" y="1641058"/>
            <a:ext cx="1372088" cy="338554"/>
          </a:xfrm>
          <a:prstGeom prst="rect">
            <a:avLst/>
          </a:prstGeom>
          <a:noFill/>
        </p:spPr>
        <p:txBody>
          <a:bodyPr wrap="square" rtlCol="0">
            <a:spAutoFit/>
          </a:bodyPr>
          <a:lstStyle/>
          <a:p>
            <a:r>
              <a:rPr lang="pt-PT" sz="1600" b="1" dirty="0">
                <a:solidFill>
                  <a:srgbClr val="456968"/>
                </a:solidFill>
              </a:rPr>
              <a:t>Citoplasma</a:t>
            </a:r>
          </a:p>
        </p:txBody>
      </p:sp>
      <p:sp>
        <p:nvSpPr>
          <p:cNvPr id="180" name="CaixaDeTexto 179">
            <a:extLst>
              <a:ext uri="{FF2B5EF4-FFF2-40B4-BE49-F238E27FC236}">
                <a16:creationId xmlns:a16="http://schemas.microsoft.com/office/drawing/2014/main" id="{973501E6-B257-4CDE-B810-D0E16A34B1B8}"/>
              </a:ext>
            </a:extLst>
          </p:cNvPr>
          <p:cNvSpPr txBox="1"/>
          <p:nvPr/>
        </p:nvSpPr>
        <p:spPr>
          <a:xfrm>
            <a:off x="323747" y="6467463"/>
            <a:ext cx="2199294" cy="246221"/>
          </a:xfrm>
          <a:prstGeom prst="rect">
            <a:avLst/>
          </a:prstGeom>
          <a:solidFill>
            <a:schemeClr val="accent2">
              <a:lumMod val="60000"/>
              <a:lumOff val="40000"/>
            </a:schemeClr>
          </a:solidFill>
        </p:spPr>
        <p:txBody>
          <a:bodyPr wrap="square" rtlCol="0">
            <a:spAutoFit/>
          </a:bodyPr>
          <a:lstStyle/>
          <a:p>
            <a:pPr algn="ctr"/>
            <a:r>
              <a:rPr lang="pt-PT" sz="1000" dirty="0"/>
              <a:t>LDH – Lactato desidrogenase</a:t>
            </a:r>
          </a:p>
        </p:txBody>
      </p:sp>
      <p:sp>
        <p:nvSpPr>
          <p:cNvPr id="183" name="CaixaDeTexto 182">
            <a:extLst>
              <a:ext uri="{FF2B5EF4-FFF2-40B4-BE49-F238E27FC236}">
                <a16:creationId xmlns:a16="http://schemas.microsoft.com/office/drawing/2014/main" id="{B538EE2A-CCCC-4EFE-8370-28E2E69A7F5D}"/>
              </a:ext>
            </a:extLst>
          </p:cNvPr>
          <p:cNvSpPr txBox="1"/>
          <p:nvPr/>
        </p:nvSpPr>
        <p:spPr>
          <a:xfrm>
            <a:off x="3267129" y="5455673"/>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pic>
        <p:nvPicPr>
          <p:cNvPr id="185" name="Imagem 184" descr="Uma imagem com dispositivo, espelho, desenho&#10;&#10;Descrição gerada automaticamente">
            <a:extLst>
              <a:ext uri="{FF2B5EF4-FFF2-40B4-BE49-F238E27FC236}">
                <a16:creationId xmlns:a16="http://schemas.microsoft.com/office/drawing/2014/main" id="{2F5A58B3-BD80-43A4-B47E-24E4F5A98006}"/>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4671" y="4625007"/>
            <a:ext cx="2092083" cy="1213318"/>
          </a:xfrm>
          <a:prstGeom prst="rect">
            <a:avLst/>
          </a:prstGeom>
        </p:spPr>
      </p:pic>
      <p:sp>
        <p:nvSpPr>
          <p:cNvPr id="186" name="CaixaDeTexto 185">
            <a:extLst>
              <a:ext uri="{FF2B5EF4-FFF2-40B4-BE49-F238E27FC236}">
                <a16:creationId xmlns:a16="http://schemas.microsoft.com/office/drawing/2014/main" id="{C811DE0B-E005-41B6-B7B3-004343737E41}"/>
              </a:ext>
            </a:extLst>
          </p:cNvPr>
          <p:cNvSpPr txBox="1"/>
          <p:nvPr/>
        </p:nvSpPr>
        <p:spPr>
          <a:xfrm>
            <a:off x="826608" y="5422525"/>
            <a:ext cx="1362035" cy="261610"/>
          </a:xfrm>
          <a:prstGeom prst="rect">
            <a:avLst/>
          </a:prstGeom>
          <a:noFill/>
        </p:spPr>
        <p:txBody>
          <a:bodyPr wrap="square" rtlCol="0">
            <a:spAutoFit/>
          </a:bodyPr>
          <a:lstStyle/>
          <a:p>
            <a:r>
              <a:rPr lang="pt-PT" sz="1100" b="1" dirty="0">
                <a:solidFill>
                  <a:srgbClr val="00B050"/>
                </a:solidFill>
              </a:rPr>
              <a:t>2ATP</a:t>
            </a:r>
          </a:p>
        </p:txBody>
      </p:sp>
      <p:sp>
        <p:nvSpPr>
          <p:cNvPr id="187" name="CaixaDeTexto 186">
            <a:extLst>
              <a:ext uri="{FF2B5EF4-FFF2-40B4-BE49-F238E27FC236}">
                <a16:creationId xmlns:a16="http://schemas.microsoft.com/office/drawing/2014/main" id="{1F7358C8-6583-4F60-9901-BE8C3BC2A6BB}"/>
              </a:ext>
            </a:extLst>
          </p:cNvPr>
          <p:cNvSpPr txBox="1"/>
          <p:nvPr/>
        </p:nvSpPr>
        <p:spPr>
          <a:xfrm>
            <a:off x="1759804" y="5398998"/>
            <a:ext cx="1362035" cy="261610"/>
          </a:xfrm>
          <a:prstGeom prst="rect">
            <a:avLst/>
          </a:prstGeom>
          <a:noFill/>
        </p:spPr>
        <p:txBody>
          <a:bodyPr wrap="square" rtlCol="0">
            <a:spAutoFit/>
          </a:bodyPr>
          <a:lstStyle/>
          <a:p>
            <a:r>
              <a:rPr lang="pt-PT" sz="1100" b="1" dirty="0">
                <a:solidFill>
                  <a:srgbClr val="00B050"/>
                </a:solidFill>
              </a:rPr>
              <a:t>32ATP</a:t>
            </a:r>
          </a:p>
        </p:txBody>
      </p:sp>
      <p:cxnSp>
        <p:nvCxnSpPr>
          <p:cNvPr id="71" name="Conexão reta unidirecional 70">
            <a:extLst>
              <a:ext uri="{FF2B5EF4-FFF2-40B4-BE49-F238E27FC236}">
                <a16:creationId xmlns:a16="http://schemas.microsoft.com/office/drawing/2014/main" id="{B3F8CAD9-71BB-4A4E-837F-D2F5E9AD128E}"/>
              </a:ext>
            </a:extLst>
          </p:cNvPr>
          <p:cNvCxnSpPr>
            <a:cxnSpLocks/>
          </p:cNvCxnSpPr>
          <p:nvPr/>
        </p:nvCxnSpPr>
        <p:spPr>
          <a:xfrm>
            <a:off x="1394029" y="4348598"/>
            <a:ext cx="0" cy="225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CaixaDeTexto 81">
            <a:extLst>
              <a:ext uri="{FF2B5EF4-FFF2-40B4-BE49-F238E27FC236}">
                <a16:creationId xmlns:a16="http://schemas.microsoft.com/office/drawing/2014/main" id="{A85735E4-66F8-4952-A41E-CAF2E3092FFA}"/>
              </a:ext>
            </a:extLst>
          </p:cNvPr>
          <p:cNvSpPr txBox="1"/>
          <p:nvPr/>
        </p:nvSpPr>
        <p:spPr>
          <a:xfrm>
            <a:off x="2542799" y="2562464"/>
            <a:ext cx="1362035" cy="261610"/>
          </a:xfrm>
          <a:prstGeom prst="rect">
            <a:avLst/>
          </a:prstGeom>
          <a:noFill/>
        </p:spPr>
        <p:txBody>
          <a:bodyPr wrap="square" rtlCol="0">
            <a:spAutoFit/>
          </a:bodyPr>
          <a:lstStyle/>
          <a:p>
            <a:r>
              <a:rPr lang="pt-PT" sz="1100" b="1" dirty="0">
                <a:solidFill>
                  <a:srgbClr val="00B050"/>
                </a:solidFill>
              </a:rPr>
              <a:t>2ATP</a:t>
            </a:r>
          </a:p>
        </p:txBody>
      </p:sp>
      <p:sp>
        <p:nvSpPr>
          <p:cNvPr id="84" name="CaixaDeTexto 83">
            <a:extLst>
              <a:ext uri="{FF2B5EF4-FFF2-40B4-BE49-F238E27FC236}">
                <a16:creationId xmlns:a16="http://schemas.microsoft.com/office/drawing/2014/main" id="{91882D9A-2032-41A2-8336-064D05C37672}"/>
              </a:ext>
            </a:extLst>
          </p:cNvPr>
          <p:cNvSpPr txBox="1"/>
          <p:nvPr/>
        </p:nvSpPr>
        <p:spPr>
          <a:xfrm>
            <a:off x="685800" y="4052455"/>
            <a:ext cx="1449886" cy="369332"/>
          </a:xfrm>
          <a:prstGeom prst="rect">
            <a:avLst/>
          </a:prstGeom>
          <a:noFill/>
        </p:spPr>
        <p:txBody>
          <a:bodyPr wrap="square" rtlCol="0">
            <a:spAutoFit/>
          </a:bodyPr>
          <a:lstStyle/>
          <a:p>
            <a:r>
              <a:rPr lang="pt-PT" b="1" dirty="0" err="1">
                <a:solidFill>
                  <a:schemeClr val="accent1">
                    <a:lumMod val="50000"/>
                  </a:schemeClr>
                </a:solidFill>
              </a:rPr>
              <a:t>Acetil-CoA</a:t>
            </a:r>
            <a:endParaRPr lang="pt-PT" b="1" dirty="0">
              <a:solidFill>
                <a:schemeClr val="accent1">
                  <a:lumMod val="50000"/>
                </a:schemeClr>
              </a:solidFill>
            </a:endParaRPr>
          </a:p>
        </p:txBody>
      </p:sp>
      <p:sp>
        <p:nvSpPr>
          <p:cNvPr id="87" name="CaixaDeTexto 86">
            <a:extLst>
              <a:ext uri="{FF2B5EF4-FFF2-40B4-BE49-F238E27FC236}">
                <a16:creationId xmlns:a16="http://schemas.microsoft.com/office/drawing/2014/main" id="{C473E1A2-7EC3-4204-B26C-00F295EE8B25}"/>
              </a:ext>
            </a:extLst>
          </p:cNvPr>
          <p:cNvSpPr txBox="1"/>
          <p:nvPr/>
        </p:nvSpPr>
        <p:spPr>
          <a:xfrm>
            <a:off x="1147821" y="3492946"/>
            <a:ext cx="808653" cy="369332"/>
          </a:xfrm>
          <a:prstGeom prst="rect">
            <a:avLst/>
          </a:prstGeom>
          <a:solidFill>
            <a:srgbClr val="C00000"/>
          </a:solidFill>
        </p:spPr>
        <p:txBody>
          <a:bodyPr wrap="square" rtlCol="0">
            <a:spAutoFit/>
          </a:bodyPr>
          <a:lstStyle/>
          <a:p>
            <a:pPr algn="ctr"/>
            <a:r>
              <a:rPr lang="pt-PT" dirty="0">
                <a:solidFill>
                  <a:schemeClr val="bg1"/>
                </a:solidFill>
              </a:rPr>
              <a:t>PDH</a:t>
            </a:r>
          </a:p>
        </p:txBody>
      </p:sp>
      <p:cxnSp>
        <p:nvCxnSpPr>
          <p:cNvPr id="4" name="Conexão reta unidirecional 3">
            <a:extLst>
              <a:ext uri="{FF2B5EF4-FFF2-40B4-BE49-F238E27FC236}">
                <a16:creationId xmlns:a16="http://schemas.microsoft.com/office/drawing/2014/main" id="{FC4CA876-678A-43C5-B8FE-E99653B50A4D}"/>
              </a:ext>
            </a:extLst>
          </p:cNvPr>
          <p:cNvCxnSpPr>
            <a:cxnSpLocks/>
            <a:stCxn id="154" idx="1"/>
          </p:cNvCxnSpPr>
          <p:nvPr/>
        </p:nvCxnSpPr>
        <p:spPr>
          <a:xfrm flipH="1">
            <a:off x="1652491" y="3768489"/>
            <a:ext cx="428341" cy="29378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88" name="CaixaDeTexto 87">
            <a:extLst>
              <a:ext uri="{FF2B5EF4-FFF2-40B4-BE49-F238E27FC236}">
                <a16:creationId xmlns:a16="http://schemas.microsoft.com/office/drawing/2014/main" id="{67AF480D-FAB1-4B0D-9EC8-6F41207E104D}"/>
              </a:ext>
            </a:extLst>
          </p:cNvPr>
          <p:cNvSpPr txBox="1"/>
          <p:nvPr/>
        </p:nvSpPr>
        <p:spPr>
          <a:xfrm>
            <a:off x="323747" y="6186551"/>
            <a:ext cx="2199294" cy="246221"/>
          </a:xfrm>
          <a:prstGeom prst="rect">
            <a:avLst/>
          </a:prstGeom>
          <a:solidFill>
            <a:srgbClr val="C00000"/>
          </a:solidFill>
        </p:spPr>
        <p:txBody>
          <a:bodyPr wrap="square" rtlCol="0">
            <a:spAutoFit/>
          </a:bodyPr>
          <a:lstStyle/>
          <a:p>
            <a:pPr algn="ctr"/>
            <a:r>
              <a:rPr lang="pt-PT" sz="1000" dirty="0">
                <a:solidFill>
                  <a:schemeClr val="bg1"/>
                </a:solidFill>
              </a:rPr>
              <a:t>PDH – Piruvato desidrogenase</a:t>
            </a:r>
          </a:p>
        </p:txBody>
      </p:sp>
      <p:sp>
        <p:nvSpPr>
          <p:cNvPr id="83" name="CaixaDeTexto 82">
            <a:extLst>
              <a:ext uri="{FF2B5EF4-FFF2-40B4-BE49-F238E27FC236}">
                <a16:creationId xmlns:a16="http://schemas.microsoft.com/office/drawing/2014/main" id="{9BDF76FC-BEB6-49D6-93B7-BD943999BCEF}"/>
              </a:ext>
            </a:extLst>
          </p:cNvPr>
          <p:cNvSpPr txBox="1"/>
          <p:nvPr/>
        </p:nvSpPr>
        <p:spPr>
          <a:xfrm>
            <a:off x="3683197" y="4405760"/>
            <a:ext cx="888803" cy="276999"/>
          </a:xfrm>
          <a:prstGeom prst="rect">
            <a:avLst/>
          </a:prstGeom>
          <a:noFill/>
        </p:spPr>
        <p:txBody>
          <a:bodyPr wrap="square" rtlCol="0">
            <a:spAutoFit/>
          </a:bodyPr>
          <a:lstStyle/>
          <a:p>
            <a:r>
              <a:rPr lang="pt-PT" sz="1200" dirty="0"/>
              <a:t>NAD+</a:t>
            </a:r>
          </a:p>
        </p:txBody>
      </p:sp>
      <p:grpSp>
        <p:nvGrpSpPr>
          <p:cNvPr id="89" name="Group 184">
            <a:extLst>
              <a:ext uri="{FF2B5EF4-FFF2-40B4-BE49-F238E27FC236}">
                <a16:creationId xmlns:a16="http://schemas.microsoft.com/office/drawing/2014/main" id="{30174D6A-D054-4DFF-A7F0-F1F4E7B99471}"/>
              </a:ext>
            </a:extLst>
          </p:cNvPr>
          <p:cNvGrpSpPr>
            <a:grpSpLocks/>
          </p:cNvGrpSpPr>
          <p:nvPr/>
        </p:nvGrpSpPr>
        <p:grpSpPr bwMode="auto">
          <a:xfrm rot="1578080">
            <a:off x="4127721" y="6231658"/>
            <a:ext cx="295040" cy="479642"/>
            <a:chOff x="2219" y="907"/>
            <a:chExt cx="1088" cy="2764"/>
          </a:xfrm>
        </p:grpSpPr>
        <p:sp>
          <p:nvSpPr>
            <p:cNvPr id="90" name="Freeform 185">
              <a:extLst>
                <a:ext uri="{FF2B5EF4-FFF2-40B4-BE49-F238E27FC236}">
                  <a16:creationId xmlns:a16="http://schemas.microsoft.com/office/drawing/2014/main" id="{F3B9FFF7-F45C-4952-9356-434F8FFCBE80}"/>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3" name="Freeform 186">
              <a:extLst>
                <a:ext uri="{FF2B5EF4-FFF2-40B4-BE49-F238E27FC236}">
                  <a16:creationId xmlns:a16="http://schemas.microsoft.com/office/drawing/2014/main" id="{0FD45A23-6D34-4DCA-916D-32DB184DAB9D}"/>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6" name="Freeform 187">
              <a:extLst>
                <a:ext uri="{FF2B5EF4-FFF2-40B4-BE49-F238E27FC236}">
                  <a16:creationId xmlns:a16="http://schemas.microsoft.com/office/drawing/2014/main" id="{CFD91F7A-997A-4E57-8EB3-249BB4000A45}"/>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99" name="Freeform 188">
              <a:extLst>
                <a:ext uri="{FF2B5EF4-FFF2-40B4-BE49-F238E27FC236}">
                  <a16:creationId xmlns:a16="http://schemas.microsoft.com/office/drawing/2014/main" id="{8692FD6F-258D-445F-AAFF-A2462D1119F4}"/>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02" name="Freeform 189">
              <a:extLst>
                <a:ext uri="{FF2B5EF4-FFF2-40B4-BE49-F238E27FC236}">
                  <a16:creationId xmlns:a16="http://schemas.microsoft.com/office/drawing/2014/main" id="{E0532B9D-ABB4-4905-9216-4EC3104059C2}"/>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03" name="Freeform 190">
              <a:extLst>
                <a:ext uri="{FF2B5EF4-FFF2-40B4-BE49-F238E27FC236}">
                  <a16:creationId xmlns:a16="http://schemas.microsoft.com/office/drawing/2014/main" id="{39FBB985-C5FD-4D6D-BE91-5CD43BB78506}"/>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05" name="Freeform 191">
              <a:extLst>
                <a:ext uri="{FF2B5EF4-FFF2-40B4-BE49-F238E27FC236}">
                  <a16:creationId xmlns:a16="http://schemas.microsoft.com/office/drawing/2014/main" id="{5DCCCB06-614F-4ECA-846D-EEE41A3D3AB1}"/>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1" name="Freeform 192">
              <a:extLst>
                <a:ext uri="{FF2B5EF4-FFF2-40B4-BE49-F238E27FC236}">
                  <a16:creationId xmlns:a16="http://schemas.microsoft.com/office/drawing/2014/main" id="{B5982DA2-CC38-4E66-9C36-BCDECBCEED74}"/>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2" name="Freeform 193">
              <a:extLst>
                <a:ext uri="{FF2B5EF4-FFF2-40B4-BE49-F238E27FC236}">
                  <a16:creationId xmlns:a16="http://schemas.microsoft.com/office/drawing/2014/main" id="{713A0E36-FFF8-4231-BB53-6897D3A78029}"/>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1" name="Freeform 194">
              <a:extLst>
                <a:ext uri="{FF2B5EF4-FFF2-40B4-BE49-F238E27FC236}">
                  <a16:creationId xmlns:a16="http://schemas.microsoft.com/office/drawing/2014/main" id="{437DCD14-FD12-4200-908E-C7EC95982B3F}"/>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3" name="Freeform 195">
              <a:extLst>
                <a:ext uri="{FF2B5EF4-FFF2-40B4-BE49-F238E27FC236}">
                  <a16:creationId xmlns:a16="http://schemas.microsoft.com/office/drawing/2014/main" id="{796C1512-74D6-4C54-8DE6-1B6BCDADA361}"/>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5" name="Freeform 196">
              <a:extLst>
                <a:ext uri="{FF2B5EF4-FFF2-40B4-BE49-F238E27FC236}">
                  <a16:creationId xmlns:a16="http://schemas.microsoft.com/office/drawing/2014/main" id="{4441E7EA-A58E-4D80-8492-5BAF839979D6}"/>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6" name="Freeform 197">
              <a:extLst>
                <a:ext uri="{FF2B5EF4-FFF2-40B4-BE49-F238E27FC236}">
                  <a16:creationId xmlns:a16="http://schemas.microsoft.com/office/drawing/2014/main" id="{7F715D8E-337D-4F0E-B2ED-8D4CD3388B44}"/>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59" name="Freeform 198">
              <a:extLst>
                <a:ext uri="{FF2B5EF4-FFF2-40B4-BE49-F238E27FC236}">
                  <a16:creationId xmlns:a16="http://schemas.microsoft.com/office/drawing/2014/main" id="{99640DB9-092A-4D47-AD85-FE28FC6A0803}"/>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1" name="Freeform 199">
              <a:extLst>
                <a:ext uri="{FF2B5EF4-FFF2-40B4-BE49-F238E27FC236}">
                  <a16:creationId xmlns:a16="http://schemas.microsoft.com/office/drawing/2014/main" id="{4003F38A-4E63-4698-A7EC-BFC74FD893D1}"/>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3" name="Freeform 200">
              <a:extLst>
                <a:ext uri="{FF2B5EF4-FFF2-40B4-BE49-F238E27FC236}">
                  <a16:creationId xmlns:a16="http://schemas.microsoft.com/office/drawing/2014/main" id="{354A449E-F73E-4E11-AA86-EC68012F1585}"/>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4" name="Freeform 201">
              <a:extLst>
                <a:ext uri="{FF2B5EF4-FFF2-40B4-BE49-F238E27FC236}">
                  <a16:creationId xmlns:a16="http://schemas.microsoft.com/office/drawing/2014/main" id="{A279E6B7-71AB-45E6-B162-67603CC0FFDB}"/>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5" name="Freeform 202">
              <a:extLst>
                <a:ext uri="{FF2B5EF4-FFF2-40B4-BE49-F238E27FC236}">
                  <a16:creationId xmlns:a16="http://schemas.microsoft.com/office/drawing/2014/main" id="{66CBDFFD-2AA1-4ABB-BC03-E722532EB08D}"/>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8" name="Freeform 203">
              <a:extLst>
                <a:ext uri="{FF2B5EF4-FFF2-40B4-BE49-F238E27FC236}">
                  <a16:creationId xmlns:a16="http://schemas.microsoft.com/office/drawing/2014/main" id="{95E25038-F15A-46A3-9990-EE2AC4524200}"/>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69" name="Freeform 204">
              <a:extLst>
                <a:ext uri="{FF2B5EF4-FFF2-40B4-BE49-F238E27FC236}">
                  <a16:creationId xmlns:a16="http://schemas.microsoft.com/office/drawing/2014/main" id="{83D57086-8BFA-4FCA-A429-C2E8778EC789}"/>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3" name="Freeform 205">
              <a:extLst>
                <a:ext uri="{FF2B5EF4-FFF2-40B4-BE49-F238E27FC236}">
                  <a16:creationId xmlns:a16="http://schemas.microsoft.com/office/drawing/2014/main" id="{DA227AEB-40DE-4E97-9841-ACB26F4A6AA5}"/>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4" name="Freeform 206">
              <a:extLst>
                <a:ext uri="{FF2B5EF4-FFF2-40B4-BE49-F238E27FC236}">
                  <a16:creationId xmlns:a16="http://schemas.microsoft.com/office/drawing/2014/main" id="{33920092-8013-4E0D-8AFC-29F934C782A1}"/>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6" name="Freeform 207">
              <a:extLst>
                <a:ext uri="{FF2B5EF4-FFF2-40B4-BE49-F238E27FC236}">
                  <a16:creationId xmlns:a16="http://schemas.microsoft.com/office/drawing/2014/main" id="{3C09E7FE-6144-4590-8B2F-E3424A3932A3}"/>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7" name="Freeform 208">
              <a:extLst>
                <a:ext uri="{FF2B5EF4-FFF2-40B4-BE49-F238E27FC236}">
                  <a16:creationId xmlns:a16="http://schemas.microsoft.com/office/drawing/2014/main" id="{36A82280-12BB-4952-9EBE-46867F9D4E2A}"/>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79" name="Freeform 209">
              <a:extLst>
                <a:ext uri="{FF2B5EF4-FFF2-40B4-BE49-F238E27FC236}">
                  <a16:creationId xmlns:a16="http://schemas.microsoft.com/office/drawing/2014/main" id="{5B076915-2582-437E-A8C7-F4D59A40ED54}"/>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1" name="Freeform 210">
              <a:extLst>
                <a:ext uri="{FF2B5EF4-FFF2-40B4-BE49-F238E27FC236}">
                  <a16:creationId xmlns:a16="http://schemas.microsoft.com/office/drawing/2014/main" id="{61732F69-5896-416A-B5EE-73091F23BA3A}"/>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2" name="Freeform 211">
              <a:extLst>
                <a:ext uri="{FF2B5EF4-FFF2-40B4-BE49-F238E27FC236}">
                  <a16:creationId xmlns:a16="http://schemas.microsoft.com/office/drawing/2014/main" id="{39B01819-5D0F-4D23-870C-B4C27ECFC49A}"/>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4" name="Freeform 212">
              <a:extLst>
                <a:ext uri="{FF2B5EF4-FFF2-40B4-BE49-F238E27FC236}">
                  <a16:creationId xmlns:a16="http://schemas.microsoft.com/office/drawing/2014/main" id="{4B5CC698-519C-4725-9F6C-58517FA12058}"/>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8" name="Freeform 213">
              <a:extLst>
                <a:ext uri="{FF2B5EF4-FFF2-40B4-BE49-F238E27FC236}">
                  <a16:creationId xmlns:a16="http://schemas.microsoft.com/office/drawing/2014/main" id="{1A213A76-81F3-4471-B68C-A5050D2AF593}"/>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89" name="Freeform 214">
              <a:extLst>
                <a:ext uri="{FF2B5EF4-FFF2-40B4-BE49-F238E27FC236}">
                  <a16:creationId xmlns:a16="http://schemas.microsoft.com/office/drawing/2014/main" id="{E56A116F-EDEC-4DD5-913E-B4746BD1772D}"/>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0" name="Freeform 215">
              <a:extLst>
                <a:ext uri="{FF2B5EF4-FFF2-40B4-BE49-F238E27FC236}">
                  <a16:creationId xmlns:a16="http://schemas.microsoft.com/office/drawing/2014/main" id="{CF8CEF87-C00C-46CC-A45A-115A794E005B}"/>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1" name="Freeform 216">
              <a:extLst>
                <a:ext uri="{FF2B5EF4-FFF2-40B4-BE49-F238E27FC236}">
                  <a16:creationId xmlns:a16="http://schemas.microsoft.com/office/drawing/2014/main" id="{9BC18630-5D2E-4063-81CF-2AAA4285E3D7}"/>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2" name="Freeform 217">
              <a:extLst>
                <a:ext uri="{FF2B5EF4-FFF2-40B4-BE49-F238E27FC236}">
                  <a16:creationId xmlns:a16="http://schemas.microsoft.com/office/drawing/2014/main" id="{B4FBAD2B-A408-4251-9A88-BC429EE1E646}"/>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3" name="Freeform 218">
              <a:extLst>
                <a:ext uri="{FF2B5EF4-FFF2-40B4-BE49-F238E27FC236}">
                  <a16:creationId xmlns:a16="http://schemas.microsoft.com/office/drawing/2014/main" id="{31F35919-DAAF-4F50-BE58-FA75ADEE5CEA}"/>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4" name="Freeform 219">
              <a:extLst>
                <a:ext uri="{FF2B5EF4-FFF2-40B4-BE49-F238E27FC236}">
                  <a16:creationId xmlns:a16="http://schemas.microsoft.com/office/drawing/2014/main" id="{FE4FF8DB-B3C3-407E-B60D-3B59530506EE}"/>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5" name="Freeform 220">
              <a:extLst>
                <a:ext uri="{FF2B5EF4-FFF2-40B4-BE49-F238E27FC236}">
                  <a16:creationId xmlns:a16="http://schemas.microsoft.com/office/drawing/2014/main" id="{F4CE5045-162F-461C-A4D8-D8DD98960001}"/>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6" name="Freeform 221">
              <a:extLst>
                <a:ext uri="{FF2B5EF4-FFF2-40B4-BE49-F238E27FC236}">
                  <a16:creationId xmlns:a16="http://schemas.microsoft.com/office/drawing/2014/main" id="{3FDF9B41-B8AA-451A-AECA-E62E4221A5C2}"/>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7" name="Freeform 222">
              <a:extLst>
                <a:ext uri="{FF2B5EF4-FFF2-40B4-BE49-F238E27FC236}">
                  <a16:creationId xmlns:a16="http://schemas.microsoft.com/office/drawing/2014/main" id="{9DE790C1-BAA2-4B8C-8D6D-351817B87E6A}"/>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8" name="Freeform 223">
              <a:extLst>
                <a:ext uri="{FF2B5EF4-FFF2-40B4-BE49-F238E27FC236}">
                  <a16:creationId xmlns:a16="http://schemas.microsoft.com/office/drawing/2014/main" id="{94824B0F-3D19-4354-B098-5E9076096328}"/>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99" name="Freeform 224">
              <a:extLst>
                <a:ext uri="{FF2B5EF4-FFF2-40B4-BE49-F238E27FC236}">
                  <a16:creationId xmlns:a16="http://schemas.microsoft.com/office/drawing/2014/main" id="{E05F8CE3-589D-46D5-B4F3-95B5C3602431}"/>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00" name="Freeform 225">
              <a:extLst>
                <a:ext uri="{FF2B5EF4-FFF2-40B4-BE49-F238E27FC236}">
                  <a16:creationId xmlns:a16="http://schemas.microsoft.com/office/drawing/2014/main" id="{FE0835F6-59D5-4F60-9CDC-7224BD63E717}"/>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01" name="Freeform 226">
              <a:extLst>
                <a:ext uri="{FF2B5EF4-FFF2-40B4-BE49-F238E27FC236}">
                  <a16:creationId xmlns:a16="http://schemas.microsoft.com/office/drawing/2014/main" id="{DE616796-13B4-4C33-BBFB-082BA39B99C6}"/>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02" name="Freeform 227">
              <a:extLst>
                <a:ext uri="{FF2B5EF4-FFF2-40B4-BE49-F238E27FC236}">
                  <a16:creationId xmlns:a16="http://schemas.microsoft.com/office/drawing/2014/main" id="{7BD409F3-4081-4BC2-B8E1-8DBB77AD34ED}"/>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sp>
        <p:nvSpPr>
          <p:cNvPr id="203" name="CaixaDeTexto 202">
            <a:extLst>
              <a:ext uri="{FF2B5EF4-FFF2-40B4-BE49-F238E27FC236}">
                <a16:creationId xmlns:a16="http://schemas.microsoft.com/office/drawing/2014/main" id="{1E7CC883-BD90-438D-9AE6-7C6625216FEC}"/>
              </a:ext>
            </a:extLst>
          </p:cNvPr>
          <p:cNvSpPr txBox="1"/>
          <p:nvPr/>
        </p:nvSpPr>
        <p:spPr>
          <a:xfrm rot="20671396">
            <a:off x="604707" y="3228110"/>
            <a:ext cx="982311" cy="338554"/>
          </a:xfrm>
          <a:prstGeom prst="rect">
            <a:avLst/>
          </a:prstGeom>
          <a:noFill/>
        </p:spPr>
        <p:txBody>
          <a:bodyPr wrap="square" rtlCol="0">
            <a:spAutoFit/>
          </a:bodyPr>
          <a:lstStyle/>
          <a:p>
            <a:r>
              <a:rPr lang="pt-PT" sz="1600" b="1" dirty="0">
                <a:solidFill>
                  <a:schemeClr val="accent6">
                    <a:lumMod val="50000"/>
                  </a:schemeClr>
                </a:solidFill>
              </a:rPr>
              <a:t>Tiamina </a:t>
            </a:r>
          </a:p>
        </p:txBody>
      </p:sp>
    </p:spTree>
    <p:custDataLst>
      <p:tags r:id="rId1"/>
    </p:custDataLst>
    <p:extLst>
      <p:ext uri="{BB962C8B-B14F-4D97-AF65-F5344CB8AC3E}">
        <p14:creationId xmlns:p14="http://schemas.microsoft.com/office/powerpoint/2010/main" val="3993446187"/>
      </p:ext>
    </p:extLst>
  </p:cSld>
  <p:clrMapOvr>
    <a:masterClrMapping/>
  </p:clrMapOvr>
  <mc:AlternateContent xmlns:mc="http://schemas.openxmlformats.org/markup-compatibility/2006" xmlns:p14="http://schemas.microsoft.com/office/powerpoint/2010/main">
    <mc:Choice Requires="p14">
      <p:transition spd="slow" p14:dur="2000" advTm="429"/>
    </mc:Choice>
    <mc:Fallback xmlns="">
      <p:transition spd="slow" advTm="4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162"/>
                                        </p:tgtEl>
                                        <p:attrNameLst>
                                          <p:attrName>style.opacity</p:attrName>
                                        </p:attrNameLst>
                                      </p:cBhvr>
                                      <p:to>
                                        <p:strVal val="0.5"/>
                                      </p:to>
                                    </p:set>
                                    <p:animEffect filter="image" prLst="opacity: 0.5">
                                      <p:cBhvr rctx="IE">
                                        <p:cTn id="7" dur="indefinite"/>
                                        <p:tgtEl>
                                          <p:spTgt spid="162"/>
                                        </p:tgtEl>
                                      </p:cBhvr>
                                    </p:animEffect>
                                  </p:childTnLst>
                                </p:cTn>
                              </p:par>
                              <p:par>
                                <p:cTn id="8" presetID="9" presetClass="emph" presetSubtype="0" nodeType="withEffect">
                                  <p:stCondLst>
                                    <p:cond delay="0"/>
                                  </p:stCondLst>
                                  <p:childTnLst>
                                    <p:set>
                                      <p:cBhvr>
                                        <p:cTn id="9" dur="indefinite"/>
                                        <p:tgtEl>
                                          <p:spTgt spid="175"/>
                                        </p:tgtEl>
                                        <p:attrNameLst>
                                          <p:attrName>style.opacity</p:attrName>
                                        </p:attrNameLst>
                                      </p:cBhvr>
                                      <p:to>
                                        <p:strVal val="0.5"/>
                                      </p:to>
                                    </p:set>
                                    <p:animEffect filter="image" prLst="opacity: 0.5">
                                      <p:cBhvr rctx="IE">
                                        <p:cTn id="10" dur="indefinite"/>
                                        <p:tgtEl>
                                          <p:spTgt spid="175"/>
                                        </p:tgtEl>
                                      </p:cBhvr>
                                    </p:animEffect>
                                  </p:childTnLst>
                                </p:cTn>
                              </p:par>
                              <p:par>
                                <p:cTn id="11" presetID="9" presetClass="emph" presetSubtype="0" grpId="0" nodeType="withEffect">
                                  <p:stCondLst>
                                    <p:cond delay="0"/>
                                  </p:stCondLst>
                                  <p:childTnLst>
                                    <p:set>
                                      <p:cBhvr>
                                        <p:cTn id="12" dur="indefinite"/>
                                        <p:tgtEl>
                                          <p:spTgt spid="83"/>
                                        </p:tgtEl>
                                        <p:attrNameLst>
                                          <p:attrName>style.opacity</p:attrName>
                                        </p:attrNameLst>
                                      </p:cBhvr>
                                      <p:to>
                                        <p:strVal val="0.5"/>
                                      </p:to>
                                    </p:set>
                                    <p:animEffect filter="image" prLst="opacity: 0.5">
                                      <p:cBhvr rctx="IE">
                                        <p:cTn id="13" dur="indefinite"/>
                                        <p:tgtEl>
                                          <p:spTgt spid="83"/>
                                        </p:tgtEl>
                                      </p:cBhvr>
                                    </p:animEffect>
                                  </p:childTnLst>
                                </p:cTn>
                              </p:par>
                              <p:par>
                                <p:cTn id="14" presetID="9" presetClass="emph" presetSubtype="0" nodeType="withEffect">
                                  <p:stCondLst>
                                    <p:cond delay="0"/>
                                  </p:stCondLst>
                                  <p:childTnLst>
                                    <p:set>
                                      <p:cBhvr>
                                        <p:cTn id="15" dur="indefinite"/>
                                        <p:tgtEl>
                                          <p:spTgt spid="171"/>
                                        </p:tgtEl>
                                        <p:attrNameLst>
                                          <p:attrName>style.opacity</p:attrName>
                                        </p:attrNameLst>
                                      </p:cBhvr>
                                      <p:to>
                                        <p:strVal val="0.5"/>
                                      </p:to>
                                    </p:set>
                                    <p:animEffect filter="image" prLst="opacity: 0.5">
                                      <p:cBhvr rctx="IE">
                                        <p:cTn id="16" dur="indefinite"/>
                                        <p:tgtEl>
                                          <p:spTgt spid="171"/>
                                        </p:tgtEl>
                                      </p:cBhvr>
                                    </p:animEffect>
                                  </p:childTnLst>
                                </p:cTn>
                              </p:par>
                              <p:par>
                                <p:cTn id="17" presetID="9" presetClass="emph" presetSubtype="0" grpId="0" nodeType="withEffect">
                                  <p:stCondLst>
                                    <p:cond delay="0"/>
                                  </p:stCondLst>
                                  <p:childTnLst>
                                    <p:set>
                                      <p:cBhvr>
                                        <p:cTn id="18" dur="indefinite"/>
                                        <p:tgtEl>
                                          <p:spTgt spid="172"/>
                                        </p:tgtEl>
                                        <p:attrNameLst>
                                          <p:attrName>style.opacity</p:attrName>
                                        </p:attrNameLst>
                                      </p:cBhvr>
                                      <p:to>
                                        <p:strVal val="0.5"/>
                                      </p:to>
                                    </p:set>
                                    <p:animEffect filter="image" prLst="opacity: 0.5">
                                      <p:cBhvr rctx="IE">
                                        <p:cTn id="19" dur="indefinite"/>
                                        <p:tgtEl>
                                          <p:spTgt spid="172"/>
                                        </p:tgtEl>
                                      </p:cBhvr>
                                    </p:animEffect>
                                  </p:childTnLst>
                                </p:cTn>
                              </p:par>
                              <p:par>
                                <p:cTn id="20" presetID="9" presetClass="emph" presetSubtype="0" nodeType="withEffect">
                                  <p:stCondLst>
                                    <p:cond delay="0"/>
                                  </p:stCondLst>
                                  <p:childTnLst>
                                    <p:set>
                                      <p:cBhvr>
                                        <p:cTn id="21" dur="indefinite"/>
                                        <p:tgtEl>
                                          <p:spTgt spid="170"/>
                                        </p:tgtEl>
                                        <p:attrNameLst>
                                          <p:attrName>style.opacity</p:attrName>
                                        </p:attrNameLst>
                                      </p:cBhvr>
                                      <p:to>
                                        <p:strVal val="0.5"/>
                                      </p:to>
                                    </p:set>
                                    <p:animEffect filter="image" prLst="opacity: 0.5">
                                      <p:cBhvr rctx="IE">
                                        <p:cTn id="22" dur="indefinite"/>
                                        <p:tgtEl>
                                          <p:spTgt spid="170"/>
                                        </p:tgtEl>
                                      </p:cBhvr>
                                    </p:animEffect>
                                  </p:childTnLst>
                                </p:cTn>
                              </p:par>
                              <p:par>
                                <p:cTn id="23" presetID="9" presetClass="emph" presetSubtype="0" nodeType="withEffect">
                                  <p:stCondLst>
                                    <p:cond delay="0"/>
                                  </p:stCondLst>
                                  <p:childTnLst>
                                    <p:set>
                                      <p:cBhvr>
                                        <p:cTn id="24" dur="indefinite"/>
                                        <p:tgtEl>
                                          <p:spTgt spid="158"/>
                                        </p:tgtEl>
                                        <p:attrNameLst>
                                          <p:attrName>style.opacity</p:attrName>
                                        </p:attrNameLst>
                                      </p:cBhvr>
                                      <p:to>
                                        <p:strVal val="0.5"/>
                                      </p:to>
                                    </p:set>
                                    <p:animEffect filter="image" prLst="opacity: 0.5">
                                      <p:cBhvr rctx="IE">
                                        <p:cTn id="25" dur="indefinite"/>
                                        <p:tgtEl>
                                          <p:spTgt spid="158"/>
                                        </p:tgtEl>
                                      </p:cBhvr>
                                    </p:animEffect>
                                  </p:childTnLst>
                                </p:cTn>
                              </p:par>
                              <p:par>
                                <p:cTn id="26" presetID="9" presetClass="emph" presetSubtype="0" grpId="0" nodeType="withEffect">
                                  <p:stCondLst>
                                    <p:cond delay="0"/>
                                  </p:stCondLst>
                                  <p:childTnLst>
                                    <p:set>
                                      <p:cBhvr>
                                        <p:cTn id="27" dur="indefinite"/>
                                        <p:tgtEl>
                                          <p:spTgt spid="183"/>
                                        </p:tgtEl>
                                        <p:attrNameLst>
                                          <p:attrName>style.opacity</p:attrName>
                                        </p:attrNameLst>
                                      </p:cBhvr>
                                      <p:to>
                                        <p:strVal val="0.5"/>
                                      </p:to>
                                    </p:set>
                                    <p:animEffect filter="image" prLst="opacity: 0.5">
                                      <p:cBhvr rctx="IE">
                                        <p:cTn id="28" dur="indefinite"/>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72" grpId="0" animBg="1"/>
      <p:bldP spid="183" grpId="0" animBg="1"/>
      <p:bldP spid="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ítulo 1">
            <a:extLst>
              <a:ext uri="{FF2B5EF4-FFF2-40B4-BE49-F238E27FC236}">
                <a16:creationId xmlns:a16="http://schemas.microsoft.com/office/drawing/2014/main" id="{49B21AE3-E317-42D2-B1D3-E70C61586B1A}"/>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86" name="Título 1">
            <a:extLst>
              <a:ext uri="{FF2B5EF4-FFF2-40B4-BE49-F238E27FC236}">
                <a16:creationId xmlns:a16="http://schemas.microsoft.com/office/drawing/2014/main" id="{E2851E1D-25C6-40B4-A528-7B89B7EF6D5C}"/>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sp>
        <p:nvSpPr>
          <p:cNvPr id="272" name="Oval 271">
            <a:extLst>
              <a:ext uri="{FF2B5EF4-FFF2-40B4-BE49-F238E27FC236}">
                <a16:creationId xmlns:a16="http://schemas.microsoft.com/office/drawing/2014/main" id="{AD897F54-68FE-427D-9464-BB93980110C6}"/>
              </a:ext>
            </a:extLst>
          </p:cNvPr>
          <p:cNvSpPr/>
          <p:nvPr/>
        </p:nvSpPr>
        <p:spPr>
          <a:xfrm>
            <a:off x="4572222" y="3084280"/>
            <a:ext cx="1247081" cy="1240512"/>
          </a:xfrm>
          <a:prstGeom prst="ellipse">
            <a:avLst/>
          </a:prstGeom>
          <a:solidFill>
            <a:schemeClr val="accent1">
              <a:lumMod val="60000"/>
              <a:lumOff val="40000"/>
            </a:schemeClr>
          </a:solidFill>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sp>
      <p:grpSp>
        <p:nvGrpSpPr>
          <p:cNvPr id="273" name="Agrupar 272">
            <a:extLst>
              <a:ext uri="{FF2B5EF4-FFF2-40B4-BE49-F238E27FC236}">
                <a16:creationId xmlns:a16="http://schemas.microsoft.com/office/drawing/2014/main" id="{5AD3BEF2-87F3-47CA-AE6C-C387F3541E7B}"/>
              </a:ext>
            </a:extLst>
          </p:cNvPr>
          <p:cNvGrpSpPr/>
          <p:nvPr/>
        </p:nvGrpSpPr>
        <p:grpSpPr>
          <a:xfrm>
            <a:off x="5870382" y="3228026"/>
            <a:ext cx="3351929" cy="1171791"/>
            <a:chOff x="1311474" y="592785"/>
            <a:chExt cx="2556389" cy="1171791"/>
          </a:xfrm>
        </p:grpSpPr>
        <p:sp>
          <p:nvSpPr>
            <p:cNvPr id="274" name="Retângulo 273">
              <a:extLst>
                <a:ext uri="{FF2B5EF4-FFF2-40B4-BE49-F238E27FC236}">
                  <a16:creationId xmlns:a16="http://schemas.microsoft.com/office/drawing/2014/main" id="{A21242A9-632F-4B6B-89BD-8223D3711946}"/>
                </a:ext>
              </a:extLst>
            </p:cNvPr>
            <p:cNvSpPr/>
            <p:nvPr/>
          </p:nvSpPr>
          <p:spPr>
            <a:xfrm>
              <a:off x="1325024" y="685796"/>
              <a:ext cx="2542839" cy="10787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75" name="CaixaDeTexto 274">
              <a:extLst>
                <a:ext uri="{FF2B5EF4-FFF2-40B4-BE49-F238E27FC236}">
                  <a16:creationId xmlns:a16="http://schemas.microsoft.com/office/drawing/2014/main" id="{15A55B19-9EBD-494F-AEBA-D952C9033F79}"/>
                </a:ext>
              </a:extLst>
            </p:cNvPr>
            <p:cNvSpPr txBox="1"/>
            <p:nvPr/>
          </p:nvSpPr>
          <p:spPr>
            <a:xfrm>
              <a:off x="1311474" y="592785"/>
              <a:ext cx="2542839" cy="10787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pt-PT" sz="2400" kern="1200" dirty="0"/>
                <a:t>Metabolismo anaeróbio</a:t>
              </a:r>
              <a:endParaRPr lang="en-US" sz="2400" dirty="0"/>
            </a:p>
            <a:p>
              <a:pPr marL="0" lvl="0" indent="0" algn="l" defTabSz="800100">
                <a:lnSpc>
                  <a:spcPct val="100000"/>
                </a:lnSpc>
                <a:spcBef>
                  <a:spcPct val="0"/>
                </a:spcBef>
                <a:spcAft>
                  <a:spcPct val="35000"/>
                </a:spcAft>
                <a:buNone/>
              </a:pPr>
              <a:r>
                <a:rPr lang="en-US" sz="2400" kern="1200" dirty="0"/>
                <a:t>2 ATP</a:t>
              </a:r>
              <a:endParaRPr lang="pt-PT" sz="2400" kern="1200" dirty="0"/>
            </a:p>
          </p:txBody>
        </p:sp>
      </p:grpSp>
      <p:pic>
        <p:nvPicPr>
          <p:cNvPr id="276" name="Gráfico 275" descr="Relâmpago">
            <a:extLst>
              <a:ext uri="{FF2B5EF4-FFF2-40B4-BE49-F238E27FC236}">
                <a16:creationId xmlns:a16="http://schemas.microsoft.com/office/drawing/2014/main" id="{1DEBEE8A-01FD-49CE-834E-BDA0E57264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721962" y="3288617"/>
            <a:ext cx="956530" cy="956530"/>
          </a:xfrm>
          <a:prstGeom prst="rect">
            <a:avLst/>
          </a:prstGeom>
        </p:spPr>
      </p:pic>
      <p:sp>
        <p:nvSpPr>
          <p:cNvPr id="80" name="Retângulo 79">
            <a:extLst>
              <a:ext uri="{FF2B5EF4-FFF2-40B4-BE49-F238E27FC236}">
                <a16:creationId xmlns:a16="http://schemas.microsoft.com/office/drawing/2014/main" id="{802A52BF-6C62-49EB-8DB2-AA99EDA81479}"/>
              </a:ext>
            </a:extLst>
          </p:cNvPr>
          <p:cNvSpPr/>
          <p:nvPr/>
        </p:nvSpPr>
        <p:spPr>
          <a:xfrm>
            <a:off x="140164" y="1617726"/>
            <a:ext cx="4408280" cy="5131392"/>
          </a:xfrm>
          <a:prstGeom prst="rect">
            <a:avLst/>
          </a:prstGeom>
          <a:solidFill>
            <a:schemeClr val="accent1">
              <a:lumMod val="20000"/>
              <a:lumOff val="8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a:p>
            <a:pPr algn="ctr"/>
            <a:endParaRPr lang="pt-PT" dirty="0"/>
          </a:p>
        </p:txBody>
      </p:sp>
      <p:sp>
        <p:nvSpPr>
          <p:cNvPr id="81" name="CaixaDeTexto 80">
            <a:extLst>
              <a:ext uri="{FF2B5EF4-FFF2-40B4-BE49-F238E27FC236}">
                <a16:creationId xmlns:a16="http://schemas.microsoft.com/office/drawing/2014/main" id="{C1642C66-3FFC-4C5A-8A03-64348094D7CA}"/>
              </a:ext>
            </a:extLst>
          </p:cNvPr>
          <p:cNvSpPr txBox="1"/>
          <p:nvPr/>
        </p:nvSpPr>
        <p:spPr>
          <a:xfrm>
            <a:off x="323747" y="2286000"/>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82" name="CaixaDeTexto 81">
            <a:extLst>
              <a:ext uri="{FF2B5EF4-FFF2-40B4-BE49-F238E27FC236}">
                <a16:creationId xmlns:a16="http://schemas.microsoft.com/office/drawing/2014/main" id="{61C07331-312A-47CB-943E-3F914CB6F307}"/>
              </a:ext>
            </a:extLst>
          </p:cNvPr>
          <p:cNvSpPr txBox="1"/>
          <p:nvPr/>
        </p:nvSpPr>
        <p:spPr>
          <a:xfrm>
            <a:off x="1713014" y="2494988"/>
            <a:ext cx="1039188" cy="338554"/>
          </a:xfrm>
          <a:prstGeom prst="rect">
            <a:avLst/>
          </a:prstGeom>
          <a:noFill/>
        </p:spPr>
        <p:txBody>
          <a:bodyPr wrap="square" rtlCol="0">
            <a:spAutoFit/>
          </a:bodyPr>
          <a:lstStyle/>
          <a:p>
            <a:r>
              <a:rPr lang="pt-PT" sz="1600" dirty="0"/>
              <a:t>Glicólise</a:t>
            </a:r>
          </a:p>
        </p:txBody>
      </p:sp>
      <p:sp>
        <p:nvSpPr>
          <p:cNvPr id="83" name="CaixaDeTexto 82">
            <a:extLst>
              <a:ext uri="{FF2B5EF4-FFF2-40B4-BE49-F238E27FC236}">
                <a16:creationId xmlns:a16="http://schemas.microsoft.com/office/drawing/2014/main" id="{D314B89F-E03F-4346-82C6-FDD5F27A1B84}"/>
              </a:ext>
            </a:extLst>
          </p:cNvPr>
          <p:cNvSpPr txBox="1"/>
          <p:nvPr/>
        </p:nvSpPr>
        <p:spPr>
          <a:xfrm>
            <a:off x="2080832" y="3568434"/>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pic>
        <p:nvPicPr>
          <p:cNvPr id="84" name="Picture 4" descr="Resultado de imagem para pyruvate">
            <a:extLst>
              <a:ext uri="{FF2B5EF4-FFF2-40B4-BE49-F238E27FC236}">
                <a16:creationId xmlns:a16="http://schemas.microsoft.com/office/drawing/2014/main" id="{3EC6AFE3-1B15-4745-B38C-0A1BF2E8985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5000" y="2897787"/>
            <a:ext cx="759657" cy="698238"/>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8" descr="Resultado de imagem para lactato">
            <a:extLst>
              <a:ext uri="{FF2B5EF4-FFF2-40B4-BE49-F238E27FC236}">
                <a16:creationId xmlns:a16="http://schemas.microsoft.com/office/drawing/2014/main" id="{B95BFDBF-B6EC-412C-947B-8E924FF048E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61385" y="4844983"/>
            <a:ext cx="646365" cy="590837"/>
          </a:xfrm>
          <a:prstGeom prst="rect">
            <a:avLst/>
          </a:prstGeom>
          <a:noFill/>
          <a:extLst>
            <a:ext uri="{909E8E84-426E-40DD-AFC4-6F175D3DCCD1}">
              <a14:hiddenFill xmlns:a14="http://schemas.microsoft.com/office/drawing/2010/main">
                <a:solidFill>
                  <a:srgbClr val="FFFFFF"/>
                </a:solidFill>
              </a14:hiddenFill>
            </a:ext>
          </a:extLst>
        </p:spPr>
      </p:pic>
      <p:sp>
        <p:nvSpPr>
          <p:cNvPr id="88" name="CaixaDeTexto 87">
            <a:extLst>
              <a:ext uri="{FF2B5EF4-FFF2-40B4-BE49-F238E27FC236}">
                <a16:creationId xmlns:a16="http://schemas.microsoft.com/office/drawing/2014/main" id="{880A8772-D449-4F34-B817-190DAA9B9169}"/>
              </a:ext>
            </a:extLst>
          </p:cNvPr>
          <p:cNvSpPr txBox="1"/>
          <p:nvPr/>
        </p:nvSpPr>
        <p:spPr>
          <a:xfrm>
            <a:off x="3073597" y="3916188"/>
            <a:ext cx="888803" cy="276999"/>
          </a:xfrm>
          <a:prstGeom prst="rect">
            <a:avLst/>
          </a:prstGeom>
          <a:noFill/>
        </p:spPr>
        <p:txBody>
          <a:bodyPr wrap="square" rtlCol="0">
            <a:spAutoFit/>
          </a:bodyPr>
          <a:lstStyle/>
          <a:p>
            <a:r>
              <a:rPr lang="pt-PT" sz="1200" dirty="0"/>
              <a:t>NADH</a:t>
            </a:r>
          </a:p>
        </p:txBody>
      </p:sp>
      <p:cxnSp>
        <p:nvCxnSpPr>
          <p:cNvPr id="89" name="Conexão reta unidirecional 88">
            <a:extLst>
              <a:ext uri="{FF2B5EF4-FFF2-40B4-BE49-F238E27FC236}">
                <a16:creationId xmlns:a16="http://schemas.microsoft.com/office/drawing/2014/main" id="{10115971-3CFB-4321-AAC4-91074F7557E8}"/>
              </a:ext>
            </a:extLst>
          </p:cNvPr>
          <p:cNvCxnSpPr>
            <a:cxnSpLocks/>
            <a:stCxn id="81" idx="3"/>
          </p:cNvCxnSpPr>
          <p:nvPr/>
        </p:nvCxnSpPr>
        <p:spPr>
          <a:xfrm>
            <a:off x="1529431" y="2486055"/>
            <a:ext cx="595814" cy="7133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0" name="Conexão reta unidirecional 89">
            <a:extLst>
              <a:ext uri="{FF2B5EF4-FFF2-40B4-BE49-F238E27FC236}">
                <a16:creationId xmlns:a16="http://schemas.microsoft.com/office/drawing/2014/main" id="{900CC538-E269-496F-B947-7F086D61C3AC}"/>
              </a:ext>
            </a:extLst>
          </p:cNvPr>
          <p:cNvCxnSpPr>
            <a:cxnSpLocks/>
          </p:cNvCxnSpPr>
          <p:nvPr/>
        </p:nvCxnSpPr>
        <p:spPr>
          <a:xfrm flipH="1" flipV="1">
            <a:off x="2777521" y="4274706"/>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1" name="Conexão reta unidirecional 90">
            <a:extLst>
              <a:ext uri="{FF2B5EF4-FFF2-40B4-BE49-F238E27FC236}">
                <a16:creationId xmlns:a16="http://schemas.microsoft.com/office/drawing/2014/main" id="{22957327-0B71-42C3-BB10-46728E3215DF}"/>
              </a:ext>
            </a:extLst>
          </p:cNvPr>
          <p:cNvCxnSpPr>
            <a:cxnSpLocks/>
          </p:cNvCxnSpPr>
          <p:nvPr/>
        </p:nvCxnSpPr>
        <p:spPr>
          <a:xfrm>
            <a:off x="2907892" y="4237369"/>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2" name="CaixaDeTexto 91">
            <a:extLst>
              <a:ext uri="{FF2B5EF4-FFF2-40B4-BE49-F238E27FC236}">
                <a16:creationId xmlns:a16="http://schemas.microsoft.com/office/drawing/2014/main" id="{B423ED09-869B-4A1B-86CE-6FE056AA8AA1}"/>
              </a:ext>
            </a:extLst>
          </p:cNvPr>
          <p:cNvSpPr txBox="1"/>
          <p:nvPr/>
        </p:nvSpPr>
        <p:spPr>
          <a:xfrm>
            <a:off x="2679292" y="4389874"/>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93" name="Conexão: Curva 92">
            <a:extLst>
              <a:ext uri="{FF2B5EF4-FFF2-40B4-BE49-F238E27FC236}">
                <a16:creationId xmlns:a16="http://schemas.microsoft.com/office/drawing/2014/main" id="{0BD9E768-E061-4C5C-8D91-B5C6C8F92E15}"/>
              </a:ext>
            </a:extLst>
          </p:cNvPr>
          <p:cNvCxnSpPr>
            <a:cxnSpLocks/>
          </p:cNvCxnSpPr>
          <p:nvPr/>
        </p:nvCxnSpPr>
        <p:spPr>
          <a:xfrm rot="16200000" flipH="1">
            <a:off x="3371542" y="4151912"/>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4" name="CaixaDeTexto 93">
            <a:extLst>
              <a:ext uri="{FF2B5EF4-FFF2-40B4-BE49-F238E27FC236}">
                <a16:creationId xmlns:a16="http://schemas.microsoft.com/office/drawing/2014/main" id="{021C2C40-A55A-444D-85F8-0E06CE926E7C}"/>
              </a:ext>
            </a:extLst>
          </p:cNvPr>
          <p:cNvSpPr txBox="1"/>
          <p:nvPr/>
        </p:nvSpPr>
        <p:spPr>
          <a:xfrm>
            <a:off x="156990" y="1641058"/>
            <a:ext cx="1372088" cy="338554"/>
          </a:xfrm>
          <a:prstGeom prst="rect">
            <a:avLst/>
          </a:prstGeom>
          <a:noFill/>
        </p:spPr>
        <p:txBody>
          <a:bodyPr wrap="square" rtlCol="0">
            <a:spAutoFit/>
          </a:bodyPr>
          <a:lstStyle/>
          <a:p>
            <a:r>
              <a:rPr lang="pt-PT" sz="1600" b="1" dirty="0">
                <a:solidFill>
                  <a:srgbClr val="456968"/>
                </a:solidFill>
              </a:rPr>
              <a:t>Citoplasma</a:t>
            </a:r>
          </a:p>
        </p:txBody>
      </p:sp>
      <p:sp>
        <p:nvSpPr>
          <p:cNvPr id="95" name="CaixaDeTexto 94">
            <a:extLst>
              <a:ext uri="{FF2B5EF4-FFF2-40B4-BE49-F238E27FC236}">
                <a16:creationId xmlns:a16="http://schemas.microsoft.com/office/drawing/2014/main" id="{328CE21D-B913-4E20-B39D-385A1D915C5D}"/>
              </a:ext>
            </a:extLst>
          </p:cNvPr>
          <p:cNvSpPr txBox="1"/>
          <p:nvPr/>
        </p:nvSpPr>
        <p:spPr>
          <a:xfrm>
            <a:off x="323747" y="6467463"/>
            <a:ext cx="2199294" cy="246221"/>
          </a:xfrm>
          <a:prstGeom prst="rect">
            <a:avLst/>
          </a:prstGeom>
          <a:solidFill>
            <a:schemeClr val="accent2">
              <a:lumMod val="60000"/>
              <a:lumOff val="40000"/>
            </a:schemeClr>
          </a:solidFill>
        </p:spPr>
        <p:txBody>
          <a:bodyPr wrap="square" rtlCol="0">
            <a:spAutoFit/>
          </a:bodyPr>
          <a:lstStyle/>
          <a:p>
            <a:pPr algn="ctr"/>
            <a:r>
              <a:rPr lang="pt-PT" sz="1000" dirty="0"/>
              <a:t>LDH – Lactato desidrogenase</a:t>
            </a:r>
          </a:p>
        </p:txBody>
      </p:sp>
      <p:sp>
        <p:nvSpPr>
          <p:cNvPr id="96" name="CaixaDeTexto 95">
            <a:extLst>
              <a:ext uri="{FF2B5EF4-FFF2-40B4-BE49-F238E27FC236}">
                <a16:creationId xmlns:a16="http://schemas.microsoft.com/office/drawing/2014/main" id="{8125D523-1D5F-4471-BE10-6D2F7DA8DDAF}"/>
              </a:ext>
            </a:extLst>
          </p:cNvPr>
          <p:cNvSpPr txBox="1"/>
          <p:nvPr/>
        </p:nvSpPr>
        <p:spPr>
          <a:xfrm>
            <a:off x="3267129" y="5455673"/>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pic>
        <p:nvPicPr>
          <p:cNvPr id="97" name="Imagem 96" descr="Uma imagem com dispositivo, espelho, desenho&#10;&#10;Descrição gerada automaticamente">
            <a:extLst>
              <a:ext uri="{FF2B5EF4-FFF2-40B4-BE49-F238E27FC236}">
                <a16:creationId xmlns:a16="http://schemas.microsoft.com/office/drawing/2014/main" id="{B5AEB9BB-C7C0-4E5C-B050-15C443DABF67}"/>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4671" y="4625007"/>
            <a:ext cx="2092083" cy="1213318"/>
          </a:xfrm>
          <a:prstGeom prst="rect">
            <a:avLst/>
          </a:prstGeom>
        </p:spPr>
      </p:pic>
      <p:sp>
        <p:nvSpPr>
          <p:cNvPr id="98" name="CaixaDeTexto 97">
            <a:extLst>
              <a:ext uri="{FF2B5EF4-FFF2-40B4-BE49-F238E27FC236}">
                <a16:creationId xmlns:a16="http://schemas.microsoft.com/office/drawing/2014/main" id="{FD6EF13C-54BC-43A0-9A8E-F59278AF31BD}"/>
              </a:ext>
            </a:extLst>
          </p:cNvPr>
          <p:cNvSpPr txBox="1"/>
          <p:nvPr/>
        </p:nvSpPr>
        <p:spPr>
          <a:xfrm>
            <a:off x="826608" y="5422525"/>
            <a:ext cx="1362035" cy="261610"/>
          </a:xfrm>
          <a:prstGeom prst="rect">
            <a:avLst/>
          </a:prstGeom>
          <a:noFill/>
        </p:spPr>
        <p:txBody>
          <a:bodyPr wrap="square" rtlCol="0">
            <a:spAutoFit/>
          </a:bodyPr>
          <a:lstStyle/>
          <a:p>
            <a:r>
              <a:rPr lang="pt-PT" sz="1100" b="1" dirty="0">
                <a:solidFill>
                  <a:srgbClr val="00B050"/>
                </a:solidFill>
              </a:rPr>
              <a:t>2ATP</a:t>
            </a:r>
          </a:p>
        </p:txBody>
      </p:sp>
      <p:sp>
        <p:nvSpPr>
          <p:cNvPr id="99" name="CaixaDeTexto 98">
            <a:extLst>
              <a:ext uri="{FF2B5EF4-FFF2-40B4-BE49-F238E27FC236}">
                <a16:creationId xmlns:a16="http://schemas.microsoft.com/office/drawing/2014/main" id="{5E7D6D7B-AB6D-425E-BF79-3DFFC5D61993}"/>
              </a:ext>
            </a:extLst>
          </p:cNvPr>
          <p:cNvSpPr txBox="1"/>
          <p:nvPr/>
        </p:nvSpPr>
        <p:spPr>
          <a:xfrm>
            <a:off x="1759804" y="5398998"/>
            <a:ext cx="1362035" cy="261610"/>
          </a:xfrm>
          <a:prstGeom prst="rect">
            <a:avLst/>
          </a:prstGeom>
          <a:noFill/>
        </p:spPr>
        <p:txBody>
          <a:bodyPr wrap="square" rtlCol="0">
            <a:spAutoFit/>
          </a:bodyPr>
          <a:lstStyle/>
          <a:p>
            <a:r>
              <a:rPr lang="pt-PT" sz="1100" b="1" dirty="0">
                <a:solidFill>
                  <a:srgbClr val="00B050"/>
                </a:solidFill>
              </a:rPr>
              <a:t>32ATP</a:t>
            </a:r>
          </a:p>
        </p:txBody>
      </p:sp>
      <p:cxnSp>
        <p:nvCxnSpPr>
          <p:cNvPr id="100" name="Conexão reta unidirecional 99">
            <a:extLst>
              <a:ext uri="{FF2B5EF4-FFF2-40B4-BE49-F238E27FC236}">
                <a16:creationId xmlns:a16="http://schemas.microsoft.com/office/drawing/2014/main" id="{B35D6D3F-E863-499C-8C3A-2AFC1524226B}"/>
              </a:ext>
            </a:extLst>
          </p:cNvPr>
          <p:cNvCxnSpPr>
            <a:cxnSpLocks/>
          </p:cNvCxnSpPr>
          <p:nvPr/>
        </p:nvCxnSpPr>
        <p:spPr>
          <a:xfrm>
            <a:off x="1394029" y="4348598"/>
            <a:ext cx="0" cy="225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CaixaDeTexto 100">
            <a:extLst>
              <a:ext uri="{FF2B5EF4-FFF2-40B4-BE49-F238E27FC236}">
                <a16:creationId xmlns:a16="http://schemas.microsoft.com/office/drawing/2014/main" id="{544FA35B-D5A9-46DB-9659-F606E53FE090}"/>
              </a:ext>
            </a:extLst>
          </p:cNvPr>
          <p:cNvSpPr txBox="1"/>
          <p:nvPr/>
        </p:nvSpPr>
        <p:spPr>
          <a:xfrm>
            <a:off x="2542799" y="2562464"/>
            <a:ext cx="1362035" cy="261610"/>
          </a:xfrm>
          <a:prstGeom prst="rect">
            <a:avLst/>
          </a:prstGeom>
          <a:noFill/>
        </p:spPr>
        <p:txBody>
          <a:bodyPr wrap="square" rtlCol="0">
            <a:spAutoFit/>
          </a:bodyPr>
          <a:lstStyle/>
          <a:p>
            <a:r>
              <a:rPr lang="pt-PT" sz="1100" b="1" dirty="0">
                <a:solidFill>
                  <a:srgbClr val="00B050"/>
                </a:solidFill>
              </a:rPr>
              <a:t>2ATP</a:t>
            </a:r>
          </a:p>
        </p:txBody>
      </p:sp>
      <p:sp>
        <p:nvSpPr>
          <p:cNvPr id="102" name="CaixaDeTexto 101">
            <a:extLst>
              <a:ext uri="{FF2B5EF4-FFF2-40B4-BE49-F238E27FC236}">
                <a16:creationId xmlns:a16="http://schemas.microsoft.com/office/drawing/2014/main" id="{8AE99C6F-AC9C-4638-8672-87A528544E19}"/>
              </a:ext>
            </a:extLst>
          </p:cNvPr>
          <p:cNvSpPr txBox="1"/>
          <p:nvPr/>
        </p:nvSpPr>
        <p:spPr>
          <a:xfrm>
            <a:off x="685800" y="4052455"/>
            <a:ext cx="1449886" cy="369332"/>
          </a:xfrm>
          <a:prstGeom prst="rect">
            <a:avLst/>
          </a:prstGeom>
          <a:noFill/>
        </p:spPr>
        <p:txBody>
          <a:bodyPr wrap="square" rtlCol="0">
            <a:spAutoFit/>
          </a:bodyPr>
          <a:lstStyle/>
          <a:p>
            <a:r>
              <a:rPr lang="pt-PT" b="1" dirty="0" err="1">
                <a:solidFill>
                  <a:schemeClr val="accent1">
                    <a:lumMod val="50000"/>
                  </a:schemeClr>
                </a:solidFill>
              </a:rPr>
              <a:t>Acetil-CoA</a:t>
            </a:r>
            <a:endParaRPr lang="pt-PT" b="1" dirty="0">
              <a:solidFill>
                <a:schemeClr val="accent1">
                  <a:lumMod val="50000"/>
                </a:schemeClr>
              </a:solidFill>
            </a:endParaRPr>
          </a:p>
        </p:txBody>
      </p:sp>
      <p:sp>
        <p:nvSpPr>
          <p:cNvPr id="103" name="CaixaDeTexto 102">
            <a:extLst>
              <a:ext uri="{FF2B5EF4-FFF2-40B4-BE49-F238E27FC236}">
                <a16:creationId xmlns:a16="http://schemas.microsoft.com/office/drawing/2014/main" id="{A42285C3-B970-40DB-81B8-8E0AE563F3AD}"/>
              </a:ext>
            </a:extLst>
          </p:cNvPr>
          <p:cNvSpPr txBox="1"/>
          <p:nvPr/>
        </p:nvSpPr>
        <p:spPr>
          <a:xfrm>
            <a:off x="1147821" y="3492946"/>
            <a:ext cx="808653" cy="369332"/>
          </a:xfrm>
          <a:prstGeom prst="rect">
            <a:avLst/>
          </a:prstGeom>
          <a:solidFill>
            <a:srgbClr val="C00000"/>
          </a:solidFill>
        </p:spPr>
        <p:txBody>
          <a:bodyPr wrap="square" rtlCol="0">
            <a:spAutoFit/>
          </a:bodyPr>
          <a:lstStyle/>
          <a:p>
            <a:pPr algn="ctr"/>
            <a:r>
              <a:rPr lang="pt-PT" dirty="0">
                <a:solidFill>
                  <a:schemeClr val="bg1"/>
                </a:solidFill>
              </a:rPr>
              <a:t>PDH</a:t>
            </a:r>
          </a:p>
        </p:txBody>
      </p:sp>
      <p:cxnSp>
        <p:nvCxnSpPr>
          <p:cNvPr id="104" name="Conexão reta unidirecional 103">
            <a:extLst>
              <a:ext uri="{FF2B5EF4-FFF2-40B4-BE49-F238E27FC236}">
                <a16:creationId xmlns:a16="http://schemas.microsoft.com/office/drawing/2014/main" id="{21BD51B8-CD7A-4F3E-8B45-184C9A3678AB}"/>
              </a:ext>
            </a:extLst>
          </p:cNvPr>
          <p:cNvCxnSpPr>
            <a:cxnSpLocks/>
            <a:stCxn id="83" idx="1"/>
          </p:cNvCxnSpPr>
          <p:nvPr/>
        </p:nvCxnSpPr>
        <p:spPr>
          <a:xfrm flipH="1">
            <a:off x="1652491" y="3768489"/>
            <a:ext cx="428341" cy="29378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05" name="CaixaDeTexto 104">
            <a:extLst>
              <a:ext uri="{FF2B5EF4-FFF2-40B4-BE49-F238E27FC236}">
                <a16:creationId xmlns:a16="http://schemas.microsoft.com/office/drawing/2014/main" id="{CBE6CB71-5071-43A6-9ABA-3B9742156F28}"/>
              </a:ext>
            </a:extLst>
          </p:cNvPr>
          <p:cNvSpPr txBox="1"/>
          <p:nvPr/>
        </p:nvSpPr>
        <p:spPr>
          <a:xfrm>
            <a:off x="323747" y="6186551"/>
            <a:ext cx="2199294" cy="246221"/>
          </a:xfrm>
          <a:prstGeom prst="rect">
            <a:avLst/>
          </a:prstGeom>
          <a:solidFill>
            <a:srgbClr val="C00000"/>
          </a:solidFill>
        </p:spPr>
        <p:txBody>
          <a:bodyPr wrap="square" rtlCol="0">
            <a:spAutoFit/>
          </a:bodyPr>
          <a:lstStyle/>
          <a:p>
            <a:pPr algn="ctr"/>
            <a:r>
              <a:rPr lang="pt-PT" sz="1000" dirty="0">
                <a:solidFill>
                  <a:schemeClr val="bg1"/>
                </a:solidFill>
              </a:rPr>
              <a:t>PDH – Piruvato desidrogenase</a:t>
            </a:r>
          </a:p>
        </p:txBody>
      </p:sp>
      <p:sp>
        <p:nvSpPr>
          <p:cNvPr id="106" name="CaixaDeTexto 105">
            <a:extLst>
              <a:ext uri="{FF2B5EF4-FFF2-40B4-BE49-F238E27FC236}">
                <a16:creationId xmlns:a16="http://schemas.microsoft.com/office/drawing/2014/main" id="{7A1ED39F-A5DD-4CA2-BAB2-9F0E44D995D4}"/>
              </a:ext>
            </a:extLst>
          </p:cNvPr>
          <p:cNvSpPr txBox="1"/>
          <p:nvPr/>
        </p:nvSpPr>
        <p:spPr>
          <a:xfrm>
            <a:off x="3683197" y="4405760"/>
            <a:ext cx="888803" cy="276999"/>
          </a:xfrm>
          <a:prstGeom prst="rect">
            <a:avLst/>
          </a:prstGeom>
          <a:noFill/>
        </p:spPr>
        <p:txBody>
          <a:bodyPr wrap="square" rtlCol="0">
            <a:spAutoFit/>
          </a:bodyPr>
          <a:lstStyle/>
          <a:p>
            <a:r>
              <a:rPr lang="pt-PT" sz="1200" dirty="0"/>
              <a:t>NAD+</a:t>
            </a:r>
          </a:p>
        </p:txBody>
      </p:sp>
      <p:grpSp>
        <p:nvGrpSpPr>
          <p:cNvPr id="107" name="Group 184">
            <a:extLst>
              <a:ext uri="{FF2B5EF4-FFF2-40B4-BE49-F238E27FC236}">
                <a16:creationId xmlns:a16="http://schemas.microsoft.com/office/drawing/2014/main" id="{1FA2442F-0424-45DF-8F36-9A4EEE8BC207}"/>
              </a:ext>
            </a:extLst>
          </p:cNvPr>
          <p:cNvGrpSpPr>
            <a:grpSpLocks/>
          </p:cNvGrpSpPr>
          <p:nvPr/>
        </p:nvGrpSpPr>
        <p:grpSpPr bwMode="auto">
          <a:xfrm rot="1578080">
            <a:off x="4127721" y="6231658"/>
            <a:ext cx="295040" cy="479642"/>
            <a:chOff x="2219" y="907"/>
            <a:chExt cx="1088" cy="2764"/>
          </a:xfrm>
        </p:grpSpPr>
        <p:sp>
          <p:nvSpPr>
            <p:cNvPr id="108" name="Freeform 185">
              <a:extLst>
                <a:ext uri="{FF2B5EF4-FFF2-40B4-BE49-F238E27FC236}">
                  <a16:creationId xmlns:a16="http://schemas.microsoft.com/office/drawing/2014/main" id="{6BAC994E-2F27-4933-8A9B-01A666421379}"/>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09" name="Freeform 186">
              <a:extLst>
                <a:ext uri="{FF2B5EF4-FFF2-40B4-BE49-F238E27FC236}">
                  <a16:creationId xmlns:a16="http://schemas.microsoft.com/office/drawing/2014/main" id="{C625D76B-176D-4188-8CBA-0EF0BAD92A61}"/>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0" name="Freeform 187">
              <a:extLst>
                <a:ext uri="{FF2B5EF4-FFF2-40B4-BE49-F238E27FC236}">
                  <a16:creationId xmlns:a16="http://schemas.microsoft.com/office/drawing/2014/main" id="{1D1C614C-A9D7-4567-A3F1-28436850AE73}"/>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1" name="Freeform 188">
              <a:extLst>
                <a:ext uri="{FF2B5EF4-FFF2-40B4-BE49-F238E27FC236}">
                  <a16:creationId xmlns:a16="http://schemas.microsoft.com/office/drawing/2014/main" id="{E7F27A99-C14E-4FEB-ADA4-6A38649373A7}"/>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2" name="Freeform 189">
              <a:extLst>
                <a:ext uri="{FF2B5EF4-FFF2-40B4-BE49-F238E27FC236}">
                  <a16:creationId xmlns:a16="http://schemas.microsoft.com/office/drawing/2014/main" id="{0AD9BA3B-341F-4508-A9B6-A66DAE4F48B2}"/>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3" name="Freeform 190">
              <a:extLst>
                <a:ext uri="{FF2B5EF4-FFF2-40B4-BE49-F238E27FC236}">
                  <a16:creationId xmlns:a16="http://schemas.microsoft.com/office/drawing/2014/main" id="{88942099-F126-436D-8224-0F3DEDF26ED5}"/>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4" name="Freeform 191">
              <a:extLst>
                <a:ext uri="{FF2B5EF4-FFF2-40B4-BE49-F238E27FC236}">
                  <a16:creationId xmlns:a16="http://schemas.microsoft.com/office/drawing/2014/main" id="{0F7D4C67-6584-46A9-B794-BC6826CDFD38}"/>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5" name="Freeform 192">
              <a:extLst>
                <a:ext uri="{FF2B5EF4-FFF2-40B4-BE49-F238E27FC236}">
                  <a16:creationId xmlns:a16="http://schemas.microsoft.com/office/drawing/2014/main" id="{3527C4F9-3C3A-496E-BB7F-C9518D6FBB20}"/>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6" name="Freeform 193">
              <a:extLst>
                <a:ext uri="{FF2B5EF4-FFF2-40B4-BE49-F238E27FC236}">
                  <a16:creationId xmlns:a16="http://schemas.microsoft.com/office/drawing/2014/main" id="{103F2C5F-B69B-426E-B8EF-4E1C4C91D70A}"/>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7" name="Freeform 194">
              <a:extLst>
                <a:ext uri="{FF2B5EF4-FFF2-40B4-BE49-F238E27FC236}">
                  <a16:creationId xmlns:a16="http://schemas.microsoft.com/office/drawing/2014/main" id="{43E3EB60-1FCC-403E-91A1-3920C0DA0069}"/>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8" name="Freeform 195">
              <a:extLst>
                <a:ext uri="{FF2B5EF4-FFF2-40B4-BE49-F238E27FC236}">
                  <a16:creationId xmlns:a16="http://schemas.microsoft.com/office/drawing/2014/main" id="{8BA54283-6202-45E4-B4EA-12F8265D7A43}"/>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19" name="Freeform 196">
              <a:extLst>
                <a:ext uri="{FF2B5EF4-FFF2-40B4-BE49-F238E27FC236}">
                  <a16:creationId xmlns:a16="http://schemas.microsoft.com/office/drawing/2014/main" id="{9F42DEAE-1239-4B18-B2F5-92BBF44011B4}"/>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0" name="Freeform 197">
              <a:extLst>
                <a:ext uri="{FF2B5EF4-FFF2-40B4-BE49-F238E27FC236}">
                  <a16:creationId xmlns:a16="http://schemas.microsoft.com/office/drawing/2014/main" id="{D8ED2DA1-13C1-4FC2-89BC-86A907510A62}"/>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1" name="Freeform 198">
              <a:extLst>
                <a:ext uri="{FF2B5EF4-FFF2-40B4-BE49-F238E27FC236}">
                  <a16:creationId xmlns:a16="http://schemas.microsoft.com/office/drawing/2014/main" id="{407B52D2-4383-403D-A074-113E3E89117B}"/>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2" name="Freeform 199">
              <a:extLst>
                <a:ext uri="{FF2B5EF4-FFF2-40B4-BE49-F238E27FC236}">
                  <a16:creationId xmlns:a16="http://schemas.microsoft.com/office/drawing/2014/main" id="{3B4B1315-96D4-4AF8-B880-A716FF513243}"/>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3" name="Freeform 200">
              <a:extLst>
                <a:ext uri="{FF2B5EF4-FFF2-40B4-BE49-F238E27FC236}">
                  <a16:creationId xmlns:a16="http://schemas.microsoft.com/office/drawing/2014/main" id="{42E698EC-600B-4C77-B1F5-7192C7391636}"/>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4" name="Freeform 201">
              <a:extLst>
                <a:ext uri="{FF2B5EF4-FFF2-40B4-BE49-F238E27FC236}">
                  <a16:creationId xmlns:a16="http://schemas.microsoft.com/office/drawing/2014/main" id="{B59810F1-C4BB-4555-B52B-2D7322221DD3}"/>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5" name="Freeform 202">
              <a:extLst>
                <a:ext uri="{FF2B5EF4-FFF2-40B4-BE49-F238E27FC236}">
                  <a16:creationId xmlns:a16="http://schemas.microsoft.com/office/drawing/2014/main" id="{85454F70-2C4F-467C-B10B-BBFB000A1D8B}"/>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6" name="Freeform 203">
              <a:extLst>
                <a:ext uri="{FF2B5EF4-FFF2-40B4-BE49-F238E27FC236}">
                  <a16:creationId xmlns:a16="http://schemas.microsoft.com/office/drawing/2014/main" id="{995D5E5D-58BE-45D4-ACD2-8C8A7C688DC5}"/>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7" name="Freeform 204">
              <a:extLst>
                <a:ext uri="{FF2B5EF4-FFF2-40B4-BE49-F238E27FC236}">
                  <a16:creationId xmlns:a16="http://schemas.microsoft.com/office/drawing/2014/main" id="{B4716E25-F75F-48EA-BD43-D4CD0D822022}"/>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8" name="Freeform 205">
              <a:extLst>
                <a:ext uri="{FF2B5EF4-FFF2-40B4-BE49-F238E27FC236}">
                  <a16:creationId xmlns:a16="http://schemas.microsoft.com/office/drawing/2014/main" id="{FA48AEB1-D2B7-45B3-9F7E-129701A79280}"/>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29" name="Freeform 206">
              <a:extLst>
                <a:ext uri="{FF2B5EF4-FFF2-40B4-BE49-F238E27FC236}">
                  <a16:creationId xmlns:a16="http://schemas.microsoft.com/office/drawing/2014/main" id="{D56F9D6A-89F7-447C-81E8-73E64AA4393A}"/>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0" name="Freeform 207">
              <a:extLst>
                <a:ext uri="{FF2B5EF4-FFF2-40B4-BE49-F238E27FC236}">
                  <a16:creationId xmlns:a16="http://schemas.microsoft.com/office/drawing/2014/main" id="{5789D3A5-52D2-4D30-87C3-70ED808253C0}"/>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1" name="Freeform 208">
              <a:extLst>
                <a:ext uri="{FF2B5EF4-FFF2-40B4-BE49-F238E27FC236}">
                  <a16:creationId xmlns:a16="http://schemas.microsoft.com/office/drawing/2014/main" id="{7A80DBED-AFC8-4A2E-9710-70DF7CDEF9A6}"/>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2" name="Freeform 209">
              <a:extLst>
                <a:ext uri="{FF2B5EF4-FFF2-40B4-BE49-F238E27FC236}">
                  <a16:creationId xmlns:a16="http://schemas.microsoft.com/office/drawing/2014/main" id="{684416B0-51FF-4F9A-8A8A-A8DFC7880E5E}"/>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3" name="Freeform 210">
              <a:extLst>
                <a:ext uri="{FF2B5EF4-FFF2-40B4-BE49-F238E27FC236}">
                  <a16:creationId xmlns:a16="http://schemas.microsoft.com/office/drawing/2014/main" id="{EA8DC2C5-356B-46F5-A2DE-625926F17C40}"/>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4" name="Freeform 211">
              <a:extLst>
                <a:ext uri="{FF2B5EF4-FFF2-40B4-BE49-F238E27FC236}">
                  <a16:creationId xmlns:a16="http://schemas.microsoft.com/office/drawing/2014/main" id="{F0101ACB-1AFF-4054-8765-F39F44B51905}"/>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5" name="Freeform 212">
              <a:extLst>
                <a:ext uri="{FF2B5EF4-FFF2-40B4-BE49-F238E27FC236}">
                  <a16:creationId xmlns:a16="http://schemas.microsoft.com/office/drawing/2014/main" id="{96391E5A-BE3E-4D80-893B-063E4B3832F9}"/>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6" name="Freeform 213">
              <a:extLst>
                <a:ext uri="{FF2B5EF4-FFF2-40B4-BE49-F238E27FC236}">
                  <a16:creationId xmlns:a16="http://schemas.microsoft.com/office/drawing/2014/main" id="{E1271641-104C-4BC1-8C4D-C2DEE4494F99}"/>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7" name="Freeform 214">
              <a:extLst>
                <a:ext uri="{FF2B5EF4-FFF2-40B4-BE49-F238E27FC236}">
                  <a16:creationId xmlns:a16="http://schemas.microsoft.com/office/drawing/2014/main" id="{F3EF606D-6663-4B1E-9AC9-03D1553A09FA}"/>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8" name="Freeform 215">
              <a:extLst>
                <a:ext uri="{FF2B5EF4-FFF2-40B4-BE49-F238E27FC236}">
                  <a16:creationId xmlns:a16="http://schemas.microsoft.com/office/drawing/2014/main" id="{6B963091-CD29-4444-AD5F-04E4E53A50F2}"/>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39" name="Freeform 216">
              <a:extLst>
                <a:ext uri="{FF2B5EF4-FFF2-40B4-BE49-F238E27FC236}">
                  <a16:creationId xmlns:a16="http://schemas.microsoft.com/office/drawing/2014/main" id="{EAA99CAE-6348-49BA-80E5-053CE7948A2E}"/>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0" name="Freeform 217">
              <a:extLst>
                <a:ext uri="{FF2B5EF4-FFF2-40B4-BE49-F238E27FC236}">
                  <a16:creationId xmlns:a16="http://schemas.microsoft.com/office/drawing/2014/main" id="{751F9591-A2FE-4088-86E1-9C88176A681A}"/>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1" name="Freeform 218">
              <a:extLst>
                <a:ext uri="{FF2B5EF4-FFF2-40B4-BE49-F238E27FC236}">
                  <a16:creationId xmlns:a16="http://schemas.microsoft.com/office/drawing/2014/main" id="{74435926-CEDD-4F0C-84DB-AF8E633BC579}"/>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2" name="Freeform 219">
              <a:extLst>
                <a:ext uri="{FF2B5EF4-FFF2-40B4-BE49-F238E27FC236}">
                  <a16:creationId xmlns:a16="http://schemas.microsoft.com/office/drawing/2014/main" id="{40CA2CD4-33B3-4198-B59A-41B4D133A4F5}"/>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3" name="Freeform 220">
              <a:extLst>
                <a:ext uri="{FF2B5EF4-FFF2-40B4-BE49-F238E27FC236}">
                  <a16:creationId xmlns:a16="http://schemas.microsoft.com/office/drawing/2014/main" id="{0027D4CE-D4FB-443B-BBF9-3B1A1092CFEA}"/>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4" name="Freeform 221">
              <a:extLst>
                <a:ext uri="{FF2B5EF4-FFF2-40B4-BE49-F238E27FC236}">
                  <a16:creationId xmlns:a16="http://schemas.microsoft.com/office/drawing/2014/main" id="{305F67B5-8CDB-45A1-B674-BB2863903B1C}"/>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5" name="Freeform 222">
              <a:extLst>
                <a:ext uri="{FF2B5EF4-FFF2-40B4-BE49-F238E27FC236}">
                  <a16:creationId xmlns:a16="http://schemas.microsoft.com/office/drawing/2014/main" id="{6AF82813-8669-478E-B96C-E56C1F0E992D}"/>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6" name="Freeform 223">
              <a:extLst>
                <a:ext uri="{FF2B5EF4-FFF2-40B4-BE49-F238E27FC236}">
                  <a16:creationId xmlns:a16="http://schemas.microsoft.com/office/drawing/2014/main" id="{7383B9D7-3AF9-4F01-9556-66E6A2162F6F}"/>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147" name="Freeform 224">
              <a:extLst>
                <a:ext uri="{FF2B5EF4-FFF2-40B4-BE49-F238E27FC236}">
                  <a16:creationId xmlns:a16="http://schemas.microsoft.com/office/drawing/2014/main" id="{DDEDBB9B-9775-4B00-BE5D-736E34665BB2}"/>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48" name="Freeform 225">
              <a:extLst>
                <a:ext uri="{FF2B5EF4-FFF2-40B4-BE49-F238E27FC236}">
                  <a16:creationId xmlns:a16="http://schemas.microsoft.com/office/drawing/2014/main" id="{610ABB3F-669D-4F41-A483-13CF8B934CAD}"/>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49" name="Freeform 226">
              <a:extLst>
                <a:ext uri="{FF2B5EF4-FFF2-40B4-BE49-F238E27FC236}">
                  <a16:creationId xmlns:a16="http://schemas.microsoft.com/office/drawing/2014/main" id="{D258DBBC-F9A8-4695-9D6C-23C721DE9624}"/>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150" name="Freeform 227">
              <a:extLst>
                <a:ext uri="{FF2B5EF4-FFF2-40B4-BE49-F238E27FC236}">
                  <a16:creationId xmlns:a16="http://schemas.microsoft.com/office/drawing/2014/main" id="{AEB3197D-3AD0-4AEE-BDD3-C306A6390AE7}"/>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sp>
        <p:nvSpPr>
          <p:cNvPr id="151" name="CaixaDeTexto 150">
            <a:extLst>
              <a:ext uri="{FF2B5EF4-FFF2-40B4-BE49-F238E27FC236}">
                <a16:creationId xmlns:a16="http://schemas.microsoft.com/office/drawing/2014/main" id="{947D92B8-A30F-4983-B03B-CE9F74B62BA5}"/>
              </a:ext>
            </a:extLst>
          </p:cNvPr>
          <p:cNvSpPr txBox="1"/>
          <p:nvPr/>
        </p:nvSpPr>
        <p:spPr>
          <a:xfrm rot="20671396">
            <a:off x="604707" y="3228110"/>
            <a:ext cx="982311" cy="338554"/>
          </a:xfrm>
          <a:prstGeom prst="rect">
            <a:avLst/>
          </a:prstGeom>
          <a:noFill/>
        </p:spPr>
        <p:txBody>
          <a:bodyPr wrap="square" rtlCol="0">
            <a:spAutoFit/>
          </a:bodyPr>
          <a:lstStyle/>
          <a:p>
            <a:r>
              <a:rPr lang="pt-PT" sz="1600" b="1" dirty="0">
                <a:solidFill>
                  <a:schemeClr val="accent6">
                    <a:lumMod val="50000"/>
                  </a:schemeClr>
                </a:solidFill>
              </a:rPr>
              <a:t>Tiamina </a:t>
            </a:r>
          </a:p>
        </p:txBody>
      </p:sp>
    </p:spTree>
    <p:custDataLst>
      <p:tags r:id="rId1"/>
    </p:custDataLst>
    <p:extLst>
      <p:ext uri="{BB962C8B-B14F-4D97-AF65-F5344CB8AC3E}">
        <p14:creationId xmlns:p14="http://schemas.microsoft.com/office/powerpoint/2010/main" val="2967983844"/>
      </p:ext>
    </p:extLst>
  </p:cSld>
  <p:clrMapOvr>
    <a:masterClrMapping/>
  </p:clrMapOvr>
  <mc:AlternateContent xmlns:mc="http://schemas.openxmlformats.org/markup-compatibility/2006" xmlns:p14="http://schemas.microsoft.com/office/powerpoint/2010/main">
    <mc:Choice Requires="p14">
      <p:transition spd="slow" p14:dur="2000" advTm="473"/>
    </mc:Choice>
    <mc:Fallback xmlns="">
      <p:transition spd="slow" advTm="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103"/>
                                        </p:tgtEl>
                                        <p:attrNameLst>
                                          <p:attrName>style.opacity</p:attrName>
                                        </p:attrNameLst>
                                      </p:cBhvr>
                                      <p:to>
                                        <p:strVal val="0.5"/>
                                      </p:to>
                                    </p:set>
                                    <p:animEffect filter="image" prLst="opacity: 0.5">
                                      <p:cBhvr rctx="IE">
                                        <p:cTn id="7" dur="indefinite"/>
                                        <p:tgtEl>
                                          <p:spTgt spid="103"/>
                                        </p:tgtEl>
                                      </p:cBhvr>
                                    </p:animEffect>
                                  </p:childTnLst>
                                </p:cTn>
                              </p:par>
                              <p:par>
                                <p:cTn id="8" presetID="9" presetClass="emph" presetSubtype="0" grpId="0" nodeType="withEffect">
                                  <p:stCondLst>
                                    <p:cond delay="0"/>
                                  </p:stCondLst>
                                  <p:childTnLst>
                                    <p:set>
                                      <p:cBhvr>
                                        <p:cTn id="9" dur="indefinite"/>
                                        <p:tgtEl>
                                          <p:spTgt spid="151"/>
                                        </p:tgtEl>
                                        <p:attrNameLst>
                                          <p:attrName>style.opacity</p:attrName>
                                        </p:attrNameLst>
                                      </p:cBhvr>
                                      <p:to>
                                        <p:strVal val="0.5"/>
                                      </p:to>
                                    </p:set>
                                    <p:animEffect filter="image" prLst="opacity: 0.5">
                                      <p:cBhvr rctx="IE">
                                        <p:cTn id="10" dur="indefinite"/>
                                        <p:tgtEl>
                                          <p:spTgt spid="151"/>
                                        </p:tgtEl>
                                      </p:cBhvr>
                                    </p:animEffect>
                                  </p:childTnLst>
                                </p:cTn>
                              </p:par>
                              <p:par>
                                <p:cTn id="11" presetID="9" presetClass="emph" presetSubtype="0" nodeType="withEffect">
                                  <p:stCondLst>
                                    <p:cond delay="0"/>
                                  </p:stCondLst>
                                  <p:childTnLst>
                                    <p:set>
                                      <p:cBhvr>
                                        <p:cTn id="12" dur="indefinite"/>
                                        <p:tgtEl>
                                          <p:spTgt spid="104"/>
                                        </p:tgtEl>
                                        <p:attrNameLst>
                                          <p:attrName>style.opacity</p:attrName>
                                        </p:attrNameLst>
                                      </p:cBhvr>
                                      <p:to>
                                        <p:strVal val="0.5"/>
                                      </p:to>
                                    </p:set>
                                    <p:animEffect filter="image" prLst="opacity: 0.5">
                                      <p:cBhvr rctx="IE">
                                        <p:cTn id="13" dur="indefinite"/>
                                        <p:tgtEl>
                                          <p:spTgt spid="104"/>
                                        </p:tgtEl>
                                      </p:cBhvr>
                                    </p:animEffect>
                                  </p:childTnLst>
                                </p:cTn>
                              </p:par>
                              <p:par>
                                <p:cTn id="14" presetID="9" presetClass="emph" presetSubtype="0" grpId="0" nodeType="withEffect">
                                  <p:stCondLst>
                                    <p:cond delay="0"/>
                                  </p:stCondLst>
                                  <p:childTnLst>
                                    <p:set>
                                      <p:cBhvr>
                                        <p:cTn id="15" dur="indefinite"/>
                                        <p:tgtEl>
                                          <p:spTgt spid="102"/>
                                        </p:tgtEl>
                                        <p:attrNameLst>
                                          <p:attrName>style.opacity</p:attrName>
                                        </p:attrNameLst>
                                      </p:cBhvr>
                                      <p:to>
                                        <p:strVal val="0.5"/>
                                      </p:to>
                                    </p:set>
                                    <p:animEffect filter="image" prLst="opacity: 0.5">
                                      <p:cBhvr rctx="IE">
                                        <p:cTn id="16" dur="indefinite"/>
                                        <p:tgtEl>
                                          <p:spTgt spid="102"/>
                                        </p:tgtEl>
                                      </p:cBhvr>
                                    </p:animEffect>
                                  </p:childTnLst>
                                </p:cTn>
                              </p:par>
                              <p:par>
                                <p:cTn id="17" presetID="9" presetClass="emph" presetSubtype="0" nodeType="withEffect">
                                  <p:stCondLst>
                                    <p:cond delay="0"/>
                                  </p:stCondLst>
                                  <p:childTnLst>
                                    <p:set>
                                      <p:cBhvr>
                                        <p:cTn id="18" dur="indefinite"/>
                                        <p:tgtEl>
                                          <p:spTgt spid="100"/>
                                        </p:tgtEl>
                                        <p:attrNameLst>
                                          <p:attrName>style.opacity</p:attrName>
                                        </p:attrNameLst>
                                      </p:cBhvr>
                                      <p:to>
                                        <p:strVal val="0.5"/>
                                      </p:to>
                                    </p:set>
                                    <p:animEffect filter="image" prLst="opacity: 0.5">
                                      <p:cBhvr rctx="IE">
                                        <p:cTn id="19" dur="indefinite"/>
                                        <p:tgtEl>
                                          <p:spTgt spid="100"/>
                                        </p:tgtEl>
                                      </p:cBhvr>
                                    </p:animEffect>
                                  </p:childTnLst>
                                </p:cTn>
                              </p:par>
                              <p:par>
                                <p:cTn id="20" presetID="9" presetClass="emph" presetSubtype="0" nodeType="withEffect">
                                  <p:stCondLst>
                                    <p:cond delay="0"/>
                                  </p:stCondLst>
                                  <p:childTnLst>
                                    <p:set>
                                      <p:cBhvr>
                                        <p:cTn id="21" dur="indefinite"/>
                                        <p:tgtEl>
                                          <p:spTgt spid="97"/>
                                        </p:tgtEl>
                                        <p:attrNameLst>
                                          <p:attrName>style.opacity</p:attrName>
                                        </p:attrNameLst>
                                      </p:cBhvr>
                                      <p:to>
                                        <p:strVal val="0.5"/>
                                      </p:to>
                                    </p:set>
                                    <p:animEffect filter="image" prLst="opacity: 0.5">
                                      <p:cBhvr rctx="IE">
                                        <p:cTn id="22" dur="indefinite"/>
                                        <p:tgtEl>
                                          <p:spTgt spid="97"/>
                                        </p:tgtEl>
                                      </p:cBhvr>
                                    </p:animEffect>
                                  </p:childTnLst>
                                </p:cTn>
                              </p:par>
                              <p:par>
                                <p:cTn id="23" presetID="9" presetClass="emph" presetSubtype="0" grpId="0" nodeType="withEffect">
                                  <p:stCondLst>
                                    <p:cond delay="0"/>
                                  </p:stCondLst>
                                  <p:childTnLst>
                                    <p:set>
                                      <p:cBhvr>
                                        <p:cTn id="24" dur="indefinite"/>
                                        <p:tgtEl>
                                          <p:spTgt spid="98"/>
                                        </p:tgtEl>
                                        <p:attrNameLst>
                                          <p:attrName>style.opacity</p:attrName>
                                        </p:attrNameLst>
                                      </p:cBhvr>
                                      <p:to>
                                        <p:strVal val="0.5"/>
                                      </p:to>
                                    </p:set>
                                    <p:animEffect filter="image" prLst="opacity: 0.5">
                                      <p:cBhvr rctx="IE">
                                        <p:cTn id="25" dur="indefinite"/>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02" grpId="0"/>
      <p:bldP spid="103" grpId="0" animBg="1"/>
      <p:bldP spid="1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tângulo 110">
            <a:extLst>
              <a:ext uri="{FF2B5EF4-FFF2-40B4-BE49-F238E27FC236}">
                <a16:creationId xmlns:a16="http://schemas.microsoft.com/office/drawing/2014/main" id="{93AC17D2-6C03-4FFB-B900-871DB0273EFE}"/>
              </a:ext>
            </a:extLst>
          </p:cNvPr>
          <p:cNvSpPr/>
          <p:nvPr/>
        </p:nvSpPr>
        <p:spPr>
          <a:xfrm>
            <a:off x="5334000" y="1620446"/>
            <a:ext cx="3707637" cy="3880656"/>
          </a:xfrm>
          <a:prstGeom prst="rect">
            <a:avLst/>
          </a:prstGeom>
          <a:solidFill>
            <a:srgbClr val="875260">
              <a:alpha val="14000"/>
            </a:srgbClr>
          </a:solidFill>
          <a:ln w="57150">
            <a:solidFill>
              <a:srgbClr val="8752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88" name="Retângulo 87">
            <a:extLst>
              <a:ext uri="{FF2B5EF4-FFF2-40B4-BE49-F238E27FC236}">
                <a16:creationId xmlns:a16="http://schemas.microsoft.com/office/drawing/2014/main" id="{19A24E5C-3265-4D06-99C3-EBF7A81F2127}"/>
              </a:ext>
            </a:extLst>
          </p:cNvPr>
          <p:cNvSpPr/>
          <p:nvPr/>
        </p:nvSpPr>
        <p:spPr>
          <a:xfrm>
            <a:off x="4584025" y="1620445"/>
            <a:ext cx="645038" cy="5131392"/>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7" name="CaixaDeTexto 66">
            <a:extLst>
              <a:ext uri="{FF2B5EF4-FFF2-40B4-BE49-F238E27FC236}">
                <a16:creationId xmlns:a16="http://schemas.microsoft.com/office/drawing/2014/main" id="{BE13C56F-53F7-4EE6-A5B4-D35C646CE6A2}"/>
              </a:ext>
            </a:extLst>
          </p:cNvPr>
          <p:cNvSpPr txBox="1"/>
          <p:nvPr/>
        </p:nvSpPr>
        <p:spPr>
          <a:xfrm>
            <a:off x="5679778" y="2695029"/>
            <a:ext cx="1362035" cy="276999"/>
          </a:xfrm>
          <a:prstGeom prst="rect">
            <a:avLst/>
          </a:prstGeom>
          <a:noFill/>
        </p:spPr>
        <p:txBody>
          <a:bodyPr wrap="square" rtlCol="0">
            <a:spAutoFit/>
          </a:bodyPr>
          <a:lstStyle/>
          <a:p>
            <a:r>
              <a:rPr lang="pt-PT" sz="1200" dirty="0" err="1"/>
              <a:t>Gluconeogenese</a:t>
            </a:r>
            <a:endParaRPr lang="pt-PT" sz="1200" dirty="0"/>
          </a:p>
        </p:txBody>
      </p:sp>
      <p:pic>
        <p:nvPicPr>
          <p:cNvPr id="1032" name="Picture 8" descr="Resultado de imagem para lactato">
            <a:extLst>
              <a:ext uri="{FF2B5EF4-FFF2-40B4-BE49-F238E27FC236}">
                <a16:creationId xmlns:a16="http://schemas.microsoft.com/office/drawing/2014/main" id="{C5CF8373-A681-4E27-A5E1-F958215866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0670" y="4571353"/>
            <a:ext cx="648805" cy="547067"/>
          </a:xfrm>
          <a:prstGeom prst="rect">
            <a:avLst/>
          </a:prstGeom>
          <a:noFill/>
          <a:extLst>
            <a:ext uri="{909E8E84-426E-40DD-AFC4-6F175D3DCCD1}">
              <a14:hiddenFill xmlns:a14="http://schemas.microsoft.com/office/drawing/2010/main">
                <a:solidFill>
                  <a:srgbClr val="FFFFFF"/>
                </a:solidFill>
              </a14:hiddenFill>
            </a:ext>
          </a:extLst>
        </p:spPr>
      </p:pic>
      <p:sp>
        <p:nvSpPr>
          <p:cNvPr id="78" name="CaixaDeTexto 77">
            <a:extLst>
              <a:ext uri="{FF2B5EF4-FFF2-40B4-BE49-F238E27FC236}">
                <a16:creationId xmlns:a16="http://schemas.microsoft.com/office/drawing/2014/main" id="{2C53539C-3E25-426C-94F0-E32E671F650D}"/>
              </a:ext>
            </a:extLst>
          </p:cNvPr>
          <p:cNvSpPr txBox="1"/>
          <p:nvPr/>
        </p:nvSpPr>
        <p:spPr>
          <a:xfrm>
            <a:off x="5300880" y="4127207"/>
            <a:ext cx="718920" cy="276999"/>
          </a:xfrm>
          <a:prstGeom prst="rect">
            <a:avLst/>
          </a:prstGeom>
          <a:noFill/>
        </p:spPr>
        <p:txBody>
          <a:bodyPr wrap="square" rtlCol="0">
            <a:spAutoFit/>
          </a:bodyPr>
          <a:lstStyle/>
          <a:p>
            <a:r>
              <a:rPr lang="pt-PT" sz="1200" dirty="0"/>
              <a:t>NAD+</a:t>
            </a:r>
          </a:p>
        </p:txBody>
      </p:sp>
      <p:sp>
        <p:nvSpPr>
          <p:cNvPr id="79" name="CaixaDeTexto 78">
            <a:extLst>
              <a:ext uri="{FF2B5EF4-FFF2-40B4-BE49-F238E27FC236}">
                <a16:creationId xmlns:a16="http://schemas.microsoft.com/office/drawing/2014/main" id="{6E41BAD6-29DD-4949-94C4-7388E4B7F5E3}"/>
              </a:ext>
            </a:extLst>
          </p:cNvPr>
          <p:cNvSpPr txBox="1"/>
          <p:nvPr/>
        </p:nvSpPr>
        <p:spPr>
          <a:xfrm>
            <a:off x="5679778" y="3588927"/>
            <a:ext cx="888803" cy="276999"/>
          </a:xfrm>
          <a:prstGeom prst="rect">
            <a:avLst/>
          </a:prstGeom>
          <a:noFill/>
        </p:spPr>
        <p:txBody>
          <a:bodyPr wrap="square" rtlCol="0">
            <a:spAutoFit/>
          </a:bodyPr>
          <a:lstStyle/>
          <a:p>
            <a:r>
              <a:rPr lang="pt-PT" sz="1200" dirty="0"/>
              <a:t>NADH</a:t>
            </a:r>
          </a:p>
        </p:txBody>
      </p:sp>
      <p:sp>
        <p:nvSpPr>
          <p:cNvPr id="82" name="CaixaDeTexto 81">
            <a:extLst>
              <a:ext uri="{FF2B5EF4-FFF2-40B4-BE49-F238E27FC236}">
                <a16:creationId xmlns:a16="http://schemas.microsoft.com/office/drawing/2014/main" id="{57E5E7F7-BDDB-42D1-8C46-B2DE3E27D907}"/>
              </a:ext>
            </a:extLst>
          </p:cNvPr>
          <p:cNvSpPr txBox="1"/>
          <p:nvPr/>
        </p:nvSpPr>
        <p:spPr>
          <a:xfrm>
            <a:off x="7052581" y="2437103"/>
            <a:ext cx="1362035" cy="276999"/>
          </a:xfrm>
          <a:prstGeom prst="rect">
            <a:avLst/>
          </a:prstGeom>
          <a:noFill/>
        </p:spPr>
        <p:txBody>
          <a:bodyPr wrap="square" rtlCol="0">
            <a:spAutoFit/>
          </a:bodyPr>
          <a:lstStyle/>
          <a:p>
            <a:r>
              <a:rPr lang="pt-PT" sz="1200" dirty="0"/>
              <a:t>G-6-Fosfato</a:t>
            </a:r>
          </a:p>
        </p:txBody>
      </p:sp>
      <p:sp>
        <p:nvSpPr>
          <p:cNvPr id="83" name="CaixaDeTexto 82">
            <a:extLst>
              <a:ext uri="{FF2B5EF4-FFF2-40B4-BE49-F238E27FC236}">
                <a16:creationId xmlns:a16="http://schemas.microsoft.com/office/drawing/2014/main" id="{5813B5D7-1399-4521-BED2-EF412A083504}"/>
              </a:ext>
            </a:extLst>
          </p:cNvPr>
          <p:cNvSpPr txBox="1"/>
          <p:nvPr/>
        </p:nvSpPr>
        <p:spPr>
          <a:xfrm>
            <a:off x="7400942" y="2900444"/>
            <a:ext cx="1362035" cy="215444"/>
          </a:xfrm>
          <a:prstGeom prst="rect">
            <a:avLst/>
          </a:prstGeom>
          <a:noFill/>
        </p:spPr>
        <p:txBody>
          <a:bodyPr wrap="square" rtlCol="0">
            <a:spAutoFit/>
          </a:bodyPr>
          <a:lstStyle/>
          <a:p>
            <a:r>
              <a:rPr lang="pt-PT" sz="800" dirty="0">
                <a:solidFill>
                  <a:srgbClr val="FF0000"/>
                </a:solidFill>
              </a:rPr>
              <a:t>-6 ATP</a:t>
            </a:r>
          </a:p>
        </p:txBody>
      </p:sp>
      <p:cxnSp>
        <p:nvCxnSpPr>
          <p:cNvPr id="109" name="Conexão reta unidirecional 108">
            <a:extLst>
              <a:ext uri="{FF2B5EF4-FFF2-40B4-BE49-F238E27FC236}">
                <a16:creationId xmlns:a16="http://schemas.microsoft.com/office/drawing/2014/main" id="{25C50D0C-664D-4363-ADA3-C9260593B266}"/>
              </a:ext>
            </a:extLst>
          </p:cNvPr>
          <p:cNvCxnSpPr>
            <a:cxnSpLocks/>
          </p:cNvCxnSpPr>
          <p:nvPr/>
        </p:nvCxnSpPr>
        <p:spPr>
          <a:xfrm flipV="1">
            <a:off x="6098037" y="3961549"/>
            <a:ext cx="562543" cy="59183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Conexão reta unidirecional 109">
            <a:extLst>
              <a:ext uri="{FF2B5EF4-FFF2-40B4-BE49-F238E27FC236}">
                <a16:creationId xmlns:a16="http://schemas.microsoft.com/office/drawing/2014/main" id="{633405F2-D95D-4798-860F-C38E4597C18C}"/>
              </a:ext>
            </a:extLst>
          </p:cNvPr>
          <p:cNvCxnSpPr>
            <a:cxnSpLocks/>
          </p:cNvCxnSpPr>
          <p:nvPr/>
        </p:nvCxnSpPr>
        <p:spPr>
          <a:xfrm flipH="1">
            <a:off x="6214499" y="3980321"/>
            <a:ext cx="598481" cy="637786"/>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1" name="CaixaDeTexto 80">
            <a:extLst>
              <a:ext uri="{FF2B5EF4-FFF2-40B4-BE49-F238E27FC236}">
                <a16:creationId xmlns:a16="http://schemas.microsoft.com/office/drawing/2014/main" id="{ECE4E576-0581-43DB-A02D-97DCF413C64F}"/>
              </a:ext>
            </a:extLst>
          </p:cNvPr>
          <p:cNvSpPr txBox="1"/>
          <p:nvPr/>
        </p:nvSpPr>
        <p:spPr>
          <a:xfrm>
            <a:off x="6072673" y="4119619"/>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126" name="Conexão reta unidirecional 125">
            <a:extLst>
              <a:ext uri="{FF2B5EF4-FFF2-40B4-BE49-F238E27FC236}">
                <a16:creationId xmlns:a16="http://schemas.microsoft.com/office/drawing/2014/main" id="{630F699C-85DF-4EE8-8B2F-F9A01FCE3D51}"/>
              </a:ext>
            </a:extLst>
          </p:cNvPr>
          <p:cNvCxnSpPr>
            <a:cxnSpLocks/>
          </p:cNvCxnSpPr>
          <p:nvPr/>
        </p:nvCxnSpPr>
        <p:spPr>
          <a:xfrm flipV="1">
            <a:off x="7013074" y="2366684"/>
            <a:ext cx="0" cy="820277"/>
          </a:xfrm>
          <a:prstGeom prst="straightConnector1">
            <a:avLst/>
          </a:prstGeom>
          <a:ln>
            <a:solidFill>
              <a:srgbClr val="875260"/>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Conexão: Curva 144">
            <a:extLst>
              <a:ext uri="{FF2B5EF4-FFF2-40B4-BE49-F238E27FC236}">
                <a16:creationId xmlns:a16="http://schemas.microsoft.com/office/drawing/2014/main" id="{664EBA16-AA6A-403C-A41F-A13E433A2A8A}"/>
              </a:ext>
            </a:extLst>
          </p:cNvPr>
          <p:cNvCxnSpPr>
            <a:cxnSpLocks/>
          </p:cNvCxnSpPr>
          <p:nvPr/>
        </p:nvCxnSpPr>
        <p:spPr>
          <a:xfrm rot="10800000" flipH="1">
            <a:off x="5760834" y="3850260"/>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Conexão: Curva 146">
            <a:extLst>
              <a:ext uri="{FF2B5EF4-FFF2-40B4-BE49-F238E27FC236}">
                <a16:creationId xmlns:a16="http://schemas.microsoft.com/office/drawing/2014/main" id="{FA23D1E0-E941-4595-84A3-4F368623F39E}"/>
              </a:ext>
            </a:extLst>
          </p:cNvPr>
          <p:cNvCxnSpPr>
            <a:cxnSpLocks/>
          </p:cNvCxnSpPr>
          <p:nvPr/>
        </p:nvCxnSpPr>
        <p:spPr>
          <a:xfrm rot="10800000">
            <a:off x="7052581" y="2631989"/>
            <a:ext cx="395434" cy="389261"/>
          </a:xfrm>
          <a:prstGeom prst="curved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2" name="CaixaDeTexto 151">
            <a:extLst>
              <a:ext uri="{FF2B5EF4-FFF2-40B4-BE49-F238E27FC236}">
                <a16:creationId xmlns:a16="http://schemas.microsoft.com/office/drawing/2014/main" id="{5B430BF5-FCEE-4B92-B062-2DC31171FDDC}"/>
              </a:ext>
            </a:extLst>
          </p:cNvPr>
          <p:cNvSpPr txBox="1"/>
          <p:nvPr/>
        </p:nvSpPr>
        <p:spPr>
          <a:xfrm>
            <a:off x="4695021" y="5661183"/>
            <a:ext cx="452483" cy="302955"/>
          </a:xfrm>
          <a:prstGeom prst="ellipse">
            <a:avLst/>
          </a:prstGeom>
          <a:solidFill>
            <a:srgbClr val="FF0000"/>
          </a:solidFill>
        </p:spPr>
        <p:txBody>
          <a:bodyPr wrap="square" rtlCol="0">
            <a:spAutoFit/>
          </a:bodyPr>
          <a:lstStyle/>
          <a:p>
            <a:r>
              <a:rPr lang="pt-PT" sz="800" dirty="0"/>
              <a:t>H+</a:t>
            </a:r>
          </a:p>
        </p:txBody>
      </p:sp>
      <p:cxnSp>
        <p:nvCxnSpPr>
          <p:cNvPr id="1043" name="Conexão reta unidirecional 1042">
            <a:extLst>
              <a:ext uri="{FF2B5EF4-FFF2-40B4-BE49-F238E27FC236}">
                <a16:creationId xmlns:a16="http://schemas.microsoft.com/office/drawing/2014/main" id="{7E8DFAEE-1249-454B-B327-A6E3CB29132F}"/>
              </a:ext>
            </a:extLst>
          </p:cNvPr>
          <p:cNvCxnSpPr>
            <a:cxnSpLocks/>
          </p:cNvCxnSpPr>
          <p:nvPr/>
        </p:nvCxnSpPr>
        <p:spPr>
          <a:xfrm flipV="1">
            <a:off x="4114800" y="5274947"/>
            <a:ext cx="1469441" cy="1787"/>
          </a:xfrm>
          <a:prstGeom prst="straightConnector1">
            <a:avLst/>
          </a:prstGeom>
          <a:ln>
            <a:solidFill>
              <a:schemeClr val="tx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6" name="Conexão: Curva 155">
            <a:extLst>
              <a:ext uri="{FF2B5EF4-FFF2-40B4-BE49-F238E27FC236}">
                <a16:creationId xmlns:a16="http://schemas.microsoft.com/office/drawing/2014/main" id="{C81FCF3D-7F63-4D10-8FBA-A93EF6FFA4C1}"/>
              </a:ext>
            </a:extLst>
          </p:cNvPr>
          <p:cNvCxnSpPr>
            <a:cxnSpLocks/>
          </p:cNvCxnSpPr>
          <p:nvPr/>
        </p:nvCxnSpPr>
        <p:spPr>
          <a:xfrm rot="16200000" flipH="1">
            <a:off x="4631830" y="5343515"/>
            <a:ext cx="360869" cy="260983"/>
          </a:xfrm>
          <a:prstGeom prst="curvedConnector3">
            <a:avLst>
              <a:gd name="adj1" fmla="val 730"/>
            </a:avLst>
          </a:prstGeom>
          <a:ln w="1905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9" name="Imagem 8">
            <a:extLst>
              <a:ext uri="{FF2B5EF4-FFF2-40B4-BE49-F238E27FC236}">
                <a16:creationId xmlns:a16="http://schemas.microsoft.com/office/drawing/2014/main" id="{0C5345AC-4C21-4C71-B744-67222B42EB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83007">
            <a:off x="7449454" y="3989928"/>
            <a:ext cx="1528766" cy="1327721"/>
          </a:xfrm>
          <a:prstGeom prst="rect">
            <a:avLst/>
          </a:prstGeom>
        </p:spPr>
      </p:pic>
      <p:sp>
        <p:nvSpPr>
          <p:cNvPr id="173" name="CaixaDeTexto 172">
            <a:extLst>
              <a:ext uri="{FF2B5EF4-FFF2-40B4-BE49-F238E27FC236}">
                <a16:creationId xmlns:a16="http://schemas.microsoft.com/office/drawing/2014/main" id="{17CA11D4-7306-4290-899A-6D6921811784}"/>
              </a:ext>
            </a:extLst>
          </p:cNvPr>
          <p:cNvSpPr txBox="1"/>
          <p:nvPr/>
        </p:nvSpPr>
        <p:spPr>
          <a:xfrm>
            <a:off x="7699617" y="2979212"/>
            <a:ext cx="1106877" cy="415498"/>
          </a:xfrm>
          <a:prstGeom prst="rect">
            <a:avLst/>
          </a:prstGeom>
          <a:noFill/>
        </p:spPr>
        <p:txBody>
          <a:bodyPr wrap="square" rtlCol="0">
            <a:spAutoFit/>
          </a:bodyPr>
          <a:lstStyle/>
          <a:p>
            <a:r>
              <a:rPr lang="el-GR" sz="1050" dirty="0"/>
              <a:t>Β</a:t>
            </a:r>
            <a:r>
              <a:rPr lang="pt-PT" sz="1050" dirty="0"/>
              <a:t>-oxidação ácidos gordos</a:t>
            </a:r>
          </a:p>
        </p:txBody>
      </p:sp>
      <p:sp>
        <p:nvSpPr>
          <p:cNvPr id="176" name="CaixaDeTexto 175">
            <a:extLst>
              <a:ext uri="{FF2B5EF4-FFF2-40B4-BE49-F238E27FC236}">
                <a16:creationId xmlns:a16="http://schemas.microsoft.com/office/drawing/2014/main" id="{C5EAA141-0BCF-423F-979E-891BC54D4594}"/>
              </a:ext>
            </a:extLst>
          </p:cNvPr>
          <p:cNvSpPr txBox="1"/>
          <p:nvPr/>
        </p:nvSpPr>
        <p:spPr>
          <a:xfrm>
            <a:off x="4495800" y="1626899"/>
            <a:ext cx="1372088" cy="307777"/>
          </a:xfrm>
          <a:prstGeom prst="rect">
            <a:avLst/>
          </a:prstGeom>
          <a:noFill/>
        </p:spPr>
        <p:txBody>
          <a:bodyPr wrap="square" rtlCol="0">
            <a:spAutoFit/>
          </a:bodyPr>
          <a:lstStyle/>
          <a:p>
            <a:r>
              <a:rPr lang="pt-PT" sz="1400" b="1" dirty="0">
                <a:solidFill>
                  <a:srgbClr val="C00000"/>
                </a:solidFill>
              </a:rPr>
              <a:t>Sangue</a:t>
            </a:r>
          </a:p>
        </p:txBody>
      </p:sp>
      <p:sp>
        <p:nvSpPr>
          <p:cNvPr id="177" name="CaixaDeTexto 176">
            <a:extLst>
              <a:ext uri="{FF2B5EF4-FFF2-40B4-BE49-F238E27FC236}">
                <a16:creationId xmlns:a16="http://schemas.microsoft.com/office/drawing/2014/main" id="{1A3A95E6-2B49-4C37-A0AC-8CA0C6B85A2F}"/>
              </a:ext>
            </a:extLst>
          </p:cNvPr>
          <p:cNvSpPr txBox="1"/>
          <p:nvPr/>
        </p:nvSpPr>
        <p:spPr>
          <a:xfrm>
            <a:off x="8305800" y="1612864"/>
            <a:ext cx="1372088" cy="307777"/>
          </a:xfrm>
          <a:prstGeom prst="rect">
            <a:avLst/>
          </a:prstGeom>
          <a:noFill/>
        </p:spPr>
        <p:txBody>
          <a:bodyPr wrap="square" rtlCol="0">
            <a:spAutoFit/>
          </a:bodyPr>
          <a:lstStyle/>
          <a:p>
            <a:r>
              <a:rPr lang="pt-PT" sz="1400" b="1" dirty="0">
                <a:solidFill>
                  <a:srgbClr val="875260"/>
                </a:solidFill>
              </a:rPr>
              <a:t>Fígado</a:t>
            </a:r>
          </a:p>
        </p:txBody>
      </p:sp>
      <p:sp>
        <p:nvSpPr>
          <p:cNvPr id="4" name="CaixaDeTexto 3">
            <a:extLst>
              <a:ext uri="{FF2B5EF4-FFF2-40B4-BE49-F238E27FC236}">
                <a16:creationId xmlns:a16="http://schemas.microsoft.com/office/drawing/2014/main" id="{F84B923F-5C03-4F2E-9A44-BAD8EF00DB79}"/>
              </a:ext>
            </a:extLst>
          </p:cNvPr>
          <p:cNvSpPr txBox="1"/>
          <p:nvPr/>
        </p:nvSpPr>
        <p:spPr>
          <a:xfrm>
            <a:off x="7701159" y="4358238"/>
            <a:ext cx="646331" cy="369332"/>
          </a:xfrm>
          <a:prstGeom prst="rect">
            <a:avLst/>
          </a:prstGeom>
          <a:noFill/>
        </p:spPr>
        <p:txBody>
          <a:bodyPr wrap="none" rtlCol="0">
            <a:spAutoFit/>
          </a:bodyPr>
          <a:lstStyle/>
          <a:p>
            <a:r>
              <a:rPr lang="pt-PT" dirty="0">
                <a:solidFill>
                  <a:srgbClr val="F3F7F7"/>
                </a:solidFill>
              </a:rPr>
              <a:t>60%</a:t>
            </a:r>
          </a:p>
        </p:txBody>
      </p:sp>
      <p:sp>
        <p:nvSpPr>
          <p:cNvPr id="119" name="Retângulo: Cantos Arredondados 118">
            <a:extLst>
              <a:ext uri="{FF2B5EF4-FFF2-40B4-BE49-F238E27FC236}">
                <a16:creationId xmlns:a16="http://schemas.microsoft.com/office/drawing/2014/main" id="{E86CEDB8-4EC4-4C8A-B849-88F2CE37A7AF}"/>
              </a:ext>
            </a:extLst>
          </p:cNvPr>
          <p:cNvSpPr/>
          <p:nvPr/>
        </p:nvSpPr>
        <p:spPr>
          <a:xfrm rot="1468087">
            <a:off x="6174156" y="1484585"/>
            <a:ext cx="904864" cy="4062898"/>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5" name="Título 1">
            <a:extLst>
              <a:ext uri="{FF2B5EF4-FFF2-40B4-BE49-F238E27FC236}">
                <a16:creationId xmlns:a16="http://schemas.microsoft.com/office/drawing/2014/main" id="{4D70DC55-47B4-4872-B4C3-C0C2D3A0B287}"/>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32" name="Título 1">
            <a:extLst>
              <a:ext uri="{FF2B5EF4-FFF2-40B4-BE49-F238E27FC236}">
                <a16:creationId xmlns:a16="http://schemas.microsoft.com/office/drawing/2014/main" id="{4CE80BD4-B9FD-4926-81A2-676EE2F005CE}"/>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5">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pic>
        <p:nvPicPr>
          <p:cNvPr id="133" name="Picture 4" descr="Resultado de imagem para pyruvate">
            <a:extLst>
              <a:ext uri="{FF2B5EF4-FFF2-40B4-BE49-F238E27FC236}">
                <a16:creationId xmlns:a16="http://schemas.microsoft.com/office/drawing/2014/main" id="{57BBC924-9569-442E-B5C9-47511DD9779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51574" y="2903570"/>
            <a:ext cx="759657" cy="698238"/>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a:extLst>
              <a:ext uri="{FF2B5EF4-FFF2-40B4-BE49-F238E27FC236}">
                <a16:creationId xmlns:a16="http://schemas.microsoft.com/office/drawing/2014/main" id="{F2C80D5B-6D12-4BE1-A5F8-22D236046879}"/>
              </a:ext>
            </a:extLst>
          </p:cNvPr>
          <p:cNvSpPr txBox="1"/>
          <p:nvPr/>
        </p:nvSpPr>
        <p:spPr>
          <a:xfrm>
            <a:off x="5448218" y="2063230"/>
            <a:ext cx="865943" cy="307777"/>
          </a:xfrm>
          <a:prstGeom prst="rect">
            <a:avLst/>
          </a:prstGeom>
          <a:noFill/>
        </p:spPr>
        <p:txBody>
          <a:bodyPr wrap="none" rtlCol="0">
            <a:spAutoFit/>
          </a:bodyPr>
          <a:lstStyle/>
          <a:p>
            <a:r>
              <a:rPr lang="pt-PT" sz="1400" dirty="0"/>
              <a:t>pH &lt; 7,1</a:t>
            </a:r>
          </a:p>
        </p:txBody>
      </p:sp>
      <p:cxnSp>
        <p:nvCxnSpPr>
          <p:cNvPr id="55" name="Conexão reta 54">
            <a:extLst>
              <a:ext uri="{FF2B5EF4-FFF2-40B4-BE49-F238E27FC236}">
                <a16:creationId xmlns:a16="http://schemas.microsoft.com/office/drawing/2014/main" id="{CA55941B-8B16-40C9-BE7E-2FBA53A210F1}"/>
              </a:ext>
            </a:extLst>
          </p:cNvPr>
          <p:cNvCxnSpPr>
            <a:cxnSpLocks/>
            <a:stCxn id="7" idx="2"/>
          </p:cNvCxnSpPr>
          <p:nvPr/>
        </p:nvCxnSpPr>
        <p:spPr>
          <a:xfrm>
            <a:off x="5881190" y="2371007"/>
            <a:ext cx="149431" cy="321302"/>
          </a:xfrm>
          <a:prstGeom prst="line">
            <a:avLst/>
          </a:prstGeom>
          <a:ln w="19050">
            <a:solidFill>
              <a:srgbClr val="860000"/>
            </a:solidFill>
            <a:prstDash val="dash"/>
          </a:ln>
        </p:spPr>
        <p:style>
          <a:lnRef idx="1">
            <a:schemeClr val="accent1"/>
          </a:lnRef>
          <a:fillRef idx="0">
            <a:schemeClr val="accent1"/>
          </a:fillRef>
          <a:effectRef idx="0">
            <a:schemeClr val="accent1"/>
          </a:effectRef>
          <a:fontRef idx="minor">
            <a:schemeClr val="tx1"/>
          </a:fontRef>
        </p:style>
      </p:cxnSp>
      <p:cxnSp>
        <p:nvCxnSpPr>
          <p:cNvPr id="63" name="Conexão reta 62">
            <a:extLst>
              <a:ext uri="{FF2B5EF4-FFF2-40B4-BE49-F238E27FC236}">
                <a16:creationId xmlns:a16="http://schemas.microsoft.com/office/drawing/2014/main" id="{F70A0E47-CCE3-443A-84A3-BD203107F5FB}"/>
              </a:ext>
            </a:extLst>
          </p:cNvPr>
          <p:cNvCxnSpPr/>
          <p:nvPr/>
        </p:nvCxnSpPr>
        <p:spPr>
          <a:xfrm flipV="1">
            <a:off x="5904751" y="2629301"/>
            <a:ext cx="235422" cy="117927"/>
          </a:xfrm>
          <a:prstGeom prst="line">
            <a:avLst/>
          </a:prstGeom>
          <a:ln w="28575">
            <a:solidFill>
              <a:srgbClr val="860000"/>
            </a:solidFill>
          </a:ln>
        </p:spPr>
        <p:style>
          <a:lnRef idx="1">
            <a:schemeClr val="accent1"/>
          </a:lnRef>
          <a:fillRef idx="0">
            <a:schemeClr val="accent1"/>
          </a:fillRef>
          <a:effectRef idx="0">
            <a:schemeClr val="accent1"/>
          </a:effectRef>
          <a:fontRef idx="minor">
            <a:schemeClr val="tx1"/>
          </a:fontRef>
        </p:style>
      </p:cxnSp>
      <p:sp>
        <p:nvSpPr>
          <p:cNvPr id="69" name="Retângulo 68">
            <a:extLst>
              <a:ext uri="{FF2B5EF4-FFF2-40B4-BE49-F238E27FC236}">
                <a16:creationId xmlns:a16="http://schemas.microsoft.com/office/drawing/2014/main" id="{F92E46CA-F1DE-49A8-BE36-A2A1E1BDA0F7}"/>
              </a:ext>
            </a:extLst>
          </p:cNvPr>
          <p:cNvSpPr/>
          <p:nvPr/>
        </p:nvSpPr>
        <p:spPr>
          <a:xfrm>
            <a:off x="5205838" y="5224103"/>
            <a:ext cx="280705" cy="106325"/>
          </a:xfrm>
          <a:prstGeom prst="rect">
            <a:avLst/>
          </a:prstGeom>
          <a:solidFill>
            <a:schemeClr val="accent2">
              <a:lumMod val="75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00" dirty="0"/>
              <a:t>MCT</a:t>
            </a:r>
          </a:p>
        </p:txBody>
      </p:sp>
      <p:sp>
        <p:nvSpPr>
          <p:cNvPr id="155" name="Retângulo 154">
            <a:extLst>
              <a:ext uri="{FF2B5EF4-FFF2-40B4-BE49-F238E27FC236}">
                <a16:creationId xmlns:a16="http://schemas.microsoft.com/office/drawing/2014/main" id="{B102CD8D-3D6B-48D2-A128-6E5B0EA30620}"/>
              </a:ext>
            </a:extLst>
          </p:cNvPr>
          <p:cNvSpPr/>
          <p:nvPr/>
        </p:nvSpPr>
        <p:spPr>
          <a:xfrm>
            <a:off x="4392977" y="5231762"/>
            <a:ext cx="280705" cy="106325"/>
          </a:xfrm>
          <a:prstGeom prst="rect">
            <a:avLst/>
          </a:prstGeom>
          <a:solidFill>
            <a:schemeClr val="accent2">
              <a:lumMod val="75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00" dirty="0"/>
              <a:t>MCT</a:t>
            </a:r>
          </a:p>
        </p:txBody>
      </p:sp>
      <p:sp>
        <p:nvSpPr>
          <p:cNvPr id="115" name="Retângulo 114">
            <a:extLst>
              <a:ext uri="{FF2B5EF4-FFF2-40B4-BE49-F238E27FC236}">
                <a16:creationId xmlns:a16="http://schemas.microsoft.com/office/drawing/2014/main" id="{538A7FEA-26F6-4B67-9A53-EF075F8B6839}"/>
              </a:ext>
            </a:extLst>
          </p:cNvPr>
          <p:cNvSpPr/>
          <p:nvPr/>
        </p:nvSpPr>
        <p:spPr>
          <a:xfrm>
            <a:off x="140164" y="1617726"/>
            <a:ext cx="4408280" cy="5131392"/>
          </a:xfrm>
          <a:prstGeom prst="rect">
            <a:avLst/>
          </a:prstGeom>
          <a:solidFill>
            <a:schemeClr val="accent1">
              <a:lumMod val="20000"/>
              <a:lumOff val="8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a:p>
            <a:pPr algn="ctr"/>
            <a:endParaRPr lang="pt-PT" dirty="0"/>
          </a:p>
        </p:txBody>
      </p:sp>
      <p:sp>
        <p:nvSpPr>
          <p:cNvPr id="191" name="CaixaDeTexto 190">
            <a:extLst>
              <a:ext uri="{FF2B5EF4-FFF2-40B4-BE49-F238E27FC236}">
                <a16:creationId xmlns:a16="http://schemas.microsoft.com/office/drawing/2014/main" id="{2BC38EB1-E54F-4FE8-9A33-C4C1003720DD}"/>
              </a:ext>
            </a:extLst>
          </p:cNvPr>
          <p:cNvSpPr txBox="1"/>
          <p:nvPr/>
        </p:nvSpPr>
        <p:spPr>
          <a:xfrm>
            <a:off x="323747" y="2286000"/>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192" name="CaixaDeTexto 191">
            <a:extLst>
              <a:ext uri="{FF2B5EF4-FFF2-40B4-BE49-F238E27FC236}">
                <a16:creationId xmlns:a16="http://schemas.microsoft.com/office/drawing/2014/main" id="{586F1287-D536-4836-B874-37E78EA41070}"/>
              </a:ext>
            </a:extLst>
          </p:cNvPr>
          <p:cNvSpPr txBox="1"/>
          <p:nvPr/>
        </p:nvSpPr>
        <p:spPr>
          <a:xfrm>
            <a:off x="1713014" y="2494988"/>
            <a:ext cx="1039188" cy="338554"/>
          </a:xfrm>
          <a:prstGeom prst="rect">
            <a:avLst/>
          </a:prstGeom>
          <a:noFill/>
        </p:spPr>
        <p:txBody>
          <a:bodyPr wrap="square" rtlCol="0">
            <a:spAutoFit/>
          </a:bodyPr>
          <a:lstStyle/>
          <a:p>
            <a:r>
              <a:rPr lang="pt-PT" sz="1600" dirty="0"/>
              <a:t>Glicólise</a:t>
            </a:r>
          </a:p>
        </p:txBody>
      </p:sp>
      <p:sp>
        <p:nvSpPr>
          <p:cNvPr id="193" name="CaixaDeTexto 192">
            <a:extLst>
              <a:ext uri="{FF2B5EF4-FFF2-40B4-BE49-F238E27FC236}">
                <a16:creationId xmlns:a16="http://schemas.microsoft.com/office/drawing/2014/main" id="{359B71EC-80EC-4536-BA38-D54E77C5EE0E}"/>
              </a:ext>
            </a:extLst>
          </p:cNvPr>
          <p:cNvSpPr txBox="1"/>
          <p:nvPr/>
        </p:nvSpPr>
        <p:spPr>
          <a:xfrm>
            <a:off x="2080832" y="3568434"/>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pic>
        <p:nvPicPr>
          <p:cNvPr id="194" name="Picture 4" descr="Resultado de imagem para pyruvate">
            <a:extLst>
              <a:ext uri="{FF2B5EF4-FFF2-40B4-BE49-F238E27FC236}">
                <a16:creationId xmlns:a16="http://schemas.microsoft.com/office/drawing/2014/main" id="{D58DAADA-3E4C-47D6-AF63-7FF46FE9B55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5000" y="2897787"/>
            <a:ext cx="759657" cy="698238"/>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8" descr="Resultado de imagem para lactato">
            <a:extLst>
              <a:ext uri="{FF2B5EF4-FFF2-40B4-BE49-F238E27FC236}">
                <a16:creationId xmlns:a16="http://schemas.microsoft.com/office/drawing/2014/main" id="{BB0FDB59-9490-4AE1-89CC-8622FF5C6AC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61385" y="4844983"/>
            <a:ext cx="646365" cy="590837"/>
          </a:xfrm>
          <a:prstGeom prst="rect">
            <a:avLst/>
          </a:prstGeom>
          <a:noFill/>
          <a:extLst>
            <a:ext uri="{909E8E84-426E-40DD-AFC4-6F175D3DCCD1}">
              <a14:hiddenFill xmlns:a14="http://schemas.microsoft.com/office/drawing/2010/main">
                <a:solidFill>
                  <a:srgbClr val="FFFFFF"/>
                </a:solidFill>
              </a14:hiddenFill>
            </a:ext>
          </a:extLst>
        </p:spPr>
      </p:pic>
      <p:sp>
        <p:nvSpPr>
          <p:cNvPr id="196" name="CaixaDeTexto 195">
            <a:extLst>
              <a:ext uri="{FF2B5EF4-FFF2-40B4-BE49-F238E27FC236}">
                <a16:creationId xmlns:a16="http://schemas.microsoft.com/office/drawing/2014/main" id="{C2B5FC32-13D2-4E22-A512-5A413DC269FB}"/>
              </a:ext>
            </a:extLst>
          </p:cNvPr>
          <p:cNvSpPr txBox="1"/>
          <p:nvPr/>
        </p:nvSpPr>
        <p:spPr>
          <a:xfrm>
            <a:off x="3073597" y="3916188"/>
            <a:ext cx="888803" cy="276999"/>
          </a:xfrm>
          <a:prstGeom prst="rect">
            <a:avLst/>
          </a:prstGeom>
          <a:noFill/>
        </p:spPr>
        <p:txBody>
          <a:bodyPr wrap="square" rtlCol="0">
            <a:spAutoFit/>
          </a:bodyPr>
          <a:lstStyle/>
          <a:p>
            <a:r>
              <a:rPr lang="pt-PT" sz="1200" dirty="0"/>
              <a:t>NADH</a:t>
            </a:r>
          </a:p>
        </p:txBody>
      </p:sp>
      <p:cxnSp>
        <p:nvCxnSpPr>
          <p:cNvPr id="197" name="Conexão reta unidirecional 196">
            <a:extLst>
              <a:ext uri="{FF2B5EF4-FFF2-40B4-BE49-F238E27FC236}">
                <a16:creationId xmlns:a16="http://schemas.microsoft.com/office/drawing/2014/main" id="{C9B6E4BB-AC5A-4C9B-8C5A-DB44DF58B808}"/>
              </a:ext>
            </a:extLst>
          </p:cNvPr>
          <p:cNvCxnSpPr>
            <a:cxnSpLocks/>
            <a:stCxn id="191" idx="3"/>
          </p:cNvCxnSpPr>
          <p:nvPr/>
        </p:nvCxnSpPr>
        <p:spPr>
          <a:xfrm>
            <a:off x="1529431" y="2486055"/>
            <a:ext cx="595814" cy="7133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8" name="Conexão reta unidirecional 197">
            <a:extLst>
              <a:ext uri="{FF2B5EF4-FFF2-40B4-BE49-F238E27FC236}">
                <a16:creationId xmlns:a16="http://schemas.microsoft.com/office/drawing/2014/main" id="{135AD78E-3FBE-418F-916E-298DDD9F35B1}"/>
              </a:ext>
            </a:extLst>
          </p:cNvPr>
          <p:cNvCxnSpPr>
            <a:cxnSpLocks/>
          </p:cNvCxnSpPr>
          <p:nvPr/>
        </p:nvCxnSpPr>
        <p:spPr>
          <a:xfrm flipH="1" flipV="1">
            <a:off x="2777521" y="4274706"/>
            <a:ext cx="739971" cy="68048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Conexão reta unidirecional 198">
            <a:extLst>
              <a:ext uri="{FF2B5EF4-FFF2-40B4-BE49-F238E27FC236}">
                <a16:creationId xmlns:a16="http://schemas.microsoft.com/office/drawing/2014/main" id="{2502FA46-0CF6-4528-9E90-23552BE72BEB}"/>
              </a:ext>
            </a:extLst>
          </p:cNvPr>
          <p:cNvCxnSpPr>
            <a:cxnSpLocks/>
          </p:cNvCxnSpPr>
          <p:nvPr/>
        </p:nvCxnSpPr>
        <p:spPr>
          <a:xfrm>
            <a:off x="2907892" y="4237369"/>
            <a:ext cx="656252" cy="59083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0" name="CaixaDeTexto 199">
            <a:extLst>
              <a:ext uri="{FF2B5EF4-FFF2-40B4-BE49-F238E27FC236}">
                <a16:creationId xmlns:a16="http://schemas.microsoft.com/office/drawing/2014/main" id="{5121B196-AE60-4EDE-8DF1-7042A158C728}"/>
              </a:ext>
            </a:extLst>
          </p:cNvPr>
          <p:cNvSpPr txBox="1"/>
          <p:nvPr/>
        </p:nvSpPr>
        <p:spPr>
          <a:xfrm>
            <a:off x="2679292" y="4389874"/>
            <a:ext cx="808653" cy="369332"/>
          </a:xfrm>
          <a:prstGeom prst="rect">
            <a:avLst/>
          </a:prstGeom>
          <a:solidFill>
            <a:schemeClr val="accent2">
              <a:lumMod val="60000"/>
              <a:lumOff val="40000"/>
            </a:schemeClr>
          </a:solidFill>
        </p:spPr>
        <p:txBody>
          <a:bodyPr wrap="square" rtlCol="0">
            <a:spAutoFit/>
          </a:bodyPr>
          <a:lstStyle/>
          <a:p>
            <a:pPr algn="ctr"/>
            <a:r>
              <a:rPr lang="pt-PT" dirty="0"/>
              <a:t>LDH</a:t>
            </a:r>
          </a:p>
        </p:txBody>
      </p:sp>
      <p:cxnSp>
        <p:nvCxnSpPr>
          <p:cNvPr id="201" name="Conexão: Curva 200">
            <a:extLst>
              <a:ext uri="{FF2B5EF4-FFF2-40B4-BE49-F238E27FC236}">
                <a16:creationId xmlns:a16="http://schemas.microsoft.com/office/drawing/2014/main" id="{1BBBB27B-2AA8-4043-9EF3-E35A90709562}"/>
              </a:ext>
            </a:extLst>
          </p:cNvPr>
          <p:cNvCxnSpPr>
            <a:cxnSpLocks/>
          </p:cNvCxnSpPr>
          <p:nvPr/>
        </p:nvCxnSpPr>
        <p:spPr>
          <a:xfrm rot="16200000" flipH="1">
            <a:off x="3371542" y="4151912"/>
            <a:ext cx="395434" cy="389261"/>
          </a:xfrm>
          <a:prstGeom prst="curvedConnector2">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2" name="CaixaDeTexto 201">
            <a:extLst>
              <a:ext uri="{FF2B5EF4-FFF2-40B4-BE49-F238E27FC236}">
                <a16:creationId xmlns:a16="http://schemas.microsoft.com/office/drawing/2014/main" id="{991D7603-5FE4-40A0-ACAA-661F20446DE2}"/>
              </a:ext>
            </a:extLst>
          </p:cNvPr>
          <p:cNvSpPr txBox="1"/>
          <p:nvPr/>
        </p:nvSpPr>
        <p:spPr>
          <a:xfrm>
            <a:off x="156990" y="1641058"/>
            <a:ext cx="1372088" cy="338554"/>
          </a:xfrm>
          <a:prstGeom prst="rect">
            <a:avLst/>
          </a:prstGeom>
          <a:noFill/>
        </p:spPr>
        <p:txBody>
          <a:bodyPr wrap="square" rtlCol="0">
            <a:spAutoFit/>
          </a:bodyPr>
          <a:lstStyle/>
          <a:p>
            <a:r>
              <a:rPr lang="pt-PT" sz="1600" b="1" dirty="0">
                <a:solidFill>
                  <a:srgbClr val="456968"/>
                </a:solidFill>
              </a:rPr>
              <a:t>Citoplasma</a:t>
            </a:r>
          </a:p>
        </p:txBody>
      </p:sp>
      <p:sp>
        <p:nvSpPr>
          <p:cNvPr id="203" name="CaixaDeTexto 202">
            <a:extLst>
              <a:ext uri="{FF2B5EF4-FFF2-40B4-BE49-F238E27FC236}">
                <a16:creationId xmlns:a16="http://schemas.microsoft.com/office/drawing/2014/main" id="{9EEE9931-5EA2-4B91-9603-25A900750F01}"/>
              </a:ext>
            </a:extLst>
          </p:cNvPr>
          <p:cNvSpPr txBox="1"/>
          <p:nvPr/>
        </p:nvSpPr>
        <p:spPr>
          <a:xfrm>
            <a:off x="323747" y="6467463"/>
            <a:ext cx="2199294" cy="246221"/>
          </a:xfrm>
          <a:prstGeom prst="rect">
            <a:avLst/>
          </a:prstGeom>
          <a:solidFill>
            <a:schemeClr val="accent2">
              <a:lumMod val="60000"/>
              <a:lumOff val="40000"/>
            </a:schemeClr>
          </a:solidFill>
        </p:spPr>
        <p:txBody>
          <a:bodyPr wrap="square" rtlCol="0">
            <a:spAutoFit/>
          </a:bodyPr>
          <a:lstStyle/>
          <a:p>
            <a:pPr algn="ctr"/>
            <a:r>
              <a:rPr lang="pt-PT" sz="1000" dirty="0"/>
              <a:t>LDH – Lactato desidrogenase</a:t>
            </a:r>
          </a:p>
        </p:txBody>
      </p:sp>
      <p:sp>
        <p:nvSpPr>
          <p:cNvPr id="204" name="CaixaDeTexto 203">
            <a:extLst>
              <a:ext uri="{FF2B5EF4-FFF2-40B4-BE49-F238E27FC236}">
                <a16:creationId xmlns:a16="http://schemas.microsoft.com/office/drawing/2014/main" id="{62981402-6911-4A3E-BC57-64F21BBEE971}"/>
              </a:ext>
            </a:extLst>
          </p:cNvPr>
          <p:cNvSpPr txBox="1"/>
          <p:nvPr/>
        </p:nvSpPr>
        <p:spPr>
          <a:xfrm>
            <a:off x="3267129" y="5455673"/>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pic>
        <p:nvPicPr>
          <p:cNvPr id="205" name="Imagem 204" descr="Uma imagem com dispositivo, espelho, desenho&#10;&#10;Descrição gerada automaticamente">
            <a:extLst>
              <a:ext uri="{FF2B5EF4-FFF2-40B4-BE49-F238E27FC236}">
                <a16:creationId xmlns:a16="http://schemas.microsoft.com/office/drawing/2014/main" id="{6F357154-0B60-4FB2-9845-5BA3C614773E}"/>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4671" y="4625007"/>
            <a:ext cx="2092083" cy="1213318"/>
          </a:xfrm>
          <a:prstGeom prst="rect">
            <a:avLst/>
          </a:prstGeom>
        </p:spPr>
      </p:pic>
      <p:sp>
        <p:nvSpPr>
          <p:cNvPr id="206" name="CaixaDeTexto 205">
            <a:extLst>
              <a:ext uri="{FF2B5EF4-FFF2-40B4-BE49-F238E27FC236}">
                <a16:creationId xmlns:a16="http://schemas.microsoft.com/office/drawing/2014/main" id="{4A1656E9-FC99-4CC3-AADF-EFC73C3CB03D}"/>
              </a:ext>
            </a:extLst>
          </p:cNvPr>
          <p:cNvSpPr txBox="1"/>
          <p:nvPr/>
        </p:nvSpPr>
        <p:spPr>
          <a:xfrm>
            <a:off x="826608" y="5422525"/>
            <a:ext cx="1362035" cy="261610"/>
          </a:xfrm>
          <a:prstGeom prst="rect">
            <a:avLst/>
          </a:prstGeom>
          <a:noFill/>
        </p:spPr>
        <p:txBody>
          <a:bodyPr wrap="square" rtlCol="0">
            <a:spAutoFit/>
          </a:bodyPr>
          <a:lstStyle/>
          <a:p>
            <a:r>
              <a:rPr lang="pt-PT" sz="1100" b="1" dirty="0">
                <a:solidFill>
                  <a:srgbClr val="00B050"/>
                </a:solidFill>
              </a:rPr>
              <a:t>2ATP</a:t>
            </a:r>
          </a:p>
        </p:txBody>
      </p:sp>
      <p:sp>
        <p:nvSpPr>
          <p:cNvPr id="207" name="CaixaDeTexto 206">
            <a:extLst>
              <a:ext uri="{FF2B5EF4-FFF2-40B4-BE49-F238E27FC236}">
                <a16:creationId xmlns:a16="http://schemas.microsoft.com/office/drawing/2014/main" id="{0754A630-7899-47D5-8C6E-F58581CCC93F}"/>
              </a:ext>
            </a:extLst>
          </p:cNvPr>
          <p:cNvSpPr txBox="1"/>
          <p:nvPr/>
        </p:nvSpPr>
        <p:spPr>
          <a:xfrm>
            <a:off x="1759804" y="5398998"/>
            <a:ext cx="1362035" cy="261610"/>
          </a:xfrm>
          <a:prstGeom prst="rect">
            <a:avLst/>
          </a:prstGeom>
          <a:noFill/>
        </p:spPr>
        <p:txBody>
          <a:bodyPr wrap="square" rtlCol="0">
            <a:spAutoFit/>
          </a:bodyPr>
          <a:lstStyle/>
          <a:p>
            <a:r>
              <a:rPr lang="pt-PT" sz="1100" b="1" dirty="0">
                <a:solidFill>
                  <a:srgbClr val="00B050"/>
                </a:solidFill>
              </a:rPr>
              <a:t>32ATP</a:t>
            </a:r>
          </a:p>
        </p:txBody>
      </p:sp>
      <p:cxnSp>
        <p:nvCxnSpPr>
          <p:cNvPr id="208" name="Conexão reta unidirecional 207">
            <a:extLst>
              <a:ext uri="{FF2B5EF4-FFF2-40B4-BE49-F238E27FC236}">
                <a16:creationId xmlns:a16="http://schemas.microsoft.com/office/drawing/2014/main" id="{BD6B8BA5-D9E5-4E9D-85BA-6CF0BE3A7B0A}"/>
              </a:ext>
            </a:extLst>
          </p:cNvPr>
          <p:cNvCxnSpPr>
            <a:cxnSpLocks/>
          </p:cNvCxnSpPr>
          <p:nvPr/>
        </p:nvCxnSpPr>
        <p:spPr>
          <a:xfrm>
            <a:off x="1394029" y="4348598"/>
            <a:ext cx="0" cy="225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9" name="CaixaDeTexto 208">
            <a:extLst>
              <a:ext uri="{FF2B5EF4-FFF2-40B4-BE49-F238E27FC236}">
                <a16:creationId xmlns:a16="http://schemas.microsoft.com/office/drawing/2014/main" id="{43FCC96A-F77B-480F-81D1-9BCFDC7D6FE1}"/>
              </a:ext>
            </a:extLst>
          </p:cNvPr>
          <p:cNvSpPr txBox="1"/>
          <p:nvPr/>
        </p:nvSpPr>
        <p:spPr>
          <a:xfrm>
            <a:off x="2542799" y="2562464"/>
            <a:ext cx="1362035" cy="261610"/>
          </a:xfrm>
          <a:prstGeom prst="rect">
            <a:avLst/>
          </a:prstGeom>
          <a:noFill/>
        </p:spPr>
        <p:txBody>
          <a:bodyPr wrap="square" rtlCol="0">
            <a:spAutoFit/>
          </a:bodyPr>
          <a:lstStyle/>
          <a:p>
            <a:r>
              <a:rPr lang="pt-PT" sz="1100" b="1" dirty="0">
                <a:solidFill>
                  <a:srgbClr val="00B050"/>
                </a:solidFill>
              </a:rPr>
              <a:t>2ATP</a:t>
            </a:r>
          </a:p>
        </p:txBody>
      </p:sp>
      <p:sp>
        <p:nvSpPr>
          <p:cNvPr id="210" name="CaixaDeTexto 209">
            <a:extLst>
              <a:ext uri="{FF2B5EF4-FFF2-40B4-BE49-F238E27FC236}">
                <a16:creationId xmlns:a16="http://schemas.microsoft.com/office/drawing/2014/main" id="{DA5B27C0-C64E-4C97-B5CE-7839698495BB}"/>
              </a:ext>
            </a:extLst>
          </p:cNvPr>
          <p:cNvSpPr txBox="1"/>
          <p:nvPr/>
        </p:nvSpPr>
        <p:spPr>
          <a:xfrm>
            <a:off x="685800" y="4052455"/>
            <a:ext cx="1449886" cy="369332"/>
          </a:xfrm>
          <a:prstGeom prst="rect">
            <a:avLst/>
          </a:prstGeom>
          <a:noFill/>
        </p:spPr>
        <p:txBody>
          <a:bodyPr wrap="square" rtlCol="0">
            <a:spAutoFit/>
          </a:bodyPr>
          <a:lstStyle/>
          <a:p>
            <a:r>
              <a:rPr lang="pt-PT" b="1" dirty="0" err="1">
                <a:solidFill>
                  <a:schemeClr val="accent1">
                    <a:lumMod val="50000"/>
                  </a:schemeClr>
                </a:solidFill>
              </a:rPr>
              <a:t>Acetil-CoA</a:t>
            </a:r>
            <a:endParaRPr lang="pt-PT" b="1" dirty="0">
              <a:solidFill>
                <a:schemeClr val="accent1">
                  <a:lumMod val="50000"/>
                </a:schemeClr>
              </a:solidFill>
            </a:endParaRPr>
          </a:p>
        </p:txBody>
      </p:sp>
      <p:sp>
        <p:nvSpPr>
          <p:cNvPr id="211" name="CaixaDeTexto 210">
            <a:extLst>
              <a:ext uri="{FF2B5EF4-FFF2-40B4-BE49-F238E27FC236}">
                <a16:creationId xmlns:a16="http://schemas.microsoft.com/office/drawing/2014/main" id="{A1BA70FB-BA87-4870-8492-662DAC1E6E3C}"/>
              </a:ext>
            </a:extLst>
          </p:cNvPr>
          <p:cNvSpPr txBox="1"/>
          <p:nvPr/>
        </p:nvSpPr>
        <p:spPr>
          <a:xfrm>
            <a:off x="1147821" y="3492946"/>
            <a:ext cx="808653" cy="369332"/>
          </a:xfrm>
          <a:prstGeom prst="rect">
            <a:avLst/>
          </a:prstGeom>
          <a:solidFill>
            <a:srgbClr val="C00000"/>
          </a:solidFill>
        </p:spPr>
        <p:txBody>
          <a:bodyPr wrap="square" rtlCol="0">
            <a:spAutoFit/>
          </a:bodyPr>
          <a:lstStyle/>
          <a:p>
            <a:pPr algn="ctr"/>
            <a:r>
              <a:rPr lang="pt-PT" dirty="0">
                <a:solidFill>
                  <a:schemeClr val="bg1"/>
                </a:solidFill>
              </a:rPr>
              <a:t>PDH</a:t>
            </a:r>
          </a:p>
        </p:txBody>
      </p:sp>
      <p:cxnSp>
        <p:nvCxnSpPr>
          <p:cNvPr id="212" name="Conexão reta unidirecional 211">
            <a:extLst>
              <a:ext uri="{FF2B5EF4-FFF2-40B4-BE49-F238E27FC236}">
                <a16:creationId xmlns:a16="http://schemas.microsoft.com/office/drawing/2014/main" id="{FED9BED3-A5A5-4A02-9CAA-1AE35863CC2A}"/>
              </a:ext>
            </a:extLst>
          </p:cNvPr>
          <p:cNvCxnSpPr>
            <a:cxnSpLocks/>
            <a:stCxn id="193" idx="1"/>
          </p:cNvCxnSpPr>
          <p:nvPr/>
        </p:nvCxnSpPr>
        <p:spPr>
          <a:xfrm flipH="1">
            <a:off x="1652491" y="3768489"/>
            <a:ext cx="428341" cy="29378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3" name="CaixaDeTexto 212">
            <a:extLst>
              <a:ext uri="{FF2B5EF4-FFF2-40B4-BE49-F238E27FC236}">
                <a16:creationId xmlns:a16="http://schemas.microsoft.com/office/drawing/2014/main" id="{6D40AE59-898A-49D1-96A2-59369C71AC93}"/>
              </a:ext>
            </a:extLst>
          </p:cNvPr>
          <p:cNvSpPr txBox="1"/>
          <p:nvPr/>
        </p:nvSpPr>
        <p:spPr>
          <a:xfrm>
            <a:off x="323747" y="6186551"/>
            <a:ext cx="2199294" cy="246221"/>
          </a:xfrm>
          <a:prstGeom prst="rect">
            <a:avLst/>
          </a:prstGeom>
          <a:solidFill>
            <a:srgbClr val="C00000"/>
          </a:solidFill>
        </p:spPr>
        <p:txBody>
          <a:bodyPr wrap="square" rtlCol="0">
            <a:spAutoFit/>
          </a:bodyPr>
          <a:lstStyle/>
          <a:p>
            <a:pPr algn="ctr"/>
            <a:r>
              <a:rPr lang="pt-PT" sz="1000" dirty="0">
                <a:solidFill>
                  <a:schemeClr val="bg1"/>
                </a:solidFill>
              </a:rPr>
              <a:t>PDH – Piruvato desidrogenase</a:t>
            </a:r>
          </a:p>
        </p:txBody>
      </p:sp>
      <p:sp>
        <p:nvSpPr>
          <p:cNvPr id="214" name="CaixaDeTexto 213">
            <a:extLst>
              <a:ext uri="{FF2B5EF4-FFF2-40B4-BE49-F238E27FC236}">
                <a16:creationId xmlns:a16="http://schemas.microsoft.com/office/drawing/2014/main" id="{97615814-DA1E-484C-9F03-F3C7D6915E19}"/>
              </a:ext>
            </a:extLst>
          </p:cNvPr>
          <p:cNvSpPr txBox="1"/>
          <p:nvPr/>
        </p:nvSpPr>
        <p:spPr>
          <a:xfrm>
            <a:off x="3683197" y="4405760"/>
            <a:ext cx="888803" cy="276999"/>
          </a:xfrm>
          <a:prstGeom prst="rect">
            <a:avLst/>
          </a:prstGeom>
          <a:noFill/>
        </p:spPr>
        <p:txBody>
          <a:bodyPr wrap="square" rtlCol="0">
            <a:spAutoFit/>
          </a:bodyPr>
          <a:lstStyle/>
          <a:p>
            <a:r>
              <a:rPr lang="pt-PT" sz="1200" dirty="0"/>
              <a:t>NAD+</a:t>
            </a:r>
          </a:p>
        </p:txBody>
      </p:sp>
      <p:grpSp>
        <p:nvGrpSpPr>
          <p:cNvPr id="215" name="Group 184">
            <a:extLst>
              <a:ext uri="{FF2B5EF4-FFF2-40B4-BE49-F238E27FC236}">
                <a16:creationId xmlns:a16="http://schemas.microsoft.com/office/drawing/2014/main" id="{94B68287-8685-4284-900E-ED141D5FA067}"/>
              </a:ext>
            </a:extLst>
          </p:cNvPr>
          <p:cNvGrpSpPr>
            <a:grpSpLocks/>
          </p:cNvGrpSpPr>
          <p:nvPr/>
        </p:nvGrpSpPr>
        <p:grpSpPr bwMode="auto">
          <a:xfrm rot="1578080">
            <a:off x="4127721" y="6231658"/>
            <a:ext cx="295040" cy="479642"/>
            <a:chOff x="2219" y="907"/>
            <a:chExt cx="1088" cy="2764"/>
          </a:xfrm>
        </p:grpSpPr>
        <p:sp>
          <p:nvSpPr>
            <p:cNvPr id="216" name="Freeform 185">
              <a:extLst>
                <a:ext uri="{FF2B5EF4-FFF2-40B4-BE49-F238E27FC236}">
                  <a16:creationId xmlns:a16="http://schemas.microsoft.com/office/drawing/2014/main" id="{9B54BD16-7D18-4274-9FC2-04EA694AE679}"/>
                </a:ext>
              </a:extLst>
            </p:cNvPr>
            <p:cNvSpPr>
              <a:spLocks/>
            </p:cNvSpPr>
            <p:nvPr/>
          </p:nvSpPr>
          <p:spPr bwMode="auto">
            <a:xfrm>
              <a:off x="2219" y="918"/>
              <a:ext cx="1088" cy="2753"/>
            </a:xfrm>
            <a:custGeom>
              <a:avLst/>
              <a:gdLst>
                <a:gd name="T0" fmla="*/ 960 w 669"/>
                <a:gd name="T1" fmla="*/ 4389 h 1710"/>
                <a:gd name="T2" fmla="*/ 722 w 669"/>
                <a:gd name="T3" fmla="*/ 3735 h 1710"/>
                <a:gd name="T4" fmla="*/ 714 w 669"/>
                <a:gd name="T5" fmla="*/ 842 h 1710"/>
                <a:gd name="T6" fmla="*/ 820 w 669"/>
                <a:gd name="T7" fmla="*/ 0 h 1710"/>
                <a:gd name="T8" fmla="*/ 899 w 669"/>
                <a:gd name="T9" fmla="*/ 0 h 1710"/>
                <a:gd name="T10" fmla="*/ 951 w 669"/>
                <a:gd name="T11" fmla="*/ 515 h 1710"/>
                <a:gd name="T12" fmla="*/ 1047 w 669"/>
                <a:gd name="T13" fmla="*/ 1143 h 1710"/>
                <a:gd name="T14" fmla="*/ 1127 w 669"/>
                <a:gd name="T15" fmla="*/ 275 h 1710"/>
                <a:gd name="T16" fmla="*/ 1207 w 669"/>
                <a:gd name="T17" fmla="*/ 275 h 1710"/>
                <a:gd name="T18" fmla="*/ 1267 w 669"/>
                <a:gd name="T19" fmla="*/ 842 h 1710"/>
                <a:gd name="T20" fmla="*/ 1389 w 669"/>
                <a:gd name="T21" fmla="*/ 3434 h 1710"/>
                <a:gd name="T22" fmla="*/ 1199 w 669"/>
                <a:gd name="T23" fmla="*/ 4373 h 1710"/>
                <a:gd name="T24" fmla="*/ 960 w 669"/>
                <a:gd name="T25" fmla="*/ 4389 h 17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9" h="1710">
                  <a:moveTo>
                    <a:pt x="363" y="1693"/>
                  </a:moveTo>
                  <a:cubicBezTo>
                    <a:pt x="363" y="1693"/>
                    <a:pt x="324" y="1524"/>
                    <a:pt x="273" y="1441"/>
                  </a:cubicBezTo>
                  <a:cubicBezTo>
                    <a:pt x="0" y="993"/>
                    <a:pt x="237" y="467"/>
                    <a:pt x="270" y="325"/>
                  </a:cubicBezTo>
                  <a:cubicBezTo>
                    <a:pt x="303" y="182"/>
                    <a:pt x="320" y="60"/>
                    <a:pt x="310" y="0"/>
                  </a:cubicBezTo>
                  <a:cubicBezTo>
                    <a:pt x="340" y="0"/>
                    <a:pt x="340" y="0"/>
                    <a:pt x="340" y="0"/>
                  </a:cubicBezTo>
                  <a:cubicBezTo>
                    <a:pt x="340" y="0"/>
                    <a:pt x="350" y="169"/>
                    <a:pt x="360" y="199"/>
                  </a:cubicBezTo>
                  <a:cubicBezTo>
                    <a:pt x="369" y="229"/>
                    <a:pt x="396" y="391"/>
                    <a:pt x="396" y="441"/>
                  </a:cubicBezTo>
                  <a:cubicBezTo>
                    <a:pt x="396" y="441"/>
                    <a:pt x="426" y="245"/>
                    <a:pt x="426" y="106"/>
                  </a:cubicBezTo>
                  <a:cubicBezTo>
                    <a:pt x="426" y="106"/>
                    <a:pt x="447" y="98"/>
                    <a:pt x="456" y="106"/>
                  </a:cubicBezTo>
                  <a:cubicBezTo>
                    <a:pt x="456" y="106"/>
                    <a:pt x="434" y="210"/>
                    <a:pt x="479" y="325"/>
                  </a:cubicBezTo>
                  <a:cubicBezTo>
                    <a:pt x="669" y="818"/>
                    <a:pt x="593" y="1062"/>
                    <a:pt x="525" y="1325"/>
                  </a:cubicBezTo>
                  <a:cubicBezTo>
                    <a:pt x="484" y="1487"/>
                    <a:pt x="460" y="1508"/>
                    <a:pt x="453" y="1687"/>
                  </a:cubicBezTo>
                  <a:cubicBezTo>
                    <a:pt x="453" y="1687"/>
                    <a:pt x="395" y="1710"/>
                    <a:pt x="363" y="1693"/>
                  </a:cubicBezTo>
                  <a:close/>
                </a:path>
              </a:pathLst>
            </a:custGeom>
            <a:solidFill>
              <a:srgbClr val="ED99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7" name="Freeform 186">
              <a:extLst>
                <a:ext uri="{FF2B5EF4-FFF2-40B4-BE49-F238E27FC236}">
                  <a16:creationId xmlns:a16="http://schemas.microsoft.com/office/drawing/2014/main" id="{3CFF04C6-5650-4229-B65A-C7AF99576B2A}"/>
                </a:ext>
              </a:extLst>
            </p:cNvPr>
            <p:cNvSpPr>
              <a:spLocks/>
            </p:cNvSpPr>
            <p:nvPr/>
          </p:nvSpPr>
          <p:spPr bwMode="auto">
            <a:xfrm>
              <a:off x="2879" y="2332"/>
              <a:ext cx="129" cy="1027"/>
            </a:xfrm>
            <a:custGeom>
              <a:avLst/>
              <a:gdLst>
                <a:gd name="T0" fmla="*/ 69 w 79"/>
                <a:gd name="T1" fmla="*/ 0 h 638"/>
                <a:gd name="T2" fmla="*/ 0 w 79"/>
                <a:gd name="T3" fmla="*/ 1653 h 638"/>
                <a:gd name="T4" fmla="*/ 69 w 79"/>
                <a:gd name="T5" fmla="*/ 0 h 638"/>
                <a:gd name="T6" fmla="*/ 0 60000 65536"/>
                <a:gd name="T7" fmla="*/ 0 60000 65536"/>
                <a:gd name="T8" fmla="*/ 0 60000 65536"/>
              </a:gdLst>
              <a:ahLst/>
              <a:cxnLst>
                <a:cxn ang="T6">
                  <a:pos x="T0" y="T1"/>
                </a:cxn>
                <a:cxn ang="T7">
                  <a:pos x="T2" y="T3"/>
                </a:cxn>
                <a:cxn ang="T8">
                  <a:pos x="T4" y="T5"/>
                </a:cxn>
              </a:cxnLst>
              <a:rect l="0" t="0" r="r" b="b"/>
              <a:pathLst>
                <a:path w="79" h="638">
                  <a:moveTo>
                    <a:pt x="26" y="0"/>
                  </a:moveTo>
                  <a:cubicBezTo>
                    <a:pt x="26" y="0"/>
                    <a:pt x="23" y="307"/>
                    <a:pt x="0" y="638"/>
                  </a:cubicBezTo>
                  <a:cubicBezTo>
                    <a:pt x="0" y="638"/>
                    <a:pt x="79" y="261"/>
                    <a:pt x="26"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8" name="Freeform 187">
              <a:extLst>
                <a:ext uri="{FF2B5EF4-FFF2-40B4-BE49-F238E27FC236}">
                  <a16:creationId xmlns:a16="http://schemas.microsoft.com/office/drawing/2014/main" id="{87EFE247-62FD-40F9-B038-93C9D9B20A78}"/>
                </a:ext>
              </a:extLst>
            </p:cNvPr>
            <p:cNvSpPr>
              <a:spLocks/>
            </p:cNvSpPr>
            <p:nvPr/>
          </p:nvSpPr>
          <p:spPr bwMode="auto">
            <a:xfrm>
              <a:off x="2970" y="1445"/>
              <a:ext cx="118" cy="1555"/>
            </a:xfrm>
            <a:custGeom>
              <a:avLst/>
              <a:gdLst>
                <a:gd name="T0" fmla="*/ 0 w 72"/>
                <a:gd name="T1" fmla="*/ 0 h 966"/>
                <a:gd name="T2" fmla="*/ 64 w 72"/>
                <a:gd name="T3" fmla="*/ 2503 h 966"/>
                <a:gd name="T4" fmla="*/ 0 w 72"/>
                <a:gd name="T5" fmla="*/ 0 h 966"/>
                <a:gd name="T6" fmla="*/ 0 60000 65536"/>
                <a:gd name="T7" fmla="*/ 0 60000 65536"/>
                <a:gd name="T8" fmla="*/ 0 60000 65536"/>
              </a:gdLst>
              <a:ahLst/>
              <a:cxnLst>
                <a:cxn ang="T6">
                  <a:pos x="T0" y="T1"/>
                </a:cxn>
                <a:cxn ang="T7">
                  <a:pos x="T2" y="T3"/>
                </a:cxn>
                <a:cxn ang="T8">
                  <a:pos x="T4" y="T5"/>
                </a:cxn>
              </a:cxnLst>
              <a:rect l="0" t="0" r="r" b="b"/>
              <a:pathLst>
                <a:path w="72" h="966">
                  <a:moveTo>
                    <a:pt x="0" y="0"/>
                  </a:moveTo>
                  <a:cubicBezTo>
                    <a:pt x="0" y="0"/>
                    <a:pt x="56" y="562"/>
                    <a:pt x="24" y="966"/>
                  </a:cubicBezTo>
                  <a:cubicBezTo>
                    <a:pt x="24" y="966"/>
                    <a:pt x="72" y="460"/>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19" name="Freeform 188">
              <a:extLst>
                <a:ext uri="{FF2B5EF4-FFF2-40B4-BE49-F238E27FC236}">
                  <a16:creationId xmlns:a16="http://schemas.microsoft.com/office/drawing/2014/main" id="{A263FF53-1966-41AD-ACDC-C9E69F7F82FA}"/>
                </a:ext>
              </a:extLst>
            </p:cNvPr>
            <p:cNvSpPr>
              <a:spLocks/>
            </p:cNvSpPr>
            <p:nvPr/>
          </p:nvSpPr>
          <p:spPr bwMode="auto">
            <a:xfrm>
              <a:off x="2881" y="1432"/>
              <a:ext cx="166" cy="1837"/>
            </a:xfrm>
            <a:custGeom>
              <a:avLst/>
              <a:gdLst>
                <a:gd name="T0" fmla="*/ 93 w 102"/>
                <a:gd name="T1" fmla="*/ 0 h 1141"/>
                <a:gd name="T2" fmla="*/ 106 w 102"/>
                <a:gd name="T3" fmla="*/ 990 h 1141"/>
                <a:gd name="T4" fmla="*/ 90 w 102"/>
                <a:gd name="T5" fmla="*/ 2958 h 1141"/>
                <a:gd name="T6" fmla="*/ 98 w 102"/>
                <a:gd name="T7" fmla="*/ 1275 h 1141"/>
                <a:gd name="T8" fmla="*/ 93 w 102"/>
                <a:gd name="T9" fmla="*/ 0 h 1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141">
                  <a:moveTo>
                    <a:pt x="35" y="0"/>
                  </a:moveTo>
                  <a:cubicBezTo>
                    <a:pt x="35" y="0"/>
                    <a:pt x="21" y="277"/>
                    <a:pt x="40" y="382"/>
                  </a:cubicBezTo>
                  <a:cubicBezTo>
                    <a:pt x="58" y="488"/>
                    <a:pt x="102" y="719"/>
                    <a:pt x="34" y="1141"/>
                  </a:cubicBezTo>
                  <a:cubicBezTo>
                    <a:pt x="34" y="1141"/>
                    <a:pt x="74" y="748"/>
                    <a:pt x="37" y="492"/>
                  </a:cubicBezTo>
                  <a:cubicBezTo>
                    <a:pt x="0" y="235"/>
                    <a:pt x="16" y="64"/>
                    <a:pt x="35"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0" name="Freeform 189">
              <a:extLst>
                <a:ext uri="{FF2B5EF4-FFF2-40B4-BE49-F238E27FC236}">
                  <a16:creationId xmlns:a16="http://schemas.microsoft.com/office/drawing/2014/main" id="{913A48CE-50BB-4645-8662-1AEBC6ACEA2F}"/>
                </a:ext>
              </a:extLst>
            </p:cNvPr>
            <p:cNvSpPr>
              <a:spLocks/>
            </p:cNvSpPr>
            <p:nvPr/>
          </p:nvSpPr>
          <p:spPr bwMode="auto">
            <a:xfrm>
              <a:off x="2425" y="1350"/>
              <a:ext cx="344" cy="2099"/>
            </a:xfrm>
            <a:custGeom>
              <a:avLst/>
              <a:gdLst>
                <a:gd name="T0" fmla="*/ 471 w 211"/>
                <a:gd name="T1" fmla="*/ 0 h 1304"/>
                <a:gd name="T2" fmla="*/ 561 w 211"/>
                <a:gd name="T3" fmla="*/ 3379 h 1304"/>
                <a:gd name="T4" fmla="*/ 471 w 211"/>
                <a:gd name="T5" fmla="*/ 0 h 1304"/>
                <a:gd name="T6" fmla="*/ 0 60000 65536"/>
                <a:gd name="T7" fmla="*/ 0 60000 65536"/>
                <a:gd name="T8" fmla="*/ 0 60000 65536"/>
              </a:gdLst>
              <a:ahLst/>
              <a:cxnLst>
                <a:cxn ang="T6">
                  <a:pos x="T0" y="T1"/>
                </a:cxn>
                <a:cxn ang="T7">
                  <a:pos x="T2" y="T3"/>
                </a:cxn>
                <a:cxn ang="T8">
                  <a:pos x="T4" y="T5"/>
                </a:cxn>
              </a:cxnLst>
              <a:rect l="0" t="0" r="r" b="b"/>
              <a:pathLst>
                <a:path w="211" h="1304">
                  <a:moveTo>
                    <a:pt x="177" y="0"/>
                  </a:moveTo>
                  <a:cubicBezTo>
                    <a:pt x="177" y="0"/>
                    <a:pt x="0" y="773"/>
                    <a:pt x="211" y="1304"/>
                  </a:cubicBezTo>
                  <a:cubicBezTo>
                    <a:pt x="211" y="1304"/>
                    <a:pt x="57" y="875"/>
                    <a:pt x="177"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1" name="Freeform 190">
              <a:extLst>
                <a:ext uri="{FF2B5EF4-FFF2-40B4-BE49-F238E27FC236}">
                  <a16:creationId xmlns:a16="http://schemas.microsoft.com/office/drawing/2014/main" id="{E7D112FE-EAB6-4BAA-809C-1C797CB8F64E}"/>
                </a:ext>
              </a:extLst>
            </p:cNvPr>
            <p:cNvSpPr>
              <a:spLocks/>
            </p:cNvSpPr>
            <p:nvPr/>
          </p:nvSpPr>
          <p:spPr bwMode="auto">
            <a:xfrm>
              <a:off x="2666" y="1519"/>
              <a:ext cx="145" cy="1896"/>
            </a:xfrm>
            <a:custGeom>
              <a:avLst/>
              <a:gdLst>
                <a:gd name="T0" fmla="*/ 109 w 89"/>
                <a:gd name="T1" fmla="*/ 0 h 1178"/>
                <a:gd name="T2" fmla="*/ 39 w 89"/>
                <a:gd name="T3" fmla="*/ 1503 h 1178"/>
                <a:gd name="T4" fmla="*/ 236 w 89"/>
                <a:gd name="T5" fmla="*/ 3052 h 1178"/>
                <a:gd name="T6" fmla="*/ 98 w 89"/>
                <a:gd name="T7" fmla="*/ 1521 h 1178"/>
                <a:gd name="T8" fmla="*/ 109 w 89"/>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178">
                  <a:moveTo>
                    <a:pt x="41" y="0"/>
                  </a:moveTo>
                  <a:cubicBezTo>
                    <a:pt x="41" y="0"/>
                    <a:pt x="0" y="461"/>
                    <a:pt x="15" y="580"/>
                  </a:cubicBezTo>
                  <a:cubicBezTo>
                    <a:pt x="39" y="761"/>
                    <a:pt x="59" y="1089"/>
                    <a:pt x="89" y="1178"/>
                  </a:cubicBezTo>
                  <a:cubicBezTo>
                    <a:pt x="89" y="1178"/>
                    <a:pt x="44" y="680"/>
                    <a:pt x="37" y="587"/>
                  </a:cubicBezTo>
                  <a:cubicBezTo>
                    <a:pt x="29" y="487"/>
                    <a:pt x="33" y="108"/>
                    <a:pt x="41"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2" name="Freeform 191">
              <a:extLst>
                <a:ext uri="{FF2B5EF4-FFF2-40B4-BE49-F238E27FC236}">
                  <a16:creationId xmlns:a16="http://schemas.microsoft.com/office/drawing/2014/main" id="{89E91E16-F9B9-4A51-B17E-2C5C8675BD40}"/>
                </a:ext>
              </a:extLst>
            </p:cNvPr>
            <p:cNvSpPr>
              <a:spLocks/>
            </p:cNvSpPr>
            <p:nvPr/>
          </p:nvSpPr>
          <p:spPr bwMode="auto">
            <a:xfrm>
              <a:off x="2787" y="1390"/>
              <a:ext cx="141" cy="1200"/>
            </a:xfrm>
            <a:custGeom>
              <a:avLst/>
              <a:gdLst>
                <a:gd name="T0" fmla="*/ 0 w 87"/>
                <a:gd name="T1" fmla="*/ 0 h 745"/>
                <a:gd name="T2" fmla="*/ 165 w 87"/>
                <a:gd name="T3" fmla="*/ 1933 h 745"/>
                <a:gd name="T4" fmla="*/ 0 w 87"/>
                <a:gd name="T5" fmla="*/ 0 h 745"/>
                <a:gd name="T6" fmla="*/ 0 60000 65536"/>
                <a:gd name="T7" fmla="*/ 0 60000 65536"/>
                <a:gd name="T8" fmla="*/ 0 60000 65536"/>
              </a:gdLst>
              <a:ahLst/>
              <a:cxnLst>
                <a:cxn ang="T6">
                  <a:pos x="T0" y="T1"/>
                </a:cxn>
                <a:cxn ang="T7">
                  <a:pos x="T2" y="T3"/>
                </a:cxn>
                <a:cxn ang="T8">
                  <a:pos x="T4" y="T5"/>
                </a:cxn>
              </a:cxnLst>
              <a:rect l="0" t="0" r="r" b="b"/>
              <a:pathLst>
                <a:path w="87" h="745">
                  <a:moveTo>
                    <a:pt x="0" y="0"/>
                  </a:moveTo>
                  <a:cubicBezTo>
                    <a:pt x="0" y="0"/>
                    <a:pt x="71" y="558"/>
                    <a:pt x="63" y="745"/>
                  </a:cubicBezTo>
                  <a:cubicBezTo>
                    <a:pt x="63" y="745"/>
                    <a:pt x="87" y="335"/>
                    <a:pt x="0" y="0"/>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3" name="Freeform 192">
              <a:extLst>
                <a:ext uri="{FF2B5EF4-FFF2-40B4-BE49-F238E27FC236}">
                  <a16:creationId xmlns:a16="http://schemas.microsoft.com/office/drawing/2014/main" id="{ECD18EE4-0C49-4F9B-B843-A87F1F1BCA18}"/>
                </a:ext>
              </a:extLst>
            </p:cNvPr>
            <p:cNvSpPr>
              <a:spLocks/>
            </p:cNvSpPr>
            <p:nvPr/>
          </p:nvSpPr>
          <p:spPr bwMode="auto">
            <a:xfrm>
              <a:off x="2767" y="1672"/>
              <a:ext cx="135" cy="1776"/>
            </a:xfrm>
            <a:custGeom>
              <a:avLst/>
              <a:gdLst>
                <a:gd name="T0" fmla="*/ 135 w 83"/>
                <a:gd name="T1" fmla="*/ 2860 h 1103"/>
                <a:gd name="T2" fmla="*/ 0 w 83"/>
                <a:gd name="T3" fmla="*/ 0 h 1103"/>
                <a:gd name="T4" fmla="*/ 135 w 83"/>
                <a:gd name="T5" fmla="*/ 2860 h 1103"/>
                <a:gd name="T6" fmla="*/ 0 60000 65536"/>
                <a:gd name="T7" fmla="*/ 0 60000 65536"/>
                <a:gd name="T8" fmla="*/ 0 60000 65536"/>
              </a:gdLst>
              <a:ahLst/>
              <a:cxnLst>
                <a:cxn ang="T6">
                  <a:pos x="T0" y="T1"/>
                </a:cxn>
                <a:cxn ang="T7">
                  <a:pos x="T2" y="T3"/>
                </a:cxn>
                <a:cxn ang="T8">
                  <a:pos x="T4" y="T5"/>
                </a:cxn>
              </a:cxnLst>
              <a:rect l="0" t="0" r="r" b="b"/>
              <a:pathLst>
                <a:path w="83" h="1103">
                  <a:moveTo>
                    <a:pt x="51" y="1103"/>
                  </a:moveTo>
                  <a:cubicBezTo>
                    <a:pt x="51" y="1103"/>
                    <a:pt x="83" y="319"/>
                    <a:pt x="0" y="0"/>
                  </a:cubicBezTo>
                  <a:cubicBezTo>
                    <a:pt x="0" y="0"/>
                    <a:pt x="67" y="743"/>
                    <a:pt x="51" y="1103"/>
                  </a:cubicBezTo>
                  <a:close/>
                </a:path>
              </a:pathLst>
            </a:custGeom>
            <a:solidFill>
              <a:srgbClr val="DD7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4" name="Freeform 193">
              <a:extLst>
                <a:ext uri="{FF2B5EF4-FFF2-40B4-BE49-F238E27FC236}">
                  <a16:creationId xmlns:a16="http://schemas.microsoft.com/office/drawing/2014/main" id="{0AE9A079-8B6A-4CAC-88E1-4C37B0C4E0C5}"/>
                </a:ext>
              </a:extLst>
            </p:cNvPr>
            <p:cNvSpPr>
              <a:spLocks/>
            </p:cNvSpPr>
            <p:nvPr/>
          </p:nvSpPr>
          <p:spPr bwMode="auto">
            <a:xfrm>
              <a:off x="2878" y="2329"/>
              <a:ext cx="130" cy="1035"/>
            </a:xfrm>
            <a:custGeom>
              <a:avLst/>
              <a:gdLst>
                <a:gd name="T0" fmla="*/ 75 w 80"/>
                <a:gd name="T1" fmla="*/ 0 h 643"/>
                <a:gd name="T2" fmla="*/ 0 w 80"/>
                <a:gd name="T3" fmla="*/ 1666 h 643"/>
                <a:gd name="T4" fmla="*/ 75 w 80"/>
                <a:gd name="T5" fmla="*/ 0 h 643"/>
                <a:gd name="T6" fmla="*/ 0 60000 65536"/>
                <a:gd name="T7" fmla="*/ 0 60000 65536"/>
                <a:gd name="T8" fmla="*/ 0 60000 65536"/>
              </a:gdLst>
              <a:ahLst/>
              <a:cxnLst>
                <a:cxn ang="T6">
                  <a:pos x="T0" y="T1"/>
                </a:cxn>
                <a:cxn ang="T7">
                  <a:pos x="T2" y="T3"/>
                </a:cxn>
                <a:cxn ang="T8">
                  <a:pos x="T4" y="T5"/>
                </a:cxn>
              </a:cxnLst>
              <a:rect l="0" t="0" r="r" b="b"/>
              <a:pathLst>
                <a:path w="80" h="643">
                  <a:moveTo>
                    <a:pt x="28" y="0"/>
                  </a:moveTo>
                  <a:cubicBezTo>
                    <a:pt x="28" y="0"/>
                    <a:pt x="45" y="382"/>
                    <a:pt x="0" y="643"/>
                  </a:cubicBezTo>
                  <a:cubicBezTo>
                    <a:pt x="0" y="643"/>
                    <a:pt x="80" y="261"/>
                    <a:pt x="2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5" name="Freeform 194">
              <a:extLst>
                <a:ext uri="{FF2B5EF4-FFF2-40B4-BE49-F238E27FC236}">
                  <a16:creationId xmlns:a16="http://schemas.microsoft.com/office/drawing/2014/main" id="{AA3D6E1F-85E9-4C85-BD79-AE95F70C1A65}"/>
                </a:ext>
              </a:extLst>
            </p:cNvPr>
            <p:cNvSpPr>
              <a:spLocks/>
            </p:cNvSpPr>
            <p:nvPr/>
          </p:nvSpPr>
          <p:spPr bwMode="auto">
            <a:xfrm>
              <a:off x="2425" y="1343"/>
              <a:ext cx="344" cy="2106"/>
            </a:xfrm>
            <a:custGeom>
              <a:avLst/>
              <a:gdLst>
                <a:gd name="T0" fmla="*/ 471 w 211"/>
                <a:gd name="T1" fmla="*/ 0 h 1308"/>
                <a:gd name="T2" fmla="*/ 561 w 211"/>
                <a:gd name="T3" fmla="*/ 3391 h 1308"/>
                <a:gd name="T4" fmla="*/ 471 w 211"/>
                <a:gd name="T5" fmla="*/ 0 h 1308"/>
                <a:gd name="T6" fmla="*/ 0 60000 65536"/>
                <a:gd name="T7" fmla="*/ 0 60000 65536"/>
                <a:gd name="T8" fmla="*/ 0 60000 65536"/>
              </a:gdLst>
              <a:ahLst/>
              <a:cxnLst>
                <a:cxn ang="T6">
                  <a:pos x="T0" y="T1"/>
                </a:cxn>
                <a:cxn ang="T7">
                  <a:pos x="T2" y="T3"/>
                </a:cxn>
                <a:cxn ang="T8">
                  <a:pos x="T4" y="T5"/>
                </a:cxn>
              </a:cxnLst>
              <a:rect l="0" t="0" r="r" b="b"/>
              <a:pathLst>
                <a:path w="211" h="1308">
                  <a:moveTo>
                    <a:pt x="177" y="0"/>
                  </a:moveTo>
                  <a:cubicBezTo>
                    <a:pt x="177" y="0"/>
                    <a:pt x="0" y="777"/>
                    <a:pt x="211" y="1308"/>
                  </a:cubicBezTo>
                  <a:cubicBezTo>
                    <a:pt x="211" y="1308"/>
                    <a:pt x="37" y="890"/>
                    <a:pt x="17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6" name="Freeform 195">
              <a:extLst>
                <a:ext uri="{FF2B5EF4-FFF2-40B4-BE49-F238E27FC236}">
                  <a16:creationId xmlns:a16="http://schemas.microsoft.com/office/drawing/2014/main" id="{9DE476FB-6468-4484-8BE0-4D5E53B1BA87}"/>
                </a:ext>
              </a:extLst>
            </p:cNvPr>
            <p:cNvSpPr>
              <a:spLocks/>
            </p:cNvSpPr>
            <p:nvPr/>
          </p:nvSpPr>
          <p:spPr bwMode="auto">
            <a:xfrm>
              <a:off x="2653" y="1514"/>
              <a:ext cx="155" cy="1897"/>
            </a:xfrm>
            <a:custGeom>
              <a:avLst/>
              <a:gdLst>
                <a:gd name="T0" fmla="*/ 127 w 95"/>
                <a:gd name="T1" fmla="*/ 0 h 1178"/>
                <a:gd name="T2" fmla="*/ 42 w 95"/>
                <a:gd name="T3" fmla="*/ 1507 h 1178"/>
                <a:gd name="T4" fmla="*/ 253 w 95"/>
                <a:gd name="T5" fmla="*/ 3055 h 1178"/>
                <a:gd name="T6" fmla="*/ 72 w 95"/>
                <a:gd name="T7" fmla="*/ 1533 h 1178"/>
                <a:gd name="T8" fmla="*/ 127 w 95"/>
                <a:gd name="T9" fmla="*/ 0 h 11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178">
                  <a:moveTo>
                    <a:pt x="48" y="0"/>
                  </a:moveTo>
                  <a:cubicBezTo>
                    <a:pt x="48" y="0"/>
                    <a:pt x="0" y="462"/>
                    <a:pt x="16" y="581"/>
                  </a:cubicBezTo>
                  <a:cubicBezTo>
                    <a:pt x="32" y="700"/>
                    <a:pt x="45" y="1033"/>
                    <a:pt x="95" y="1178"/>
                  </a:cubicBezTo>
                  <a:cubicBezTo>
                    <a:pt x="95" y="1178"/>
                    <a:pt x="34" y="684"/>
                    <a:pt x="27" y="591"/>
                  </a:cubicBezTo>
                  <a:cubicBezTo>
                    <a:pt x="13" y="420"/>
                    <a:pt x="45" y="37"/>
                    <a:pt x="48"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7" name="Freeform 196">
              <a:extLst>
                <a:ext uri="{FF2B5EF4-FFF2-40B4-BE49-F238E27FC236}">
                  <a16:creationId xmlns:a16="http://schemas.microsoft.com/office/drawing/2014/main" id="{ECC15F22-9E59-410F-9C44-54496ED4475B}"/>
                </a:ext>
              </a:extLst>
            </p:cNvPr>
            <p:cNvSpPr>
              <a:spLocks/>
            </p:cNvSpPr>
            <p:nvPr/>
          </p:nvSpPr>
          <p:spPr bwMode="auto">
            <a:xfrm>
              <a:off x="2782" y="1385"/>
              <a:ext cx="120" cy="1205"/>
            </a:xfrm>
            <a:custGeom>
              <a:avLst/>
              <a:gdLst>
                <a:gd name="T0" fmla="*/ 0 w 74"/>
                <a:gd name="T1" fmla="*/ 0 h 748"/>
                <a:gd name="T2" fmla="*/ 174 w 74"/>
                <a:gd name="T3" fmla="*/ 1941 h 748"/>
                <a:gd name="T4" fmla="*/ 0 w 74"/>
                <a:gd name="T5" fmla="*/ 0 h 748"/>
                <a:gd name="T6" fmla="*/ 0 60000 65536"/>
                <a:gd name="T7" fmla="*/ 0 60000 65536"/>
                <a:gd name="T8" fmla="*/ 0 60000 65536"/>
              </a:gdLst>
              <a:ahLst/>
              <a:cxnLst>
                <a:cxn ang="T6">
                  <a:pos x="T0" y="T1"/>
                </a:cxn>
                <a:cxn ang="T7">
                  <a:pos x="T2" y="T3"/>
                </a:cxn>
                <a:cxn ang="T8">
                  <a:pos x="T4" y="T5"/>
                </a:cxn>
              </a:cxnLst>
              <a:rect l="0" t="0" r="r" b="b"/>
              <a:pathLst>
                <a:path w="74" h="748">
                  <a:moveTo>
                    <a:pt x="0" y="0"/>
                  </a:moveTo>
                  <a:cubicBezTo>
                    <a:pt x="0" y="0"/>
                    <a:pt x="74" y="561"/>
                    <a:pt x="66" y="748"/>
                  </a:cubicBezTo>
                  <a:cubicBezTo>
                    <a:pt x="66" y="748"/>
                    <a:pt x="64" y="304"/>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8" name="Freeform 197">
              <a:extLst>
                <a:ext uri="{FF2B5EF4-FFF2-40B4-BE49-F238E27FC236}">
                  <a16:creationId xmlns:a16="http://schemas.microsoft.com/office/drawing/2014/main" id="{85E69AC5-12ED-4F38-AA70-F52021D834FB}"/>
                </a:ext>
              </a:extLst>
            </p:cNvPr>
            <p:cNvSpPr>
              <a:spLocks/>
            </p:cNvSpPr>
            <p:nvPr/>
          </p:nvSpPr>
          <p:spPr bwMode="auto">
            <a:xfrm>
              <a:off x="2765" y="1662"/>
              <a:ext cx="108" cy="1790"/>
            </a:xfrm>
            <a:custGeom>
              <a:avLst/>
              <a:gdLst>
                <a:gd name="T0" fmla="*/ 134 w 66"/>
                <a:gd name="T1" fmla="*/ 2881 h 1112"/>
                <a:gd name="T2" fmla="*/ 0 w 66"/>
                <a:gd name="T3" fmla="*/ 0 h 1112"/>
                <a:gd name="T4" fmla="*/ 134 w 66"/>
                <a:gd name="T5" fmla="*/ 2881 h 1112"/>
                <a:gd name="T6" fmla="*/ 0 60000 65536"/>
                <a:gd name="T7" fmla="*/ 0 60000 65536"/>
                <a:gd name="T8" fmla="*/ 0 60000 65536"/>
              </a:gdLst>
              <a:ahLst/>
              <a:cxnLst>
                <a:cxn ang="T6">
                  <a:pos x="T0" y="T1"/>
                </a:cxn>
                <a:cxn ang="T7">
                  <a:pos x="T2" y="T3"/>
                </a:cxn>
                <a:cxn ang="T8">
                  <a:pos x="T4" y="T5"/>
                </a:cxn>
              </a:cxnLst>
              <a:rect l="0" t="0" r="r" b="b"/>
              <a:pathLst>
                <a:path w="66" h="1112">
                  <a:moveTo>
                    <a:pt x="50" y="1112"/>
                  </a:moveTo>
                  <a:cubicBezTo>
                    <a:pt x="50" y="1112"/>
                    <a:pt x="53" y="288"/>
                    <a:pt x="0" y="0"/>
                  </a:cubicBezTo>
                  <a:cubicBezTo>
                    <a:pt x="0" y="0"/>
                    <a:pt x="66" y="753"/>
                    <a:pt x="50" y="1112"/>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29" name="Freeform 198">
              <a:extLst>
                <a:ext uri="{FF2B5EF4-FFF2-40B4-BE49-F238E27FC236}">
                  <a16:creationId xmlns:a16="http://schemas.microsoft.com/office/drawing/2014/main" id="{43907871-3D85-4C8E-B304-BCEB180BDED3}"/>
                </a:ext>
              </a:extLst>
            </p:cNvPr>
            <p:cNvSpPr>
              <a:spLocks/>
            </p:cNvSpPr>
            <p:nvPr/>
          </p:nvSpPr>
          <p:spPr bwMode="auto">
            <a:xfrm>
              <a:off x="2972" y="1437"/>
              <a:ext cx="145" cy="1578"/>
            </a:xfrm>
            <a:custGeom>
              <a:avLst/>
              <a:gdLst>
                <a:gd name="T0" fmla="*/ 0 w 89"/>
                <a:gd name="T1" fmla="*/ 0 h 980"/>
                <a:gd name="T2" fmla="*/ 55 w 89"/>
                <a:gd name="T3" fmla="*/ 2541 h 980"/>
                <a:gd name="T4" fmla="*/ 0 w 89"/>
                <a:gd name="T5" fmla="*/ 0 h 980"/>
                <a:gd name="T6" fmla="*/ 0 60000 65536"/>
                <a:gd name="T7" fmla="*/ 0 60000 65536"/>
                <a:gd name="T8" fmla="*/ 0 60000 65536"/>
              </a:gdLst>
              <a:ahLst/>
              <a:cxnLst>
                <a:cxn ang="T6">
                  <a:pos x="T0" y="T1"/>
                </a:cxn>
                <a:cxn ang="T7">
                  <a:pos x="T2" y="T3"/>
                </a:cxn>
                <a:cxn ang="T8">
                  <a:pos x="T4" y="T5"/>
                </a:cxn>
              </a:cxnLst>
              <a:rect l="0" t="0" r="r" b="b"/>
              <a:pathLst>
                <a:path w="89" h="980">
                  <a:moveTo>
                    <a:pt x="0" y="0"/>
                  </a:moveTo>
                  <a:cubicBezTo>
                    <a:pt x="0" y="0"/>
                    <a:pt x="89" y="576"/>
                    <a:pt x="21" y="980"/>
                  </a:cubicBezTo>
                  <a:cubicBezTo>
                    <a:pt x="21" y="980"/>
                    <a:pt x="71" y="460"/>
                    <a:pt x="0"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0" name="Freeform 199">
              <a:extLst>
                <a:ext uri="{FF2B5EF4-FFF2-40B4-BE49-F238E27FC236}">
                  <a16:creationId xmlns:a16="http://schemas.microsoft.com/office/drawing/2014/main" id="{27BA1CB0-AE51-4B5A-B402-A289C3ADA488}"/>
                </a:ext>
              </a:extLst>
            </p:cNvPr>
            <p:cNvSpPr>
              <a:spLocks/>
            </p:cNvSpPr>
            <p:nvPr/>
          </p:nvSpPr>
          <p:spPr bwMode="auto">
            <a:xfrm>
              <a:off x="2907" y="1429"/>
              <a:ext cx="142" cy="1832"/>
            </a:xfrm>
            <a:custGeom>
              <a:avLst/>
              <a:gdLst>
                <a:gd name="T0" fmla="*/ 51 w 87"/>
                <a:gd name="T1" fmla="*/ 0 h 1138"/>
                <a:gd name="T2" fmla="*/ 85 w 87"/>
                <a:gd name="T3" fmla="*/ 972 h 1138"/>
                <a:gd name="T4" fmla="*/ 51 w 87"/>
                <a:gd name="T5" fmla="*/ 2949 h 1138"/>
                <a:gd name="T6" fmla="*/ 98 w 87"/>
                <a:gd name="T7" fmla="*/ 1252 h 1138"/>
                <a:gd name="T8" fmla="*/ 51 w 87"/>
                <a:gd name="T9" fmla="*/ 0 h 11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138">
                  <a:moveTo>
                    <a:pt x="19" y="0"/>
                  </a:moveTo>
                  <a:cubicBezTo>
                    <a:pt x="19" y="0"/>
                    <a:pt x="13" y="269"/>
                    <a:pt x="32" y="375"/>
                  </a:cubicBezTo>
                  <a:cubicBezTo>
                    <a:pt x="50" y="481"/>
                    <a:pt x="87" y="716"/>
                    <a:pt x="19" y="1138"/>
                  </a:cubicBezTo>
                  <a:cubicBezTo>
                    <a:pt x="19" y="1138"/>
                    <a:pt x="74" y="740"/>
                    <a:pt x="37" y="483"/>
                  </a:cubicBezTo>
                  <a:cubicBezTo>
                    <a:pt x="0" y="227"/>
                    <a:pt x="0" y="63"/>
                    <a:pt x="19"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1" name="Freeform 200">
              <a:extLst>
                <a:ext uri="{FF2B5EF4-FFF2-40B4-BE49-F238E27FC236}">
                  <a16:creationId xmlns:a16="http://schemas.microsoft.com/office/drawing/2014/main" id="{5733D5EF-0265-4024-A549-559E98B47A7F}"/>
                </a:ext>
              </a:extLst>
            </p:cNvPr>
            <p:cNvSpPr>
              <a:spLocks/>
            </p:cNvSpPr>
            <p:nvPr/>
          </p:nvSpPr>
          <p:spPr bwMode="auto">
            <a:xfrm>
              <a:off x="2484" y="1422"/>
              <a:ext cx="207" cy="1586"/>
            </a:xfrm>
            <a:custGeom>
              <a:avLst/>
              <a:gdLst>
                <a:gd name="T0" fmla="*/ 337 w 127"/>
                <a:gd name="T1" fmla="*/ 0 h 985"/>
                <a:gd name="T2" fmla="*/ 254 w 127"/>
                <a:gd name="T3" fmla="*/ 2554 h 985"/>
                <a:gd name="T4" fmla="*/ 337 w 127"/>
                <a:gd name="T5" fmla="*/ 0 h 985"/>
                <a:gd name="T6" fmla="*/ 0 60000 65536"/>
                <a:gd name="T7" fmla="*/ 0 60000 65536"/>
                <a:gd name="T8" fmla="*/ 0 60000 65536"/>
              </a:gdLst>
              <a:ahLst/>
              <a:cxnLst>
                <a:cxn ang="T6">
                  <a:pos x="T0" y="T1"/>
                </a:cxn>
                <a:cxn ang="T7">
                  <a:pos x="T2" y="T3"/>
                </a:cxn>
                <a:cxn ang="T8">
                  <a:pos x="T4" y="T5"/>
                </a:cxn>
              </a:cxnLst>
              <a:rect l="0" t="0" r="r" b="b"/>
              <a:pathLst>
                <a:path w="127" h="985">
                  <a:moveTo>
                    <a:pt x="127" y="0"/>
                  </a:moveTo>
                  <a:cubicBezTo>
                    <a:pt x="127" y="0"/>
                    <a:pt x="21" y="383"/>
                    <a:pt x="96" y="985"/>
                  </a:cubicBezTo>
                  <a:cubicBezTo>
                    <a:pt x="96" y="985"/>
                    <a:pt x="0" y="495"/>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2" name="Freeform 201">
              <a:extLst>
                <a:ext uri="{FF2B5EF4-FFF2-40B4-BE49-F238E27FC236}">
                  <a16:creationId xmlns:a16="http://schemas.microsoft.com/office/drawing/2014/main" id="{C4A5B915-161B-40E1-A1A1-79F96A69DD69}"/>
                </a:ext>
              </a:extLst>
            </p:cNvPr>
            <p:cNvSpPr>
              <a:spLocks/>
            </p:cNvSpPr>
            <p:nvPr/>
          </p:nvSpPr>
          <p:spPr bwMode="auto">
            <a:xfrm>
              <a:off x="2635" y="2345"/>
              <a:ext cx="116" cy="850"/>
            </a:xfrm>
            <a:custGeom>
              <a:avLst/>
              <a:gdLst>
                <a:gd name="T0" fmla="*/ 46 w 71"/>
                <a:gd name="T1" fmla="*/ 0 h 528"/>
                <a:gd name="T2" fmla="*/ 190 w 71"/>
                <a:gd name="T3" fmla="*/ 1368 h 528"/>
                <a:gd name="T4" fmla="*/ 46 w 71"/>
                <a:gd name="T5" fmla="*/ 0 h 528"/>
                <a:gd name="T6" fmla="*/ 0 60000 65536"/>
                <a:gd name="T7" fmla="*/ 0 60000 65536"/>
                <a:gd name="T8" fmla="*/ 0 60000 65536"/>
              </a:gdLst>
              <a:ahLst/>
              <a:cxnLst>
                <a:cxn ang="T6">
                  <a:pos x="T0" y="T1"/>
                </a:cxn>
                <a:cxn ang="T7">
                  <a:pos x="T2" y="T3"/>
                </a:cxn>
                <a:cxn ang="T8">
                  <a:pos x="T4" y="T5"/>
                </a:cxn>
              </a:cxnLst>
              <a:rect l="0" t="0" r="r" b="b"/>
              <a:pathLst>
                <a:path w="71" h="528">
                  <a:moveTo>
                    <a:pt x="17" y="0"/>
                  </a:moveTo>
                  <a:cubicBezTo>
                    <a:pt x="17" y="0"/>
                    <a:pt x="46" y="436"/>
                    <a:pt x="71" y="528"/>
                  </a:cubicBezTo>
                  <a:cubicBezTo>
                    <a:pt x="71" y="528"/>
                    <a:pt x="0" y="147"/>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3" name="Freeform 202">
              <a:extLst>
                <a:ext uri="{FF2B5EF4-FFF2-40B4-BE49-F238E27FC236}">
                  <a16:creationId xmlns:a16="http://schemas.microsoft.com/office/drawing/2014/main" id="{2A662734-9EBF-4456-99AF-CE1951C7F881}"/>
                </a:ext>
              </a:extLst>
            </p:cNvPr>
            <p:cNvSpPr>
              <a:spLocks/>
            </p:cNvSpPr>
            <p:nvPr/>
          </p:nvSpPr>
          <p:spPr bwMode="auto">
            <a:xfrm>
              <a:off x="2767" y="1918"/>
              <a:ext cx="91" cy="1130"/>
            </a:xfrm>
            <a:custGeom>
              <a:avLst/>
              <a:gdLst>
                <a:gd name="T0" fmla="*/ 21 w 56"/>
                <a:gd name="T1" fmla="*/ 0 h 702"/>
                <a:gd name="T2" fmla="*/ 122 w 56"/>
                <a:gd name="T3" fmla="*/ 1819 h 702"/>
                <a:gd name="T4" fmla="*/ 21 w 56"/>
                <a:gd name="T5" fmla="*/ 0 h 702"/>
                <a:gd name="T6" fmla="*/ 0 60000 65536"/>
                <a:gd name="T7" fmla="*/ 0 60000 65536"/>
                <a:gd name="T8" fmla="*/ 0 60000 65536"/>
              </a:gdLst>
              <a:ahLst/>
              <a:cxnLst>
                <a:cxn ang="T6">
                  <a:pos x="T0" y="T1"/>
                </a:cxn>
                <a:cxn ang="T7">
                  <a:pos x="T2" y="T3"/>
                </a:cxn>
                <a:cxn ang="T8">
                  <a:pos x="T4" y="T5"/>
                </a:cxn>
              </a:cxnLst>
              <a:rect l="0" t="0" r="r" b="b"/>
              <a:pathLst>
                <a:path w="56" h="702">
                  <a:moveTo>
                    <a:pt x="8" y="0"/>
                  </a:moveTo>
                  <a:cubicBezTo>
                    <a:pt x="8" y="0"/>
                    <a:pt x="56" y="625"/>
                    <a:pt x="46" y="702"/>
                  </a:cubicBezTo>
                  <a:cubicBezTo>
                    <a:pt x="46" y="702"/>
                    <a:pt x="0" y="5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4" name="Freeform 203">
              <a:extLst>
                <a:ext uri="{FF2B5EF4-FFF2-40B4-BE49-F238E27FC236}">
                  <a16:creationId xmlns:a16="http://schemas.microsoft.com/office/drawing/2014/main" id="{CDC58A1D-6E38-438D-94D1-215607A50CFE}"/>
                </a:ext>
              </a:extLst>
            </p:cNvPr>
            <p:cNvSpPr>
              <a:spLocks/>
            </p:cNvSpPr>
            <p:nvPr/>
          </p:nvSpPr>
          <p:spPr bwMode="auto">
            <a:xfrm>
              <a:off x="2785" y="1488"/>
              <a:ext cx="98" cy="1130"/>
            </a:xfrm>
            <a:custGeom>
              <a:avLst/>
              <a:gdLst>
                <a:gd name="T0" fmla="*/ 0 w 60"/>
                <a:gd name="T1" fmla="*/ 0 h 702"/>
                <a:gd name="T2" fmla="*/ 160 w 60"/>
                <a:gd name="T3" fmla="*/ 1819 h 702"/>
                <a:gd name="T4" fmla="*/ 0 w 60"/>
                <a:gd name="T5" fmla="*/ 0 h 702"/>
                <a:gd name="T6" fmla="*/ 0 60000 65536"/>
                <a:gd name="T7" fmla="*/ 0 60000 65536"/>
                <a:gd name="T8" fmla="*/ 0 60000 65536"/>
              </a:gdLst>
              <a:ahLst/>
              <a:cxnLst>
                <a:cxn ang="T6">
                  <a:pos x="T0" y="T1"/>
                </a:cxn>
                <a:cxn ang="T7">
                  <a:pos x="T2" y="T3"/>
                </a:cxn>
                <a:cxn ang="T8">
                  <a:pos x="T4" y="T5"/>
                </a:cxn>
              </a:cxnLst>
              <a:rect l="0" t="0" r="r" b="b"/>
              <a:pathLst>
                <a:path w="60" h="702">
                  <a:moveTo>
                    <a:pt x="0" y="0"/>
                  </a:moveTo>
                  <a:cubicBezTo>
                    <a:pt x="0" y="0"/>
                    <a:pt x="58" y="325"/>
                    <a:pt x="60" y="702"/>
                  </a:cubicBezTo>
                  <a:cubicBezTo>
                    <a:pt x="60" y="702"/>
                    <a:pt x="43" y="25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5" name="Freeform 204">
              <a:extLst>
                <a:ext uri="{FF2B5EF4-FFF2-40B4-BE49-F238E27FC236}">
                  <a16:creationId xmlns:a16="http://schemas.microsoft.com/office/drawing/2014/main" id="{1B6F4D4D-D8E5-45C9-A73D-3F9388401F86}"/>
                </a:ext>
              </a:extLst>
            </p:cNvPr>
            <p:cNvSpPr>
              <a:spLocks/>
            </p:cNvSpPr>
            <p:nvPr/>
          </p:nvSpPr>
          <p:spPr bwMode="auto">
            <a:xfrm>
              <a:off x="2938" y="1572"/>
              <a:ext cx="63" cy="791"/>
            </a:xfrm>
            <a:custGeom>
              <a:avLst/>
              <a:gdLst>
                <a:gd name="T0" fmla="*/ 8 w 39"/>
                <a:gd name="T1" fmla="*/ 0 h 491"/>
                <a:gd name="T2" fmla="*/ 44 w 39"/>
                <a:gd name="T3" fmla="*/ 768 h 491"/>
                <a:gd name="T4" fmla="*/ 102 w 39"/>
                <a:gd name="T5" fmla="*/ 1274 h 491"/>
                <a:gd name="T6" fmla="*/ 60 w 39"/>
                <a:gd name="T7" fmla="*/ 730 h 491"/>
                <a:gd name="T8" fmla="*/ 8 w 39"/>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91">
                  <a:moveTo>
                    <a:pt x="3" y="0"/>
                  </a:moveTo>
                  <a:cubicBezTo>
                    <a:pt x="3" y="0"/>
                    <a:pt x="4" y="234"/>
                    <a:pt x="17" y="296"/>
                  </a:cubicBezTo>
                  <a:cubicBezTo>
                    <a:pt x="31" y="358"/>
                    <a:pt x="38" y="452"/>
                    <a:pt x="39" y="491"/>
                  </a:cubicBezTo>
                  <a:cubicBezTo>
                    <a:pt x="39" y="491"/>
                    <a:pt x="32" y="341"/>
                    <a:pt x="23" y="281"/>
                  </a:cubicBezTo>
                  <a:cubicBezTo>
                    <a:pt x="13" y="222"/>
                    <a:pt x="0" y="1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6" name="Freeform 205">
              <a:extLst>
                <a:ext uri="{FF2B5EF4-FFF2-40B4-BE49-F238E27FC236}">
                  <a16:creationId xmlns:a16="http://schemas.microsoft.com/office/drawing/2014/main" id="{5A262A74-DDA0-4C07-90EF-64D89BFF7ADC}"/>
                </a:ext>
              </a:extLst>
            </p:cNvPr>
            <p:cNvSpPr>
              <a:spLocks/>
            </p:cNvSpPr>
            <p:nvPr/>
          </p:nvSpPr>
          <p:spPr bwMode="auto">
            <a:xfrm>
              <a:off x="2922" y="2517"/>
              <a:ext cx="52" cy="599"/>
            </a:xfrm>
            <a:custGeom>
              <a:avLst/>
              <a:gdLst>
                <a:gd name="T0" fmla="*/ 39 w 32"/>
                <a:gd name="T1" fmla="*/ 0 h 372"/>
                <a:gd name="T2" fmla="*/ 0 w 32"/>
                <a:gd name="T3" fmla="*/ 965 h 372"/>
                <a:gd name="T4" fmla="*/ 39 w 32"/>
                <a:gd name="T5" fmla="*/ 0 h 372"/>
                <a:gd name="T6" fmla="*/ 0 60000 65536"/>
                <a:gd name="T7" fmla="*/ 0 60000 65536"/>
                <a:gd name="T8" fmla="*/ 0 60000 65536"/>
              </a:gdLst>
              <a:ahLst/>
              <a:cxnLst>
                <a:cxn ang="T6">
                  <a:pos x="T0" y="T1"/>
                </a:cxn>
                <a:cxn ang="T7">
                  <a:pos x="T2" y="T3"/>
                </a:cxn>
                <a:cxn ang="T8">
                  <a:pos x="T4" y="T5"/>
                </a:cxn>
              </a:cxnLst>
              <a:rect l="0" t="0" r="r" b="b"/>
              <a:pathLst>
                <a:path w="32" h="372">
                  <a:moveTo>
                    <a:pt x="15" y="0"/>
                  </a:moveTo>
                  <a:cubicBezTo>
                    <a:pt x="15" y="0"/>
                    <a:pt x="17" y="268"/>
                    <a:pt x="0" y="372"/>
                  </a:cubicBezTo>
                  <a:cubicBezTo>
                    <a:pt x="0" y="372"/>
                    <a:pt x="32" y="9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7" name="Freeform 206">
              <a:extLst>
                <a:ext uri="{FF2B5EF4-FFF2-40B4-BE49-F238E27FC236}">
                  <a16:creationId xmlns:a16="http://schemas.microsoft.com/office/drawing/2014/main" id="{F2512617-C93C-45CD-BEE4-F55489590018}"/>
                </a:ext>
              </a:extLst>
            </p:cNvPr>
            <p:cNvSpPr>
              <a:spLocks/>
            </p:cNvSpPr>
            <p:nvPr/>
          </p:nvSpPr>
          <p:spPr bwMode="auto">
            <a:xfrm>
              <a:off x="2985" y="1500"/>
              <a:ext cx="107" cy="1056"/>
            </a:xfrm>
            <a:custGeom>
              <a:avLst/>
              <a:gdLst>
                <a:gd name="T0" fmla="*/ 0 w 66"/>
                <a:gd name="T1" fmla="*/ 0 h 656"/>
                <a:gd name="T2" fmla="*/ 107 w 66"/>
                <a:gd name="T3" fmla="*/ 1700 h 656"/>
                <a:gd name="T4" fmla="*/ 0 w 66"/>
                <a:gd name="T5" fmla="*/ 0 h 656"/>
                <a:gd name="T6" fmla="*/ 0 60000 65536"/>
                <a:gd name="T7" fmla="*/ 0 60000 65536"/>
                <a:gd name="T8" fmla="*/ 0 60000 65536"/>
              </a:gdLst>
              <a:ahLst/>
              <a:cxnLst>
                <a:cxn ang="T6">
                  <a:pos x="T0" y="T1"/>
                </a:cxn>
                <a:cxn ang="T7">
                  <a:pos x="T2" y="T3"/>
                </a:cxn>
                <a:cxn ang="T8">
                  <a:pos x="T4" y="T5"/>
                </a:cxn>
              </a:cxnLst>
              <a:rect l="0" t="0" r="r" b="b"/>
              <a:pathLst>
                <a:path w="66" h="656">
                  <a:moveTo>
                    <a:pt x="0" y="0"/>
                  </a:moveTo>
                  <a:cubicBezTo>
                    <a:pt x="0" y="0"/>
                    <a:pt x="59" y="441"/>
                    <a:pt x="41" y="656"/>
                  </a:cubicBezTo>
                  <a:cubicBezTo>
                    <a:pt x="41" y="656"/>
                    <a:pt x="66" y="35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8" name="Freeform 207">
              <a:extLst>
                <a:ext uri="{FF2B5EF4-FFF2-40B4-BE49-F238E27FC236}">
                  <a16:creationId xmlns:a16="http://schemas.microsoft.com/office/drawing/2014/main" id="{C488F499-E88D-4B0C-B3AF-1AC685B2FAA7}"/>
                </a:ext>
              </a:extLst>
            </p:cNvPr>
            <p:cNvSpPr>
              <a:spLocks/>
            </p:cNvSpPr>
            <p:nvPr/>
          </p:nvSpPr>
          <p:spPr bwMode="auto">
            <a:xfrm>
              <a:off x="2725" y="1844"/>
              <a:ext cx="130" cy="1240"/>
            </a:xfrm>
            <a:custGeom>
              <a:avLst/>
              <a:gdLst>
                <a:gd name="T0" fmla="*/ 29 w 80"/>
                <a:gd name="T1" fmla="*/ 10 h 770"/>
                <a:gd name="T2" fmla="*/ 18 w 80"/>
                <a:gd name="T3" fmla="*/ 390 h 770"/>
                <a:gd name="T4" fmla="*/ 8 w 80"/>
                <a:gd name="T5" fmla="*/ 684 h 770"/>
                <a:gd name="T6" fmla="*/ 81 w 80"/>
                <a:gd name="T7" fmla="*/ 1385 h 770"/>
                <a:gd name="T8" fmla="*/ 109 w 80"/>
                <a:gd name="T9" fmla="*/ 1713 h 770"/>
                <a:gd name="T10" fmla="*/ 153 w 80"/>
                <a:gd name="T11" fmla="*/ 1960 h 770"/>
                <a:gd name="T12" fmla="*/ 151 w 80"/>
                <a:gd name="T13" fmla="*/ 1707 h 770"/>
                <a:gd name="T14" fmla="*/ 111 w 80"/>
                <a:gd name="T15" fmla="*/ 1448 h 770"/>
                <a:gd name="T16" fmla="*/ 106 w 80"/>
                <a:gd name="T17" fmla="*/ 1021 h 770"/>
                <a:gd name="T18" fmla="*/ 75 w 80"/>
                <a:gd name="T19" fmla="*/ 433 h 770"/>
                <a:gd name="T20" fmla="*/ 60 w 80"/>
                <a:gd name="T21" fmla="*/ 208 h 770"/>
                <a:gd name="T22" fmla="*/ 67 w 80"/>
                <a:gd name="T23" fmla="*/ 5 h 770"/>
                <a:gd name="T24" fmla="*/ 55 w 80"/>
                <a:gd name="T25" fmla="*/ 0 h 7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0" h="770">
                  <a:moveTo>
                    <a:pt x="11" y="4"/>
                  </a:moveTo>
                  <a:cubicBezTo>
                    <a:pt x="2" y="50"/>
                    <a:pt x="10" y="103"/>
                    <a:pt x="7" y="150"/>
                  </a:cubicBezTo>
                  <a:cubicBezTo>
                    <a:pt x="5" y="188"/>
                    <a:pt x="0" y="226"/>
                    <a:pt x="3" y="264"/>
                  </a:cubicBezTo>
                  <a:cubicBezTo>
                    <a:pt x="11" y="355"/>
                    <a:pt x="16" y="444"/>
                    <a:pt x="31" y="534"/>
                  </a:cubicBezTo>
                  <a:cubicBezTo>
                    <a:pt x="38" y="575"/>
                    <a:pt x="40" y="619"/>
                    <a:pt x="41" y="661"/>
                  </a:cubicBezTo>
                  <a:cubicBezTo>
                    <a:pt x="42" y="677"/>
                    <a:pt x="32" y="770"/>
                    <a:pt x="58" y="756"/>
                  </a:cubicBezTo>
                  <a:cubicBezTo>
                    <a:pt x="80" y="744"/>
                    <a:pt x="61" y="674"/>
                    <a:pt x="57" y="658"/>
                  </a:cubicBezTo>
                  <a:cubicBezTo>
                    <a:pt x="50" y="625"/>
                    <a:pt x="46" y="591"/>
                    <a:pt x="42" y="558"/>
                  </a:cubicBezTo>
                  <a:cubicBezTo>
                    <a:pt x="35" y="503"/>
                    <a:pt x="42" y="449"/>
                    <a:pt x="40" y="394"/>
                  </a:cubicBezTo>
                  <a:cubicBezTo>
                    <a:pt x="36" y="319"/>
                    <a:pt x="39" y="242"/>
                    <a:pt x="28" y="167"/>
                  </a:cubicBezTo>
                  <a:cubicBezTo>
                    <a:pt x="23" y="138"/>
                    <a:pt x="23" y="109"/>
                    <a:pt x="23" y="80"/>
                  </a:cubicBezTo>
                  <a:cubicBezTo>
                    <a:pt x="23" y="54"/>
                    <a:pt x="31" y="26"/>
                    <a:pt x="25" y="2"/>
                  </a:cubicBezTo>
                  <a:cubicBezTo>
                    <a:pt x="22" y="2"/>
                    <a:pt x="23" y="1"/>
                    <a:pt x="21"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39" name="Freeform 208">
              <a:extLst>
                <a:ext uri="{FF2B5EF4-FFF2-40B4-BE49-F238E27FC236}">
                  <a16:creationId xmlns:a16="http://schemas.microsoft.com/office/drawing/2014/main" id="{46ECEC6F-A46B-40D4-BC53-294D3799A6C7}"/>
                </a:ext>
              </a:extLst>
            </p:cNvPr>
            <p:cNvSpPr>
              <a:spLocks/>
            </p:cNvSpPr>
            <p:nvPr/>
          </p:nvSpPr>
          <p:spPr bwMode="auto">
            <a:xfrm>
              <a:off x="2857" y="2620"/>
              <a:ext cx="65" cy="359"/>
            </a:xfrm>
            <a:custGeom>
              <a:avLst/>
              <a:gdLst>
                <a:gd name="T0" fmla="*/ 63 w 40"/>
                <a:gd name="T1" fmla="*/ 5 h 223"/>
                <a:gd name="T2" fmla="*/ 26 w 40"/>
                <a:gd name="T3" fmla="*/ 275 h 223"/>
                <a:gd name="T4" fmla="*/ 50 w 40"/>
                <a:gd name="T5" fmla="*/ 578 h 223"/>
                <a:gd name="T6" fmla="*/ 55 w 40"/>
                <a:gd name="T7" fmla="*/ 383 h 223"/>
                <a:gd name="T8" fmla="*/ 59 w 40"/>
                <a:gd name="T9" fmla="*/ 195 h 223"/>
                <a:gd name="T10" fmla="*/ 68 w 40"/>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223">
                  <a:moveTo>
                    <a:pt x="24" y="2"/>
                  </a:moveTo>
                  <a:cubicBezTo>
                    <a:pt x="0" y="21"/>
                    <a:pt x="10" y="75"/>
                    <a:pt x="10" y="106"/>
                  </a:cubicBezTo>
                  <a:cubicBezTo>
                    <a:pt x="11" y="145"/>
                    <a:pt x="16" y="184"/>
                    <a:pt x="19" y="223"/>
                  </a:cubicBezTo>
                  <a:cubicBezTo>
                    <a:pt x="29" y="201"/>
                    <a:pt x="20" y="171"/>
                    <a:pt x="21" y="148"/>
                  </a:cubicBezTo>
                  <a:cubicBezTo>
                    <a:pt x="22" y="124"/>
                    <a:pt x="20" y="99"/>
                    <a:pt x="22" y="75"/>
                  </a:cubicBezTo>
                  <a:cubicBezTo>
                    <a:pt x="24" y="57"/>
                    <a:pt x="40" y="14"/>
                    <a:pt x="26"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0" name="Freeform 209">
              <a:extLst>
                <a:ext uri="{FF2B5EF4-FFF2-40B4-BE49-F238E27FC236}">
                  <a16:creationId xmlns:a16="http://schemas.microsoft.com/office/drawing/2014/main" id="{DAFE0327-BC53-42A8-BC54-377FB3EAF2E4}"/>
                </a:ext>
              </a:extLst>
            </p:cNvPr>
            <p:cNvSpPr>
              <a:spLocks/>
            </p:cNvSpPr>
            <p:nvPr/>
          </p:nvSpPr>
          <p:spPr bwMode="auto">
            <a:xfrm>
              <a:off x="2721" y="1352"/>
              <a:ext cx="67" cy="357"/>
            </a:xfrm>
            <a:custGeom>
              <a:avLst/>
              <a:gdLst>
                <a:gd name="T0" fmla="*/ 34 w 41"/>
                <a:gd name="T1" fmla="*/ 0 h 222"/>
                <a:gd name="T2" fmla="*/ 56 w 41"/>
                <a:gd name="T3" fmla="*/ 333 h 222"/>
                <a:gd name="T4" fmla="*/ 56 w 41"/>
                <a:gd name="T5" fmla="*/ 447 h 222"/>
                <a:gd name="T6" fmla="*/ 46 w 41"/>
                <a:gd name="T7" fmla="*/ 574 h 222"/>
                <a:gd name="T8" fmla="*/ 59 w 41"/>
                <a:gd name="T9" fmla="*/ 479 h 222"/>
                <a:gd name="T10" fmla="*/ 105 w 41"/>
                <a:gd name="T11" fmla="*/ 494 h 222"/>
                <a:gd name="T12" fmla="*/ 29 w 41"/>
                <a:gd name="T13" fmla="*/ 21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22">
                  <a:moveTo>
                    <a:pt x="13" y="0"/>
                  </a:moveTo>
                  <a:cubicBezTo>
                    <a:pt x="0" y="37"/>
                    <a:pt x="21" y="90"/>
                    <a:pt x="21" y="129"/>
                  </a:cubicBezTo>
                  <a:cubicBezTo>
                    <a:pt x="21" y="144"/>
                    <a:pt x="22" y="159"/>
                    <a:pt x="21" y="173"/>
                  </a:cubicBezTo>
                  <a:cubicBezTo>
                    <a:pt x="21" y="188"/>
                    <a:pt x="13" y="209"/>
                    <a:pt x="17" y="222"/>
                  </a:cubicBezTo>
                  <a:cubicBezTo>
                    <a:pt x="20" y="215"/>
                    <a:pt x="17" y="191"/>
                    <a:pt x="22" y="185"/>
                  </a:cubicBezTo>
                  <a:cubicBezTo>
                    <a:pt x="29" y="177"/>
                    <a:pt x="38" y="179"/>
                    <a:pt x="39" y="191"/>
                  </a:cubicBezTo>
                  <a:cubicBezTo>
                    <a:pt x="41" y="130"/>
                    <a:pt x="26" y="65"/>
                    <a:pt x="11" y="8"/>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1" name="Freeform 210">
              <a:extLst>
                <a:ext uri="{FF2B5EF4-FFF2-40B4-BE49-F238E27FC236}">
                  <a16:creationId xmlns:a16="http://schemas.microsoft.com/office/drawing/2014/main" id="{0363F695-029E-4213-A7A5-9A8F9297F5FB}"/>
                </a:ext>
              </a:extLst>
            </p:cNvPr>
            <p:cNvSpPr>
              <a:spLocks/>
            </p:cNvSpPr>
            <p:nvPr/>
          </p:nvSpPr>
          <p:spPr bwMode="auto">
            <a:xfrm>
              <a:off x="2878" y="1442"/>
              <a:ext cx="42" cy="249"/>
            </a:xfrm>
            <a:custGeom>
              <a:avLst/>
              <a:gdLst>
                <a:gd name="T0" fmla="*/ 55 w 26"/>
                <a:gd name="T1" fmla="*/ 0 h 155"/>
                <a:gd name="T2" fmla="*/ 26 w 26"/>
                <a:gd name="T3" fmla="*/ 170 h 155"/>
                <a:gd name="T4" fmla="*/ 5 w 26"/>
                <a:gd name="T5" fmla="*/ 400 h 155"/>
                <a:gd name="T6" fmla="*/ 29 w 26"/>
                <a:gd name="T7" fmla="*/ 212 h 155"/>
                <a:gd name="T8" fmla="*/ 60 w 26"/>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55">
                  <a:moveTo>
                    <a:pt x="21" y="0"/>
                  </a:moveTo>
                  <a:cubicBezTo>
                    <a:pt x="11" y="20"/>
                    <a:pt x="12" y="43"/>
                    <a:pt x="10" y="66"/>
                  </a:cubicBezTo>
                  <a:cubicBezTo>
                    <a:pt x="6" y="97"/>
                    <a:pt x="0" y="123"/>
                    <a:pt x="2" y="155"/>
                  </a:cubicBezTo>
                  <a:cubicBezTo>
                    <a:pt x="12" y="136"/>
                    <a:pt x="8" y="105"/>
                    <a:pt x="11" y="82"/>
                  </a:cubicBezTo>
                  <a:cubicBezTo>
                    <a:pt x="15" y="56"/>
                    <a:pt x="26" y="26"/>
                    <a:pt x="23" y="0"/>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2" name="Freeform 211">
              <a:extLst>
                <a:ext uri="{FF2B5EF4-FFF2-40B4-BE49-F238E27FC236}">
                  <a16:creationId xmlns:a16="http://schemas.microsoft.com/office/drawing/2014/main" id="{E2D0E149-10D2-4A7A-85DE-E8AB514C1F93}"/>
                </a:ext>
              </a:extLst>
            </p:cNvPr>
            <p:cNvSpPr>
              <a:spLocks/>
            </p:cNvSpPr>
            <p:nvPr/>
          </p:nvSpPr>
          <p:spPr bwMode="auto">
            <a:xfrm>
              <a:off x="2970" y="2858"/>
              <a:ext cx="56" cy="314"/>
            </a:xfrm>
            <a:custGeom>
              <a:avLst/>
              <a:gdLst>
                <a:gd name="T0" fmla="*/ 46 w 34"/>
                <a:gd name="T1" fmla="*/ 0 h 195"/>
                <a:gd name="T2" fmla="*/ 20 w 34"/>
                <a:gd name="T3" fmla="*/ 327 h 195"/>
                <a:gd name="T4" fmla="*/ 12 w 34"/>
                <a:gd name="T5" fmla="*/ 425 h 195"/>
                <a:gd name="T6" fmla="*/ 3 w 34"/>
                <a:gd name="T7" fmla="*/ 506 h 195"/>
                <a:gd name="T8" fmla="*/ 58 w 34"/>
                <a:gd name="T9" fmla="*/ 369 h 195"/>
                <a:gd name="T10" fmla="*/ 92 w 34"/>
                <a:gd name="T11" fmla="*/ 254 h 195"/>
                <a:gd name="T12" fmla="*/ 54 w 34"/>
                <a:gd name="T13" fmla="*/ 301 h 195"/>
                <a:gd name="T14" fmla="*/ 49 w 34"/>
                <a:gd name="T15" fmla="*/ 254 h 195"/>
                <a:gd name="T16" fmla="*/ 46 w 34"/>
                <a:gd name="T17" fmla="*/ 182 h 195"/>
                <a:gd name="T18" fmla="*/ 46 w 34"/>
                <a:gd name="T19" fmla="*/ 43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95">
                  <a:moveTo>
                    <a:pt x="17" y="0"/>
                  </a:moveTo>
                  <a:cubicBezTo>
                    <a:pt x="17" y="42"/>
                    <a:pt x="10" y="84"/>
                    <a:pt x="7" y="126"/>
                  </a:cubicBezTo>
                  <a:cubicBezTo>
                    <a:pt x="7" y="139"/>
                    <a:pt x="6" y="152"/>
                    <a:pt x="4" y="164"/>
                  </a:cubicBezTo>
                  <a:cubicBezTo>
                    <a:pt x="3" y="174"/>
                    <a:pt x="0" y="185"/>
                    <a:pt x="1" y="195"/>
                  </a:cubicBezTo>
                  <a:cubicBezTo>
                    <a:pt x="11" y="180"/>
                    <a:pt x="15" y="159"/>
                    <a:pt x="21" y="142"/>
                  </a:cubicBezTo>
                  <a:cubicBezTo>
                    <a:pt x="26" y="128"/>
                    <a:pt x="33" y="113"/>
                    <a:pt x="34" y="98"/>
                  </a:cubicBezTo>
                  <a:cubicBezTo>
                    <a:pt x="29" y="104"/>
                    <a:pt x="25" y="111"/>
                    <a:pt x="20" y="116"/>
                  </a:cubicBezTo>
                  <a:cubicBezTo>
                    <a:pt x="16" y="112"/>
                    <a:pt x="19" y="103"/>
                    <a:pt x="18" y="98"/>
                  </a:cubicBezTo>
                  <a:cubicBezTo>
                    <a:pt x="18" y="88"/>
                    <a:pt x="17" y="79"/>
                    <a:pt x="17" y="70"/>
                  </a:cubicBezTo>
                  <a:cubicBezTo>
                    <a:pt x="16" y="52"/>
                    <a:pt x="17" y="35"/>
                    <a:pt x="17" y="17"/>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3" name="Freeform 212">
              <a:extLst>
                <a:ext uri="{FF2B5EF4-FFF2-40B4-BE49-F238E27FC236}">
                  <a16:creationId xmlns:a16="http://schemas.microsoft.com/office/drawing/2014/main" id="{B1029405-402A-4C0D-AB6D-B1DE3341ED5C}"/>
                </a:ext>
              </a:extLst>
            </p:cNvPr>
            <p:cNvSpPr>
              <a:spLocks/>
            </p:cNvSpPr>
            <p:nvPr/>
          </p:nvSpPr>
          <p:spPr bwMode="auto">
            <a:xfrm>
              <a:off x="2887" y="3118"/>
              <a:ext cx="44" cy="299"/>
            </a:xfrm>
            <a:custGeom>
              <a:avLst/>
              <a:gdLst>
                <a:gd name="T0" fmla="*/ 72 w 27"/>
                <a:gd name="T1" fmla="*/ 0 h 186"/>
                <a:gd name="T2" fmla="*/ 46 w 27"/>
                <a:gd name="T3" fmla="*/ 135 h 186"/>
                <a:gd name="T4" fmla="*/ 29 w 27"/>
                <a:gd name="T5" fmla="*/ 299 h 186"/>
                <a:gd name="T6" fmla="*/ 8 w 27"/>
                <a:gd name="T7" fmla="*/ 408 h 186"/>
                <a:gd name="T8" fmla="*/ 5 w 27"/>
                <a:gd name="T9" fmla="*/ 481 h 186"/>
                <a:gd name="T10" fmla="*/ 42 w 27"/>
                <a:gd name="T11" fmla="*/ 331 h 186"/>
                <a:gd name="T12" fmla="*/ 67 w 27"/>
                <a:gd name="T13" fmla="*/ 199 h 186"/>
                <a:gd name="T14" fmla="*/ 72 w 27"/>
                <a:gd name="T15" fmla="*/ 34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186">
                  <a:moveTo>
                    <a:pt x="27" y="0"/>
                  </a:moveTo>
                  <a:cubicBezTo>
                    <a:pt x="26" y="17"/>
                    <a:pt x="18" y="34"/>
                    <a:pt x="17" y="52"/>
                  </a:cubicBezTo>
                  <a:cubicBezTo>
                    <a:pt x="15" y="73"/>
                    <a:pt x="14" y="95"/>
                    <a:pt x="11" y="116"/>
                  </a:cubicBezTo>
                  <a:cubicBezTo>
                    <a:pt x="9" y="130"/>
                    <a:pt x="6" y="144"/>
                    <a:pt x="3" y="158"/>
                  </a:cubicBezTo>
                  <a:cubicBezTo>
                    <a:pt x="2" y="166"/>
                    <a:pt x="0" y="179"/>
                    <a:pt x="2" y="186"/>
                  </a:cubicBezTo>
                  <a:cubicBezTo>
                    <a:pt x="12" y="170"/>
                    <a:pt x="14" y="147"/>
                    <a:pt x="16" y="128"/>
                  </a:cubicBezTo>
                  <a:cubicBezTo>
                    <a:pt x="18" y="111"/>
                    <a:pt x="23" y="95"/>
                    <a:pt x="25" y="77"/>
                  </a:cubicBezTo>
                  <a:cubicBezTo>
                    <a:pt x="27" y="56"/>
                    <a:pt x="23" y="34"/>
                    <a:pt x="27" y="13"/>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4" name="Freeform 213">
              <a:extLst>
                <a:ext uri="{FF2B5EF4-FFF2-40B4-BE49-F238E27FC236}">
                  <a16:creationId xmlns:a16="http://schemas.microsoft.com/office/drawing/2014/main" id="{BD803DA9-4D25-4AA9-BFBB-02C182D1D25D}"/>
                </a:ext>
              </a:extLst>
            </p:cNvPr>
            <p:cNvSpPr>
              <a:spLocks/>
            </p:cNvSpPr>
            <p:nvPr/>
          </p:nvSpPr>
          <p:spPr bwMode="auto">
            <a:xfrm>
              <a:off x="2953" y="1554"/>
              <a:ext cx="56" cy="441"/>
            </a:xfrm>
            <a:custGeom>
              <a:avLst/>
              <a:gdLst>
                <a:gd name="T0" fmla="*/ 0 w 35"/>
                <a:gd name="T1" fmla="*/ 0 h 274"/>
                <a:gd name="T2" fmla="*/ 8 w 35"/>
                <a:gd name="T3" fmla="*/ 196 h 274"/>
                <a:gd name="T4" fmla="*/ 16 w 35"/>
                <a:gd name="T5" fmla="*/ 378 h 274"/>
                <a:gd name="T6" fmla="*/ 26 w 35"/>
                <a:gd name="T7" fmla="*/ 549 h 274"/>
                <a:gd name="T8" fmla="*/ 56 w 35"/>
                <a:gd name="T9" fmla="*/ 710 h 274"/>
                <a:gd name="T10" fmla="*/ 56 w 35"/>
                <a:gd name="T11" fmla="*/ 497 h 274"/>
                <a:gd name="T12" fmla="*/ 46 w 35"/>
                <a:gd name="T13" fmla="*/ 295 h 274"/>
                <a:gd name="T14" fmla="*/ 16 w 35"/>
                <a:gd name="T15" fmla="*/ 3 h 2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274">
                  <a:moveTo>
                    <a:pt x="0" y="0"/>
                  </a:moveTo>
                  <a:cubicBezTo>
                    <a:pt x="7" y="22"/>
                    <a:pt x="2" y="52"/>
                    <a:pt x="3" y="76"/>
                  </a:cubicBezTo>
                  <a:cubicBezTo>
                    <a:pt x="4" y="99"/>
                    <a:pt x="5" y="123"/>
                    <a:pt x="6" y="146"/>
                  </a:cubicBezTo>
                  <a:cubicBezTo>
                    <a:pt x="7" y="168"/>
                    <a:pt x="7" y="190"/>
                    <a:pt x="10" y="212"/>
                  </a:cubicBezTo>
                  <a:cubicBezTo>
                    <a:pt x="13" y="231"/>
                    <a:pt x="13" y="258"/>
                    <a:pt x="22" y="274"/>
                  </a:cubicBezTo>
                  <a:cubicBezTo>
                    <a:pt x="35" y="256"/>
                    <a:pt x="23" y="214"/>
                    <a:pt x="22" y="192"/>
                  </a:cubicBezTo>
                  <a:cubicBezTo>
                    <a:pt x="21" y="166"/>
                    <a:pt x="21" y="140"/>
                    <a:pt x="18" y="114"/>
                  </a:cubicBezTo>
                  <a:cubicBezTo>
                    <a:pt x="12" y="76"/>
                    <a:pt x="14" y="38"/>
                    <a:pt x="6" y="1"/>
                  </a:cubicBezTo>
                </a:path>
              </a:pathLst>
            </a:custGeom>
            <a:solidFill>
              <a:srgbClr val="F1A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5" name="Freeform 214">
              <a:extLst>
                <a:ext uri="{FF2B5EF4-FFF2-40B4-BE49-F238E27FC236}">
                  <a16:creationId xmlns:a16="http://schemas.microsoft.com/office/drawing/2014/main" id="{C6D20448-3B49-4A0D-9BE7-507A66DB5915}"/>
                </a:ext>
              </a:extLst>
            </p:cNvPr>
            <p:cNvSpPr>
              <a:spLocks/>
            </p:cNvSpPr>
            <p:nvPr/>
          </p:nvSpPr>
          <p:spPr bwMode="auto">
            <a:xfrm>
              <a:off x="2697" y="907"/>
              <a:ext cx="112" cy="436"/>
            </a:xfrm>
            <a:custGeom>
              <a:avLst/>
              <a:gdLst>
                <a:gd name="T0" fmla="*/ 45 w 69"/>
                <a:gd name="T1" fmla="*/ 21 h 271"/>
                <a:gd name="T2" fmla="*/ 52 w 69"/>
                <a:gd name="T3" fmla="*/ 150 h 271"/>
                <a:gd name="T4" fmla="*/ 42 w 69"/>
                <a:gd name="T5" fmla="*/ 320 h 271"/>
                <a:gd name="T6" fmla="*/ 18 w 69"/>
                <a:gd name="T7" fmla="*/ 492 h 271"/>
                <a:gd name="T8" fmla="*/ 3 w 69"/>
                <a:gd name="T9" fmla="*/ 650 h 271"/>
                <a:gd name="T10" fmla="*/ 45 w 69"/>
                <a:gd name="T11" fmla="*/ 619 h 271"/>
                <a:gd name="T12" fmla="*/ 71 w 69"/>
                <a:gd name="T13" fmla="*/ 693 h 271"/>
                <a:gd name="T14" fmla="*/ 94 w 69"/>
                <a:gd name="T15" fmla="*/ 624 h 271"/>
                <a:gd name="T16" fmla="*/ 118 w 69"/>
                <a:gd name="T17" fmla="*/ 513 h 271"/>
                <a:gd name="T18" fmla="*/ 166 w 69"/>
                <a:gd name="T19" fmla="*/ 624 h 271"/>
                <a:gd name="T20" fmla="*/ 164 w 69"/>
                <a:gd name="T21" fmla="*/ 492 h 271"/>
                <a:gd name="T22" fmla="*/ 143 w 69"/>
                <a:gd name="T23" fmla="*/ 311 h 271"/>
                <a:gd name="T24" fmla="*/ 130 w 69"/>
                <a:gd name="T25" fmla="*/ 142 h 271"/>
                <a:gd name="T26" fmla="*/ 115 w 69"/>
                <a:gd name="T27" fmla="*/ 21 h 271"/>
                <a:gd name="T28" fmla="*/ 45 w 69"/>
                <a:gd name="T29" fmla="*/ 21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271">
                  <a:moveTo>
                    <a:pt x="17" y="8"/>
                  </a:moveTo>
                  <a:cubicBezTo>
                    <a:pt x="17" y="25"/>
                    <a:pt x="21" y="41"/>
                    <a:pt x="20" y="58"/>
                  </a:cubicBezTo>
                  <a:cubicBezTo>
                    <a:pt x="19" y="80"/>
                    <a:pt x="18" y="102"/>
                    <a:pt x="16" y="124"/>
                  </a:cubicBezTo>
                  <a:cubicBezTo>
                    <a:pt x="14" y="146"/>
                    <a:pt x="9" y="167"/>
                    <a:pt x="7" y="190"/>
                  </a:cubicBezTo>
                  <a:cubicBezTo>
                    <a:pt x="5" y="210"/>
                    <a:pt x="0" y="231"/>
                    <a:pt x="1" y="251"/>
                  </a:cubicBezTo>
                  <a:cubicBezTo>
                    <a:pt x="10" y="253"/>
                    <a:pt x="10" y="240"/>
                    <a:pt x="17" y="239"/>
                  </a:cubicBezTo>
                  <a:cubicBezTo>
                    <a:pt x="19" y="245"/>
                    <a:pt x="19" y="271"/>
                    <a:pt x="27" y="268"/>
                  </a:cubicBezTo>
                  <a:cubicBezTo>
                    <a:pt x="33" y="266"/>
                    <a:pt x="35" y="246"/>
                    <a:pt x="36" y="241"/>
                  </a:cubicBezTo>
                  <a:cubicBezTo>
                    <a:pt x="37" y="229"/>
                    <a:pt x="39" y="208"/>
                    <a:pt x="45" y="198"/>
                  </a:cubicBezTo>
                  <a:cubicBezTo>
                    <a:pt x="49" y="202"/>
                    <a:pt x="48" y="255"/>
                    <a:pt x="63" y="241"/>
                  </a:cubicBezTo>
                  <a:cubicBezTo>
                    <a:pt x="69" y="228"/>
                    <a:pt x="64" y="204"/>
                    <a:pt x="62" y="190"/>
                  </a:cubicBezTo>
                  <a:cubicBezTo>
                    <a:pt x="58" y="167"/>
                    <a:pt x="57" y="144"/>
                    <a:pt x="54" y="120"/>
                  </a:cubicBezTo>
                  <a:cubicBezTo>
                    <a:pt x="52" y="99"/>
                    <a:pt x="50" y="77"/>
                    <a:pt x="49" y="55"/>
                  </a:cubicBezTo>
                  <a:cubicBezTo>
                    <a:pt x="49" y="39"/>
                    <a:pt x="50" y="23"/>
                    <a:pt x="44" y="8"/>
                  </a:cubicBezTo>
                  <a:cubicBezTo>
                    <a:pt x="36" y="0"/>
                    <a:pt x="21" y="2"/>
                    <a:pt x="17" y="8"/>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6" name="Freeform 215">
              <a:extLst>
                <a:ext uri="{FF2B5EF4-FFF2-40B4-BE49-F238E27FC236}">
                  <a16:creationId xmlns:a16="http://schemas.microsoft.com/office/drawing/2014/main" id="{83EAB52F-9C81-491A-80A8-9E82B7B16B93}"/>
                </a:ext>
              </a:extLst>
            </p:cNvPr>
            <p:cNvSpPr>
              <a:spLocks/>
            </p:cNvSpPr>
            <p:nvPr/>
          </p:nvSpPr>
          <p:spPr bwMode="auto">
            <a:xfrm>
              <a:off x="2902" y="1075"/>
              <a:ext cx="68" cy="291"/>
            </a:xfrm>
            <a:custGeom>
              <a:avLst/>
              <a:gdLst>
                <a:gd name="T0" fmla="*/ 16 w 42"/>
                <a:gd name="T1" fmla="*/ 23 h 181"/>
                <a:gd name="T2" fmla="*/ 10 w 42"/>
                <a:gd name="T3" fmla="*/ 214 h 181"/>
                <a:gd name="T4" fmla="*/ 8 w 42"/>
                <a:gd name="T5" fmla="*/ 302 h 181"/>
                <a:gd name="T6" fmla="*/ 3 w 42"/>
                <a:gd name="T7" fmla="*/ 383 h 181"/>
                <a:gd name="T8" fmla="*/ 37 w 42"/>
                <a:gd name="T9" fmla="*/ 272 h 181"/>
                <a:gd name="T10" fmla="*/ 37 w 42"/>
                <a:gd name="T11" fmla="*/ 305 h 181"/>
                <a:gd name="T12" fmla="*/ 39 w 42"/>
                <a:gd name="T13" fmla="*/ 341 h 181"/>
                <a:gd name="T14" fmla="*/ 58 w 42"/>
                <a:gd name="T15" fmla="*/ 272 h 181"/>
                <a:gd name="T16" fmla="*/ 68 w 42"/>
                <a:gd name="T17" fmla="*/ 326 h 181"/>
                <a:gd name="T18" fmla="*/ 73 w 42"/>
                <a:gd name="T19" fmla="*/ 391 h 181"/>
                <a:gd name="T20" fmla="*/ 100 w 42"/>
                <a:gd name="T21" fmla="*/ 468 h 181"/>
                <a:gd name="T22" fmla="*/ 94 w 42"/>
                <a:gd name="T23" fmla="*/ 379 h 181"/>
                <a:gd name="T24" fmla="*/ 81 w 42"/>
                <a:gd name="T25" fmla="*/ 259 h 181"/>
                <a:gd name="T26" fmla="*/ 89 w 42"/>
                <a:gd name="T27" fmla="*/ 43 h 181"/>
                <a:gd name="T28" fmla="*/ 89 w 42"/>
                <a:gd name="T29" fmla="*/ 18 h 181"/>
                <a:gd name="T30" fmla="*/ 16 w 42"/>
                <a:gd name="T31" fmla="*/ 23 h 1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181">
                  <a:moveTo>
                    <a:pt x="6" y="9"/>
                  </a:moveTo>
                  <a:cubicBezTo>
                    <a:pt x="5" y="34"/>
                    <a:pt x="7" y="59"/>
                    <a:pt x="4" y="83"/>
                  </a:cubicBezTo>
                  <a:cubicBezTo>
                    <a:pt x="3" y="94"/>
                    <a:pt x="3" y="106"/>
                    <a:pt x="3" y="117"/>
                  </a:cubicBezTo>
                  <a:cubicBezTo>
                    <a:pt x="3" y="127"/>
                    <a:pt x="0" y="138"/>
                    <a:pt x="1" y="148"/>
                  </a:cubicBezTo>
                  <a:cubicBezTo>
                    <a:pt x="12" y="143"/>
                    <a:pt x="8" y="114"/>
                    <a:pt x="14" y="105"/>
                  </a:cubicBezTo>
                  <a:cubicBezTo>
                    <a:pt x="17" y="108"/>
                    <a:pt x="13" y="114"/>
                    <a:pt x="14" y="118"/>
                  </a:cubicBezTo>
                  <a:cubicBezTo>
                    <a:pt x="14" y="120"/>
                    <a:pt x="14" y="131"/>
                    <a:pt x="15" y="132"/>
                  </a:cubicBezTo>
                  <a:cubicBezTo>
                    <a:pt x="22" y="137"/>
                    <a:pt x="22" y="109"/>
                    <a:pt x="22" y="105"/>
                  </a:cubicBezTo>
                  <a:cubicBezTo>
                    <a:pt x="26" y="110"/>
                    <a:pt x="25" y="120"/>
                    <a:pt x="26" y="126"/>
                  </a:cubicBezTo>
                  <a:cubicBezTo>
                    <a:pt x="26" y="135"/>
                    <a:pt x="27" y="143"/>
                    <a:pt x="28" y="151"/>
                  </a:cubicBezTo>
                  <a:cubicBezTo>
                    <a:pt x="28" y="157"/>
                    <a:pt x="31" y="181"/>
                    <a:pt x="38" y="181"/>
                  </a:cubicBezTo>
                  <a:cubicBezTo>
                    <a:pt x="42" y="173"/>
                    <a:pt x="37" y="156"/>
                    <a:pt x="36" y="147"/>
                  </a:cubicBezTo>
                  <a:cubicBezTo>
                    <a:pt x="36" y="138"/>
                    <a:pt x="32" y="124"/>
                    <a:pt x="31" y="100"/>
                  </a:cubicBezTo>
                  <a:cubicBezTo>
                    <a:pt x="29" y="73"/>
                    <a:pt x="32" y="45"/>
                    <a:pt x="34" y="17"/>
                  </a:cubicBezTo>
                  <a:cubicBezTo>
                    <a:pt x="34" y="14"/>
                    <a:pt x="34" y="11"/>
                    <a:pt x="34" y="7"/>
                  </a:cubicBezTo>
                  <a:cubicBezTo>
                    <a:pt x="29" y="3"/>
                    <a:pt x="17" y="0"/>
                    <a:pt x="6" y="9"/>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7" name="Freeform 216">
              <a:extLst>
                <a:ext uri="{FF2B5EF4-FFF2-40B4-BE49-F238E27FC236}">
                  <a16:creationId xmlns:a16="http://schemas.microsoft.com/office/drawing/2014/main" id="{3E90D3FE-02F8-4321-8A13-369C02A40390}"/>
                </a:ext>
              </a:extLst>
            </p:cNvPr>
            <p:cNvSpPr>
              <a:spLocks/>
            </p:cNvSpPr>
            <p:nvPr/>
          </p:nvSpPr>
          <p:spPr bwMode="auto">
            <a:xfrm>
              <a:off x="2782" y="3451"/>
              <a:ext cx="138" cy="220"/>
            </a:xfrm>
            <a:custGeom>
              <a:avLst/>
              <a:gdLst>
                <a:gd name="T0" fmla="*/ 0 w 85"/>
                <a:gd name="T1" fmla="*/ 67 h 137"/>
                <a:gd name="T2" fmla="*/ 24 w 85"/>
                <a:gd name="T3" fmla="*/ 191 h 137"/>
                <a:gd name="T4" fmla="*/ 45 w 85"/>
                <a:gd name="T5" fmla="*/ 310 h 137"/>
                <a:gd name="T6" fmla="*/ 200 w 85"/>
                <a:gd name="T7" fmla="*/ 302 h 137"/>
                <a:gd name="T8" fmla="*/ 200 w 85"/>
                <a:gd name="T9" fmla="*/ 233 h 137"/>
                <a:gd name="T10" fmla="*/ 211 w 85"/>
                <a:gd name="T11" fmla="*/ 161 h 137"/>
                <a:gd name="T12" fmla="*/ 221 w 85"/>
                <a:gd name="T13" fmla="*/ 18 h 137"/>
                <a:gd name="T14" fmla="*/ 166 w 85"/>
                <a:gd name="T15" fmla="*/ 170 h 137"/>
                <a:gd name="T16" fmla="*/ 143 w 85"/>
                <a:gd name="T17" fmla="*/ 218 h 137"/>
                <a:gd name="T18" fmla="*/ 140 w 85"/>
                <a:gd name="T19" fmla="*/ 173 h 137"/>
                <a:gd name="T20" fmla="*/ 130 w 85"/>
                <a:gd name="T21" fmla="*/ 132 h 137"/>
                <a:gd name="T22" fmla="*/ 115 w 85"/>
                <a:gd name="T23" fmla="*/ 173 h 137"/>
                <a:gd name="T24" fmla="*/ 97 w 85"/>
                <a:gd name="T25" fmla="*/ 132 h 137"/>
                <a:gd name="T26" fmla="*/ 80 w 85"/>
                <a:gd name="T27" fmla="*/ 64 h 137"/>
                <a:gd name="T28" fmla="*/ 55 w 85"/>
                <a:gd name="T29" fmla="*/ 8 h 137"/>
                <a:gd name="T30" fmla="*/ 58 w 85"/>
                <a:gd name="T31" fmla="*/ 225 h 137"/>
                <a:gd name="T32" fmla="*/ 26 w 85"/>
                <a:gd name="T33" fmla="*/ 157 h 137"/>
                <a:gd name="T34" fmla="*/ 0 w 85"/>
                <a:gd name="T35" fmla="*/ 67 h 1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 h="137">
                  <a:moveTo>
                    <a:pt x="0" y="26"/>
                  </a:moveTo>
                  <a:cubicBezTo>
                    <a:pt x="8" y="40"/>
                    <a:pt x="4" y="58"/>
                    <a:pt x="9" y="74"/>
                  </a:cubicBezTo>
                  <a:cubicBezTo>
                    <a:pt x="12" y="85"/>
                    <a:pt x="12" y="109"/>
                    <a:pt x="17" y="120"/>
                  </a:cubicBezTo>
                  <a:cubicBezTo>
                    <a:pt x="21" y="131"/>
                    <a:pt x="62" y="137"/>
                    <a:pt x="76" y="117"/>
                  </a:cubicBezTo>
                  <a:cubicBezTo>
                    <a:pt x="78" y="109"/>
                    <a:pt x="76" y="99"/>
                    <a:pt x="76" y="90"/>
                  </a:cubicBezTo>
                  <a:cubicBezTo>
                    <a:pt x="76" y="80"/>
                    <a:pt x="79" y="72"/>
                    <a:pt x="80" y="62"/>
                  </a:cubicBezTo>
                  <a:cubicBezTo>
                    <a:pt x="82" y="45"/>
                    <a:pt x="85" y="24"/>
                    <a:pt x="84" y="7"/>
                  </a:cubicBezTo>
                  <a:cubicBezTo>
                    <a:pt x="70" y="21"/>
                    <a:pt x="66" y="48"/>
                    <a:pt x="63" y="66"/>
                  </a:cubicBezTo>
                  <a:cubicBezTo>
                    <a:pt x="62" y="70"/>
                    <a:pt x="61" y="92"/>
                    <a:pt x="54" y="85"/>
                  </a:cubicBezTo>
                  <a:cubicBezTo>
                    <a:pt x="52" y="83"/>
                    <a:pt x="53" y="70"/>
                    <a:pt x="53" y="67"/>
                  </a:cubicBezTo>
                  <a:cubicBezTo>
                    <a:pt x="52" y="62"/>
                    <a:pt x="53" y="55"/>
                    <a:pt x="49" y="51"/>
                  </a:cubicBezTo>
                  <a:cubicBezTo>
                    <a:pt x="47" y="54"/>
                    <a:pt x="46" y="66"/>
                    <a:pt x="44" y="67"/>
                  </a:cubicBezTo>
                  <a:cubicBezTo>
                    <a:pt x="39" y="70"/>
                    <a:pt x="38" y="55"/>
                    <a:pt x="37" y="51"/>
                  </a:cubicBezTo>
                  <a:cubicBezTo>
                    <a:pt x="35" y="42"/>
                    <a:pt x="33" y="33"/>
                    <a:pt x="30" y="25"/>
                  </a:cubicBezTo>
                  <a:cubicBezTo>
                    <a:pt x="29" y="21"/>
                    <a:pt x="25" y="3"/>
                    <a:pt x="21" y="3"/>
                  </a:cubicBezTo>
                  <a:cubicBezTo>
                    <a:pt x="8" y="0"/>
                    <a:pt x="29" y="80"/>
                    <a:pt x="22" y="87"/>
                  </a:cubicBezTo>
                  <a:cubicBezTo>
                    <a:pt x="16" y="81"/>
                    <a:pt x="13" y="70"/>
                    <a:pt x="10" y="61"/>
                  </a:cubicBezTo>
                  <a:cubicBezTo>
                    <a:pt x="8" y="56"/>
                    <a:pt x="2" y="28"/>
                    <a:pt x="0" y="26"/>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8" name="Freeform 217">
              <a:extLst>
                <a:ext uri="{FF2B5EF4-FFF2-40B4-BE49-F238E27FC236}">
                  <a16:creationId xmlns:a16="http://schemas.microsoft.com/office/drawing/2014/main" id="{B01C4EDB-3AFA-4F3D-B8DC-F8C76D2C9D60}"/>
                </a:ext>
              </a:extLst>
            </p:cNvPr>
            <p:cNvSpPr>
              <a:spLocks/>
            </p:cNvSpPr>
            <p:nvPr/>
          </p:nvSpPr>
          <p:spPr bwMode="auto">
            <a:xfrm>
              <a:off x="2715" y="939"/>
              <a:ext cx="57" cy="319"/>
            </a:xfrm>
            <a:custGeom>
              <a:avLst/>
              <a:gdLst>
                <a:gd name="T0" fmla="*/ 39 w 35"/>
                <a:gd name="T1" fmla="*/ 44 h 198"/>
                <a:gd name="T2" fmla="*/ 37 w 35"/>
                <a:gd name="T3" fmla="*/ 42 h 198"/>
                <a:gd name="T4" fmla="*/ 46 w 35"/>
                <a:gd name="T5" fmla="*/ 213 h 198"/>
                <a:gd name="T6" fmla="*/ 24 w 35"/>
                <a:gd name="T7" fmla="*/ 343 h 198"/>
                <a:gd name="T8" fmla="*/ 11 w 35"/>
                <a:gd name="T9" fmla="*/ 437 h 198"/>
                <a:gd name="T10" fmla="*/ 16 w 35"/>
                <a:gd name="T11" fmla="*/ 496 h 198"/>
                <a:gd name="T12" fmla="*/ 46 w 35"/>
                <a:gd name="T13" fmla="*/ 470 h 198"/>
                <a:gd name="T14" fmla="*/ 67 w 35"/>
                <a:gd name="T15" fmla="*/ 424 h 198"/>
                <a:gd name="T16" fmla="*/ 80 w 35"/>
                <a:gd name="T17" fmla="*/ 417 h 198"/>
                <a:gd name="T18" fmla="*/ 90 w 35"/>
                <a:gd name="T19" fmla="*/ 364 h 198"/>
                <a:gd name="T20" fmla="*/ 77 w 35"/>
                <a:gd name="T21" fmla="*/ 174 h 198"/>
                <a:gd name="T22" fmla="*/ 77 w 35"/>
                <a:gd name="T23" fmla="*/ 64 h 198"/>
                <a:gd name="T24" fmla="*/ 42 w 35"/>
                <a:gd name="T25" fmla="*/ 29 h 1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98">
                  <a:moveTo>
                    <a:pt x="15" y="17"/>
                  </a:moveTo>
                  <a:cubicBezTo>
                    <a:pt x="15" y="17"/>
                    <a:pt x="16" y="16"/>
                    <a:pt x="14" y="16"/>
                  </a:cubicBezTo>
                  <a:cubicBezTo>
                    <a:pt x="16" y="38"/>
                    <a:pt x="18" y="59"/>
                    <a:pt x="17" y="82"/>
                  </a:cubicBezTo>
                  <a:cubicBezTo>
                    <a:pt x="16" y="99"/>
                    <a:pt x="11" y="115"/>
                    <a:pt x="9" y="132"/>
                  </a:cubicBezTo>
                  <a:cubicBezTo>
                    <a:pt x="8" y="145"/>
                    <a:pt x="6" y="156"/>
                    <a:pt x="4" y="168"/>
                  </a:cubicBezTo>
                  <a:cubicBezTo>
                    <a:pt x="3" y="174"/>
                    <a:pt x="0" y="186"/>
                    <a:pt x="6" y="191"/>
                  </a:cubicBezTo>
                  <a:cubicBezTo>
                    <a:pt x="14" y="198"/>
                    <a:pt x="15" y="188"/>
                    <a:pt x="17" y="181"/>
                  </a:cubicBezTo>
                  <a:cubicBezTo>
                    <a:pt x="19" y="172"/>
                    <a:pt x="19" y="168"/>
                    <a:pt x="25" y="163"/>
                  </a:cubicBezTo>
                  <a:cubicBezTo>
                    <a:pt x="26" y="162"/>
                    <a:pt x="29" y="163"/>
                    <a:pt x="30" y="161"/>
                  </a:cubicBezTo>
                  <a:cubicBezTo>
                    <a:pt x="35" y="157"/>
                    <a:pt x="34" y="146"/>
                    <a:pt x="34" y="140"/>
                  </a:cubicBezTo>
                  <a:cubicBezTo>
                    <a:pt x="30" y="116"/>
                    <a:pt x="27" y="91"/>
                    <a:pt x="29" y="67"/>
                  </a:cubicBezTo>
                  <a:cubicBezTo>
                    <a:pt x="30" y="54"/>
                    <a:pt x="33" y="38"/>
                    <a:pt x="29" y="25"/>
                  </a:cubicBezTo>
                  <a:cubicBezTo>
                    <a:pt x="28" y="21"/>
                    <a:pt x="21" y="0"/>
                    <a:pt x="16" y="11"/>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49" name="Freeform 218">
              <a:extLst>
                <a:ext uri="{FF2B5EF4-FFF2-40B4-BE49-F238E27FC236}">
                  <a16:creationId xmlns:a16="http://schemas.microsoft.com/office/drawing/2014/main" id="{1BFAA19A-8184-4C86-BA79-87086CB2AB23}"/>
                </a:ext>
              </a:extLst>
            </p:cNvPr>
            <p:cNvSpPr>
              <a:spLocks/>
            </p:cNvSpPr>
            <p:nvPr/>
          </p:nvSpPr>
          <p:spPr bwMode="auto">
            <a:xfrm>
              <a:off x="2915" y="1091"/>
              <a:ext cx="39" cy="157"/>
            </a:xfrm>
            <a:custGeom>
              <a:avLst/>
              <a:gdLst>
                <a:gd name="T0" fmla="*/ 33 w 24"/>
                <a:gd name="T1" fmla="*/ 22 h 98"/>
                <a:gd name="T2" fmla="*/ 11 w 24"/>
                <a:gd name="T3" fmla="*/ 146 h 98"/>
                <a:gd name="T4" fmla="*/ 11 w 24"/>
                <a:gd name="T5" fmla="*/ 221 h 98"/>
                <a:gd name="T6" fmla="*/ 34 w 24"/>
                <a:gd name="T7" fmla="*/ 208 h 98"/>
                <a:gd name="T8" fmla="*/ 47 w 24"/>
                <a:gd name="T9" fmla="*/ 223 h 98"/>
                <a:gd name="T10" fmla="*/ 50 w 24"/>
                <a:gd name="T11" fmla="*/ 87 h 98"/>
                <a:gd name="T12" fmla="*/ 37 w 24"/>
                <a:gd name="T13" fmla="*/ 16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8">
                  <a:moveTo>
                    <a:pt x="12" y="9"/>
                  </a:moveTo>
                  <a:cubicBezTo>
                    <a:pt x="0" y="0"/>
                    <a:pt x="5" y="51"/>
                    <a:pt x="4" y="57"/>
                  </a:cubicBezTo>
                  <a:cubicBezTo>
                    <a:pt x="4" y="66"/>
                    <a:pt x="2" y="77"/>
                    <a:pt x="4" y="86"/>
                  </a:cubicBezTo>
                  <a:cubicBezTo>
                    <a:pt x="6" y="98"/>
                    <a:pt x="10" y="89"/>
                    <a:pt x="13" y="81"/>
                  </a:cubicBezTo>
                  <a:cubicBezTo>
                    <a:pt x="15" y="83"/>
                    <a:pt x="17" y="84"/>
                    <a:pt x="18" y="87"/>
                  </a:cubicBezTo>
                  <a:cubicBezTo>
                    <a:pt x="23" y="71"/>
                    <a:pt x="17" y="50"/>
                    <a:pt x="19" y="34"/>
                  </a:cubicBezTo>
                  <a:cubicBezTo>
                    <a:pt x="19" y="28"/>
                    <a:pt x="24" y="4"/>
                    <a:pt x="14" y="6"/>
                  </a:cubicBezTo>
                </a:path>
              </a:pathLst>
            </a:custGeom>
            <a:solidFill>
              <a:srgbClr val="F7F4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0" name="Freeform 219">
              <a:extLst>
                <a:ext uri="{FF2B5EF4-FFF2-40B4-BE49-F238E27FC236}">
                  <a16:creationId xmlns:a16="http://schemas.microsoft.com/office/drawing/2014/main" id="{8A6E520C-A2D5-46AD-B575-6E2EC9217657}"/>
                </a:ext>
              </a:extLst>
            </p:cNvPr>
            <p:cNvSpPr>
              <a:spLocks/>
            </p:cNvSpPr>
            <p:nvPr/>
          </p:nvSpPr>
          <p:spPr bwMode="auto">
            <a:xfrm>
              <a:off x="2412" y="1904"/>
              <a:ext cx="210" cy="1191"/>
            </a:xfrm>
            <a:custGeom>
              <a:avLst/>
              <a:gdLst>
                <a:gd name="T0" fmla="*/ 249 w 129"/>
                <a:gd name="T1" fmla="*/ 0 h 740"/>
                <a:gd name="T2" fmla="*/ 342 w 129"/>
                <a:gd name="T3" fmla="*/ 1917 h 740"/>
                <a:gd name="T4" fmla="*/ 249 w 129"/>
                <a:gd name="T5" fmla="*/ 0 h 740"/>
                <a:gd name="T6" fmla="*/ 0 60000 65536"/>
                <a:gd name="T7" fmla="*/ 0 60000 65536"/>
                <a:gd name="T8" fmla="*/ 0 60000 65536"/>
              </a:gdLst>
              <a:ahLst/>
              <a:cxnLst>
                <a:cxn ang="T6">
                  <a:pos x="T0" y="T1"/>
                </a:cxn>
                <a:cxn ang="T7">
                  <a:pos x="T2" y="T3"/>
                </a:cxn>
                <a:cxn ang="T8">
                  <a:pos x="T4" y="T5"/>
                </a:cxn>
              </a:cxnLst>
              <a:rect l="0" t="0" r="r" b="b"/>
              <a:pathLst>
                <a:path w="129" h="740">
                  <a:moveTo>
                    <a:pt x="94" y="0"/>
                  </a:moveTo>
                  <a:cubicBezTo>
                    <a:pt x="94" y="0"/>
                    <a:pt x="17" y="227"/>
                    <a:pt x="129" y="740"/>
                  </a:cubicBezTo>
                  <a:cubicBezTo>
                    <a:pt x="129" y="740"/>
                    <a:pt x="0" y="354"/>
                    <a:pt x="94"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1" name="Freeform 220">
              <a:extLst>
                <a:ext uri="{FF2B5EF4-FFF2-40B4-BE49-F238E27FC236}">
                  <a16:creationId xmlns:a16="http://schemas.microsoft.com/office/drawing/2014/main" id="{B36B65D6-2EC0-4CDF-8539-DF9983E1EC06}"/>
                </a:ext>
              </a:extLst>
            </p:cNvPr>
            <p:cNvSpPr>
              <a:spLocks/>
            </p:cNvSpPr>
            <p:nvPr/>
          </p:nvSpPr>
          <p:spPr bwMode="auto">
            <a:xfrm>
              <a:off x="3026" y="1799"/>
              <a:ext cx="234" cy="1302"/>
            </a:xfrm>
            <a:custGeom>
              <a:avLst/>
              <a:gdLst>
                <a:gd name="T0" fmla="*/ 72 w 144"/>
                <a:gd name="T1" fmla="*/ 0 h 809"/>
                <a:gd name="T2" fmla="*/ 0 w 144"/>
                <a:gd name="T3" fmla="*/ 2095 h 809"/>
                <a:gd name="T4" fmla="*/ 72 w 144"/>
                <a:gd name="T5" fmla="*/ 0 h 809"/>
                <a:gd name="T6" fmla="*/ 0 60000 65536"/>
                <a:gd name="T7" fmla="*/ 0 60000 65536"/>
                <a:gd name="T8" fmla="*/ 0 60000 65536"/>
              </a:gdLst>
              <a:ahLst/>
              <a:cxnLst>
                <a:cxn ang="T6">
                  <a:pos x="T0" y="T1"/>
                </a:cxn>
                <a:cxn ang="T7">
                  <a:pos x="T2" y="T3"/>
                </a:cxn>
                <a:cxn ang="T8">
                  <a:pos x="T4" y="T5"/>
                </a:cxn>
              </a:cxnLst>
              <a:rect l="0" t="0" r="r" b="b"/>
              <a:pathLst>
                <a:path w="144" h="809">
                  <a:moveTo>
                    <a:pt x="27" y="0"/>
                  </a:moveTo>
                  <a:cubicBezTo>
                    <a:pt x="27" y="0"/>
                    <a:pt x="127" y="401"/>
                    <a:pt x="0" y="809"/>
                  </a:cubicBezTo>
                  <a:cubicBezTo>
                    <a:pt x="0" y="809"/>
                    <a:pt x="144" y="475"/>
                    <a:pt x="27" y="0"/>
                  </a:cubicBezTo>
                  <a:close/>
                </a:path>
              </a:pathLst>
            </a:custGeom>
            <a:solidFill>
              <a:srgbClr val="AB4E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2" name="Freeform 221">
              <a:extLst>
                <a:ext uri="{FF2B5EF4-FFF2-40B4-BE49-F238E27FC236}">
                  <a16:creationId xmlns:a16="http://schemas.microsoft.com/office/drawing/2014/main" id="{BB012AAC-9075-435E-9D81-82FE7E3A38D5}"/>
                </a:ext>
              </a:extLst>
            </p:cNvPr>
            <p:cNvSpPr>
              <a:spLocks/>
            </p:cNvSpPr>
            <p:nvPr/>
          </p:nvSpPr>
          <p:spPr bwMode="auto">
            <a:xfrm>
              <a:off x="2427" y="2031"/>
              <a:ext cx="142" cy="927"/>
            </a:xfrm>
            <a:custGeom>
              <a:avLst/>
              <a:gdLst>
                <a:gd name="T0" fmla="*/ 157 w 87"/>
                <a:gd name="T1" fmla="*/ 0 h 576"/>
                <a:gd name="T2" fmla="*/ 232 w 87"/>
                <a:gd name="T3" fmla="*/ 1492 h 576"/>
                <a:gd name="T4" fmla="*/ 157 w 87"/>
                <a:gd name="T5" fmla="*/ 0 h 576"/>
                <a:gd name="T6" fmla="*/ 0 60000 65536"/>
                <a:gd name="T7" fmla="*/ 0 60000 65536"/>
                <a:gd name="T8" fmla="*/ 0 60000 65536"/>
              </a:gdLst>
              <a:ahLst/>
              <a:cxnLst>
                <a:cxn ang="T6">
                  <a:pos x="T0" y="T1"/>
                </a:cxn>
                <a:cxn ang="T7">
                  <a:pos x="T2" y="T3"/>
                </a:cxn>
                <a:cxn ang="T8">
                  <a:pos x="T4" y="T5"/>
                </a:cxn>
              </a:cxnLst>
              <a:rect l="0" t="0" r="r" b="b"/>
              <a:pathLst>
                <a:path w="87" h="576">
                  <a:moveTo>
                    <a:pt x="59" y="0"/>
                  </a:moveTo>
                  <a:cubicBezTo>
                    <a:pt x="59" y="0"/>
                    <a:pt x="15" y="279"/>
                    <a:pt x="87" y="576"/>
                  </a:cubicBezTo>
                  <a:cubicBezTo>
                    <a:pt x="87" y="576"/>
                    <a:pt x="0" y="253"/>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3" name="Freeform 222">
              <a:extLst>
                <a:ext uri="{FF2B5EF4-FFF2-40B4-BE49-F238E27FC236}">
                  <a16:creationId xmlns:a16="http://schemas.microsoft.com/office/drawing/2014/main" id="{B96FC405-3644-4E36-BDB3-DBABD67E2938}"/>
                </a:ext>
              </a:extLst>
            </p:cNvPr>
            <p:cNvSpPr>
              <a:spLocks/>
            </p:cNvSpPr>
            <p:nvPr/>
          </p:nvSpPr>
          <p:spPr bwMode="auto">
            <a:xfrm>
              <a:off x="3115" y="1963"/>
              <a:ext cx="99" cy="707"/>
            </a:xfrm>
            <a:custGeom>
              <a:avLst/>
              <a:gdLst>
                <a:gd name="T0" fmla="*/ 0 w 61"/>
                <a:gd name="T1" fmla="*/ 0 h 439"/>
                <a:gd name="T2" fmla="*/ 34 w 61"/>
                <a:gd name="T3" fmla="*/ 1139 h 439"/>
                <a:gd name="T4" fmla="*/ 0 w 61"/>
                <a:gd name="T5" fmla="*/ 0 h 439"/>
                <a:gd name="T6" fmla="*/ 0 60000 65536"/>
                <a:gd name="T7" fmla="*/ 0 60000 65536"/>
                <a:gd name="T8" fmla="*/ 0 60000 65536"/>
              </a:gdLst>
              <a:ahLst/>
              <a:cxnLst>
                <a:cxn ang="T6">
                  <a:pos x="T0" y="T1"/>
                </a:cxn>
                <a:cxn ang="T7">
                  <a:pos x="T2" y="T3"/>
                </a:cxn>
                <a:cxn ang="T8">
                  <a:pos x="T4" y="T5"/>
                </a:cxn>
              </a:cxnLst>
              <a:rect l="0" t="0" r="r" b="b"/>
              <a:pathLst>
                <a:path w="61" h="439">
                  <a:moveTo>
                    <a:pt x="0" y="0"/>
                  </a:moveTo>
                  <a:cubicBezTo>
                    <a:pt x="0" y="0"/>
                    <a:pt x="44" y="166"/>
                    <a:pt x="13" y="439"/>
                  </a:cubicBezTo>
                  <a:cubicBezTo>
                    <a:pt x="13" y="439"/>
                    <a:pt x="61" y="20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4" name="Freeform 223">
              <a:extLst>
                <a:ext uri="{FF2B5EF4-FFF2-40B4-BE49-F238E27FC236}">
                  <a16:creationId xmlns:a16="http://schemas.microsoft.com/office/drawing/2014/main" id="{552D8961-D52E-4B8D-993D-C5AD9AAF0EB5}"/>
                </a:ext>
              </a:extLst>
            </p:cNvPr>
            <p:cNvSpPr>
              <a:spLocks/>
            </p:cNvSpPr>
            <p:nvPr/>
          </p:nvSpPr>
          <p:spPr bwMode="auto">
            <a:xfrm>
              <a:off x="2843" y="3462"/>
              <a:ext cx="119" cy="201"/>
            </a:xfrm>
            <a:custGeom>
              <a:avLst/>
              <a:gdLst>
                <a:gd name="T0" fmla="*/ 189 w 73"/>
                <a:gd name="T1" fmla="*/ 56 h 125"/>
                <a:gd name="T2" fmla="*/ 183 w 73"/>
                <a:gd name="T3" fmla="*/ 251 h 125"/>
                <a:gd name="T4" fmla="*/ 130 w 73"/>
                <a:gd name="T5" fmla="*/ 302 h 125"/>
                <a:gd name="T6" fmla="*/ 0 w 73"/>
                <a:gd name="T7" fmla="*/ 315 h 125"/>
                <a:gd name="T8" fmla="*/ 68 w 73"/>
                <a:gd name="T9" fmla="*/ 264 h 125"/>
                <a:gd name="T10" fmla="*/ 90 w 73"/>
                <a:gd name="T11" fmla="*/ 201 h 125"/>
                <a:gd name="T12" fmla="*/ 114 w 73"/>
                <a:gd name="T13" fmla="*/ 77 h 125"/>
                <a:gd name="T14" fmla="*/ 140 w 73"/>
                <a:gd name="T15" fmla="*/ 217 h 125"/>
                <a:gd name="T16" fmla="*/ 161 w 73"/>
                <a:gd name="T17" fmla="*/ 90 h 125"/>
                <a:gd name="T18" fmla="*/ 189 w 73"/>
                <a:gd name="T19" fmla="*/ 0 h 125"/>
                <a:gd name="T20" fmla="*/ 189 w 73"/>
                <a:gd name="T21" fmla="*/ 56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3" h="125">
                  <a:moveTo>
                    <a:pt x="71" y="22"/>
                  </a:moveTo>
                  <a:cubicBezTo>
                    <a:pt x="66" y="46"/>
                    <a:pt x="69" y="72"/>
                    <a:pt x="69" y="97"/>
                  </a:cubicBezTo>
                  <a:cubicBezTo>
                    <a:pt x="69" y="112"/>
                    <a:pt x="63" y="114"/>
                    <a:pt x="49" y="117"/>
                  </a:cubicBezTo>
                  <a:cubicBezTo>
                    <a:pt x="38" y="120"/>
                    <a:pt x="12" y="125"/>
                    <a:pt x="0" y="122"/>
                  </a:cubicBezTo>
                  <a:cubicBezTo>
                    <a:pt x="1" y="115"/>
                    <a:pt x="23" y="108"/>
                    <a:pt x="26" y="102"/>
                  </a:cubicBezTo>
                  <a:cubicBezTo>
                    <a:pt x="30" y="96"/>
                    <a:pt x="32" y="86"/>
                    <a:pt x="34" y="78"/>
                  </a:cubicBezTo>
                  <a:cubicBezTo>
                    <a:pt x="36" y="65"/>
                    <a:pt x="34" y="40"/>
                    <a:pt x="43" y="30"/>
                  </a:cubicBezTo>
                  <a:cubicBezTo>
                    <a:pt x="60" y="40"/>
                    <a:pt x="41" y="74"/>
                    <a:pt x="53" y="84"/>
                  </a:cubicBezTo>
                  <a:cubicBezTo>
                    <a:pt x="62" y="78"/>
                    <a:pt x="60" y="46"/>
                    <a:pt x="61" y="35"/>
                  </a:cubicBezTo>
                  <a:cubicBezTo>
                    <a:pt x="61" y="28"/>
                    <a:pt x="62" y="3"/>
                    <a:pt x="71" y="0"/>
                  </a:cubicBezTo>
                  <a:cubicBezTo>
                    <a:pt x="73" y="7"/>
                    <a:pt x="73" y="16"/>
                    <a:pt x="71" y="22"/>
                  </a:cubicBezTo>
                </a:path>
              </a:pathLst>
            </a:custGeom>
            <a:solidFill>
              <a:srgbClr val="F0E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pt-PT"/>
            </a:p>
          </p:txBody>
        </p:sp>
        <p:sp>
          <p:nvSpPr>
            <p:cNvPr id="255" name="Freeform 224">
              <a:extLst>
                <a:ext uri="{FF2B5EF4-FFF2-40B4-BE49-F238E27FC236}">
                  <a16:creationId xmlns:a16="http://schemas.microsoft.com/office/drawing/2014/main" id="{70292025-BE61-4543-80AE-6495863A5753}"/>
                </a:ext>
              </a:extLst>
            </p:cNvPr>
            <p:cNvSpPr>
              <a:spLocks/>
            </p:cNvSpPr>
            <p:nvPr/>
          </p:nvSpPr>
          <p:spPr bwMode="auto">
            <a:xfrm>
              <a:off x="2925" y="1089"/>
              <a:ext cx="382" cy="2545"/>
            </a:xfrm>
            <a:custGeom>
              <a:avLst/>
              <a:gdLst>
                <a:gd name="T0" fmla="*/ 59 w 235"/>
                <a:gd name="T1" fmla="*/ 0 h 1581"/>
                <a:gd name="T2" fmla="*/ 119 w 235"/>
                <a:gd name="T3" fmla="*/ 568 h 1581"/>
                <a:gd name="T4" fmla="*/ 241 w 235"/>
                <a:gd name="T5" fmla="*/ 3158 h 1581"/>
                <a:gd name="T6" fmla="*/ 50 w 235"/>
                <a:gd name="T7" fmla="*/ 4097 h 15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581">
                  <a:moveTo>
                    <a:pt x="22" y="0"/>
                  </a:moveTo>
                  <a:cubicBezTo>
                    <a:pt x="22" y="0"/>
                    <a:pt x="0" y="104"/>
                    <a:pt x="45" y="219"/>
                  </a:cubicBezTo>
                  <a:cubicBezTo>
                    <a:pt x="235" y="712"/>
                    <a:pt x="159" y="956"/>
                    <a:pt x="91" y="1219"/>
                  </a:cubicBezTo>
                  <a:cubicBezTo>
                    <a:pt x="50" y="1381"/>
                    <a:pt x="26" y="1402"/>
                    <a:pt x="19" y="1581"/>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6" name="Freeform 225">
              <a:extLst>
                <a:ext uri="{FF2B5EF4-FFF2-40B4-BE49-F238E27FC236}">
                  <a16:creationId xmlns:a16="http://schemas.microsoft.com/office/drawing/2014/main" id="{2355475E-B994-4C51-860D-2B7381476A85}"/>
                </a:ext>
              </a:extLst>
            </p:cNvPr>
            <p:cNvSpPr>
              <a:spLocks/>
            </p:cNvSpPr>
            <p:nvPr/>
          </p:nvSpPr>
          <p:spPr bwMode="auto">
            <a:xfrm>
              <a:off x="2772" y="918"/>
              <a:ext cx="140" cy="710"/>
            </a:xfrm>
            <a:custGeom>
              <a:avLst/>
              <a:gdLst>
                <a:gd name="T0" fmla="*/ 0 w 86"/>
                <a:gd name="T1" fmla="*/ 0 h 441"/>
                <a:gd name="T2" fmla="*/ 54 w 86"/>
                <a:gd name="T3" fmla="*/ 515 h 441"/>
                <a:gd name="T4" fmla="*/ 148 w 86"/>
                <a:gd name="T5" fmla="*/ 1143 h 441"/>
                <a:gd name="T6" fmla="*/ 228 w 86"/>
                <a:gd name="T7" fmla="*/ 275 h 4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441">
                  <a:moveTo>
                    <a:pt x="0" y="0"/>
                  </a:moveTo>
                  <a:cubicBezTo>
                    <a:pt x="0" y="0"/>
                    <a:pt x="10" y="169"/>
                    <a:pt x="20" y="199"/>
                  </a:cubicBezTo>
                  <a:cubicBezTo>
                    <a:pt x="29" y="229"/>
                    <a:pt x="56" y="391"/>
                    <a:pt x="56" y="441"/>
                  </a:cubicBezTo>
                  <a:cubicBezTo>
                    <a:pt x="56" y="441"/>
                    <a:pt x="86" y="245"/>
                    <a:pt x="86" y="106"/>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7" name="Freeform 226">
              <a:extLst>
                <a:ext uri="{FF2B5EF4-FFF2-40B4-BE49-F238E27FC236}">
                  <a16:creationId xmlns:a16="http://schemas.microsoft.com/office/drawing/2014/main" id="{AF45DB97-332F-4DF6-BBE9-927C30403A37}"/>
                </a:ext>
              </a:extLst>
            </p:cNvPr>
            <p:cNvSpPr>
              <a:spLocks/>
            </p:cNvSpPr>
            <p:nvPr/>
          </p:nvSpPr>
          <p:spPr bwMode="auto">
            <a:xfrm>
              <a:off x="2219" y="918"/>
              <a:ext cx="590" cy="2726"/>
            </a:xfrm>
            <a:custGeom>
              <a:avLst/>
              <a:gdLst>
                <a:gd name="T0" fmla="*/ 959 w 363"/>
                <a:gd name="T1" fmla="*/ 4389 h 1693"/>
                <a:gd name="T2" fmla="*/ 722 w 363"/>
                <a:gd name="T3" fmla="*/ 3736 h 1693"/>
                <a:gd name="T4" fmla="*/ 714 w 363"/>
                <a:gd name="T5" fmla="*/ 842 h 1693"/>
                <a:gd name="T6" fmla="*/ 819 w 363"/>
                <a:gd name="T7" fmla="*/ 0 h 16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3" h="1693">
                  <a:moveTo>
                    <a:pt x="363" y="1693"/>
                  </a:moveTo>
                  <a:cubicBezTo>
                    <a:pt x="363" y="1693"/>
                    <a:pt x="324" y="1524"/>
                    <a:pt x="273" y="1441"/>
                  </a:cubicBezTo>
                  <a:cubicBezTo>
                    <a:pt x="0" y="993"/>
                    <a:pt x="237" y="467"/>
                    <a:pt x="270" y="325"/>
                  </a:cubicBezTo>
                  <a:cubicBezTo>
                    <a:pt x="303" y="182"/>
                    <a:pt x="320" y="60"/>
                    <a:pt x="310" y="0"/>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sp>
          <p:nvSpPr>
            <p:cNvPr id="258" name="Freeform 227">
              <a:extLst>
                <a:ext uri="{FF2B5EF4-FFF2-40B4-BE49-F238E27FC236}">
                  <a16:creationId xmlns:a16="http://schemas.microsoft.com/office/drawing/2014/main" id="{7DBB585C-4909-496D-9149-1F1C55D90F4E}"/>
                </a:ext>
              </a:extLst>
            </p:cNvPr>
            <p:cNvSpPr>
              <a:spLocks/>
            </p:cNvSpPr>
            <p:nvPr/>
          </p:nvSpPr>
          <p:spPr bwMode="auto">
            <a:xfrm>
              <a:off x="2863" y="1617"/>
              <a:ext cx="83" cy="852"/>
            </a:xfrm>
            <a:custGeom>
              <a:avLst/>
              <a:gdLst>
                <a:gd name="T0" fmla="*/ 0 w 51"/>
                <a:gd name="T1" fmla="*/ 0 h 529"/>
                <a:gd name="T2" fmla="*/ 24 w 51"/>
                <a:gd name="T3" fmla="*/ 217 h 529"/>
                <a:gd name="T4" fmla="*/ 55 w 51"/>
                <a:gd name="T5" fmla="*/ 625 h 529"/>
                <a:gd name="T6" fmla="*/ 88 w 51"/>
                <a:gd name="T7" fmla="*/ 1048 h 529"/>
                <a:gd name="T8" fmla="*/ 135 w 51"/>
                <a:gd name="T9" fmla="*/ 1359 h 529"/>
                <a:gd name="T10" fmla="*/ 135 w 51"/>
                <a:gd name="T11" fmla="*/ 1372 h 5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529">
                  <a:moveTo>
                    <a:pt x="0" y="0"/>
                  </a:moveTo>
                  <a:cubicBezTo>
                    <a:pt x="0" y="29"/>
                    <a:pt x="4" y="56"/>
                    <a:pt x="9" y="84"/>
                  </a:cubicBezTo>
                  <a:cubicBezTo>
                    <a:pt x="19" y="135"/>
                    <a:pt x="19" y="190"/>
                    <a:pt x="21" y="241"/>
                  </a:cubicBezTo>
                  <a:cubicBezTo>
                    <a:pt x="23" y="295"/>
                    <a:pt x="24" y="352"/>
                    <a:pt x="33" y="404"/>
                  </a:cubicBezTo>
                  <a:cubicBezTo>
                    <a:pt x="40" y="444"/>
                    <a:pt x="46" y="484"/>
                    <a:pt x="51" y="524"/>
                  </a:cubicBezTo>
                  <a:cubicBezTo>
                    <a:pt x="51" y="526"/>
                    <a:pt x="51" y="527"/>
                    <a:pt x="51" y="529"/>
                  </a:cubicBezTo>
                </a:path>
              </a:pathLst>
            </a:custGeom>
            <a:noFill/>
            <a:ln w="9525" cap="rnd">
              <a:solidFill>
                <a:srgbClr val="494E4E"/>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pt-PT"/>
            </a:p>
          </p:txBody>
        </p:sp>
      </p:grpSp>
      <p:sp>
        <p:nvSpPr>
          <p:cNvPr id="259" name="CaixaDeTexto 258">
            <a:extLst>
              <a:ext uri="{FF2B5EF4-FFF2-40B4-BE49-F238E27FC236}">
                <a16:creationId xmlns:a16="http://schemas.microsoft.com/office/drawing/2014/main" id="{466E9E0B-A2A7-4DA1-90C7-20D87EB0C737}"/>
              </a:ext>
            </a:extLst>
          </p:cNvPr>
          <p:cNvSpPr txBox="1"/>
          <p:nvPr/>
        </p:nvSpPr>
        <p:spPr>
          <a:xfrm rot="20671396">
            <a:off x="604707" y="3228110"/>
            <a:ext cx="982311" cy="338554"/>
          </a:xfrm>
          <a:prstGeom prst="rect">
            <a:avLst/>
          </a:prstGeom>
          <a:noFill/>
        </p:spPr>
        <p:txBody>
          <a:bodyPr wrap="square" rtlCol="0">
            <a:spAutoFit/>
          </a:bodyPr>
          <a:lstStyle/>
          <a:p>
            <a:r>
              <a:rPr lang="pt-PT" sz="1600" b="1" dirty="0">
                <a:solidFill>
                  <a:schemeClr val="accent6">
                    <a:lumMod val="50000"/>
                  </a:schemeClr>
                </a:solidFill>
              </a:rPr>
              <a:t>Tiamina </a:t>
            </a:r>
          </a:p>
        </p:txBody>
      </p:sp>
      <p:sp>
        <p:nvSpPr>
          <p:cNvPr id="260" name="CaixaDeTexto 259">
            <a:extLst>
              <a:ext uri="{FF2B5EF4-FFF2-40B4-BE49-F238E27FC236}">
                <a16:creationId xmlns:a16="http://schemas.microsoft.com/office/drawing/2014/main" id="{051B6701-8D44-43C7-9A2D-B2A4791BB820}"/>
              </a:ext>
            </a:extLst>
          </p:cNvPr>
          <p:cNvSpPr txBox="1"/>
          <p:nvPr/>
        </p:nvSpPr>
        <p:spPr>
          <a:xfrm>
            <a:off x="6413524" y="1904978"/>
            <a:ext cx="1205684" cy="400110"/>
          </a:xfrm>
          <a:prstGeom prst="rect">
            <a:avLst/>
          </a:prstGeom>
          <a:noFill/>
          <a:ln>
            <a:solidFill>
              <a:schemeClr val="tx1"/>
            </a:solidFill>
          </a:ln>
        </p:spPr>
        <p:txBody>
          <a:bodyPr wrap="square" rtlCol="0">
            <a:spAutoFit/>
          </a:bodyPr>
          <a:lstStyle/>
          <a:p>
            <a:pPr algn="ctr"/>
            <a:r>
              <a:rPr lang="pt-PT" sz="2000" b="1" dirty="0">
                <a:solidFill>
                  <a:schemeClr val="tx1">
                    <a:lumMod val="95000"/>
                    <a:lumOff val="5000"/>
                  </a:schemeClr>
                </a:solidFill>
              </a:rPr>
              <a:t>Glucose</a:t>
            </a:r>
          </a:p>
        </p:txBody>
      </p:sp>
      <p:sp>
        <p:nvSpPr>
          <p:cNvPr id="261" name="CaixaDeTexto 260">
            <a:extLst>
              <a:ext uri="{FF2B5EF4-FFF2-40B4-BE49-F238E27FC236}">
                <a16:creationId xmlns:a16="http://schemas.microsoft.com/office/drawing/2014/main" id="{42060B7F-B61D-40EF-A2AF-267DA4A92B94}"/>
              </a:ext>
            </a:extLst>
          </p:cNvPr>
          <p:cNvSpPr txBox="1"/>
          <p:nvPr/>
        </p:nvSpPr>
        <p:spPr>
          <a:xfrm>
            <a:off x="6554652" y="3559632"/>
            <a:ext cx="1200884" cy="400110"/>
          </a:xfrm>
          <a:prstGeom prst="rect">
            <a:avLst/>
          </a:prstGeom>
          <a:noFill/>
          <a:ln>
            <a:solidFill>
              <a:srgbClr val="456968"/>
            </a:solidFill>
          </a:ln>
        </p:spPr>
        <p:txBody>
          <a:bodyPr wrap="square" rtlCol="0">
            <a:spAutoFit/>
          </a:bodyPr>
          <a:lstStyle/>
          <a:p>
            <a:r>
              <a:rPr lang="pt-PT" sz="2000" b="1" dirty="0">
                <a:solidFill>
                  <a:schemeClr val="accent1">
                    <a:lumMod val="50000"/>
                  </a:schemeClr>
                </a:solidFill>
              </a:rPr>
              <a:t>Piruvato</a:t>
            </a:r>
          </a:p>
        </p:txBody>
      </p:sp>
      <p:sp>
        <p:nvSpPr>
          <p:cNvPr id="262" name="CaixaDeTexto 261">
            <a:extLst>
              <a:ext uri="{FF2B5EF4-FFF2-40B4-BE49-F238E27FC236}">
                <a16:creationId xmlns:a16="http://schemas.microsoft.com/office/drawing/2014/main" id="{48933DB4-CADF-4D41-879D-5DDE1A465485}"/>
              </a:ext>
            </a:extLst>
          </p:cNvPr>
          <p:cNvSpPr txBox="1"/>
          <p:nvPr/>
        </p:nvSpPr>
        <p:spPr>
          <a:xfrm>
            <a:off x="6014582" y="5008404"/>
            <a:ext cx="1166611" cy="400110"/>
          </a:xfrm>
          <a:prstGeom prst="rect">
            <a:avLst/>
          </a:prstGeom>
          <a:noFill/>
          <a:ln>
            <a:solidFill>
              <a:schemeClr val="accent2">
                <a:lumMod val="75000"/>
              </a:schemeClr>
            </a:solidFill>
          </a:ln>
        </p:spPr>
        <p:txBody>
          <a:bodyPr wrap="square" rtlCol="0">
            <a:spAutoFit/>
          </a:bodyPr>
          <a:lstStyle/>
          <a:p>
            <a:r>
              <a:rPr lang="pt-PT" sz="2000" b="1" dirty="0">
                <a:solidFill>
                  <a:schemeClr val="accent2">
                    <a:lumMod val="75000"/>
                  </a:schemeClr>
                </a:solidFill>
              </a:rPr>
              <a:t>Lactato</a:t>
            </a:r>
          </a:p>
        </p:txBody>
      </p:sp>
      <p:sp>
        <p:nvSpPr>
          <p:cNvPr id="1053" name="Retângulo: Cantos Arredondados 1052">
            <a:extLst>
              <a:ext uri="{FF2B5EF4-FFF2-40B4-BE49-F238E27FC236}">
                <a16:creationId xmlns:a16="http://schemas.microsoft.com/office/drawing/2014/main" id="{D0F00C53-0E1B-4F16-B737-9D22F243A8E4}"/>
              </a:ext>
            </a:extLst>
          </p:cNvPr>
          <p:cNvSpPr/>
          <p:nvPr/>
        </p:nvSpPr>
        <p:spPr>
          <a:xfrm rot="18791680">
            <a:off x="2137963" y="1216405"/>
            <a:ext cx="904864" cy="5271646"/>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120" name="Retângulo: Cantos Arredondados 119">
            <a:extLst>
              <a:ext uri="{FF2B5EF4-FFF2-40B4-BE49-F238E27FC236}">
                <a16:creationId xmlns:a16="http://schemas.microsoft.com/office/drawing/2014/main" id="{A6A36691-BD11-4473-95C2-D87FB467243C}"/>
              </a:ext>
            </a:extLst>
          </p:cNvPr>
          <p:cNvSpPr/>
          <p:nvPr/>
        </p:nvSpPr>
        <p:spPr>
          <a:xfrm rot="4761909">
            <a:off x="4464340" y="3485732"/>
            <a:ext cx="980828" cy="3217931"/>
          </a:xfrm>
          <a:prstGeom prst="roundRect">
            <a:avLst>
              <a:gd name="adj" fmla="val 50000"/>
            </a:avLst>
          </a:pr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3" name="CaixaDeTexto 122">
            <a:extLst>
              <a:ext uri="{FF2B5EF4-FFF2-40B4-BE49-F238E27FC236}">
                <a16:creationId xmlns:a16="http://schemas.microsoft.com/office/drawing/2014/main" id="{3FACAF70-D239-4361-A496-B0A563141FE3}"/>
              </a:ext>
            </a:extLst>
          </p:cNvPr>
          <p:cNvSpPr txBox="1"/>
          <p:nvPr/>
        </p:nvSpPr>
        <p:spPr>
          <a:xfrm>
            <a:off x="2023742" y="1850046"/>
            <a:ext cx="1524977" cy="307777"/>
          </a:xfrm>
          <a:prstGeom prst="rect">
            <a:avLst/>
          </a:prstGeom>
          <a:noFill/>
        </p:spPr>
        <p:txBody>
          <a:bodyPr wrap="square" rtlCol="0">
            <a:spAutoFit/>
          </a:bodyPr>
          <a:lstStyle/>
          <a:p>
            <a:r>
              <a:rPr lang="pt-PT" sz="1400" b="1" dirty="0">
                <a:solidFill>
                  <a:schemeClr val="accent2">
                    <a:lumMod val="75000"/>
                  </a:schemeClr>
                </a:solidFill>
              </a:rPr>
              <a:t>Ciclo de Cori</a:t>
            </a:r>
          </a:p>
        </p:txBody>
      </p:sp>
    </p:spTree>
    <p:extLst>
      <p:ext uri="{BB962C8B-B14F-4D97-AF65-F5344CB8AC3E}">
        <p14:creationId xmlns:p14="http://schemas.microsoft.com/office/powerpoint/2010/main" val="423515532"/>
      </p:ext>
    </p:extLst>
  </p:cSld>
  <p:clrMapOvr>
    <a:masterClrMapping/>
  </p:clrMapOvr>
  <mc:AlternateContent xmlns:mc="http://schemas.openxmlformats.org/markup-compatibility/2006" xmlns:p14="http://schemas.microsoft.com/office/powerpoint/2010/main">
    <mc:Choice Requires="p14">
      <p:transition spd="slow" p14:dur="2000" advTm="274"/>
    </mc:Choice>
    <mc:Fallback xmlns="">
      <p:transition spd="slow" advTm="27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ítulo 1">
            <a:extLst>
              <a:ext uri="{FF2B5EF4-FFF2-40B4-BE49-F238E27FC236}">
                <a16:creationId xmlns:a16="http://schemas.microsoft.com/office/drawing/2014/main" id="{4D70DC55-47B4-4872-B4C3-C0C2D3A0B287}"/>
              </a:ext>
            </a:extLst>
          </p:cNvPr>
          <p:cNvSpPr>
            <a:spLocks noGrp="1"/>
          </p:cNvSpPr>
          <p:nvPr>
            <p:ph type="title"/>
          </p:nvPr>
        </p:nvSpPr>
        <p:spPr>
          <a:xfrm>
            <a:off x="685800" y="8382"/>
            <a:ext cx="7772400" cy="1609344"/>
          </a:xfrm>
        </p:spPr>
        <p:txBody>
          <a:bodyPr>
            <a:normAutofit/>
          </a:bodyPr>
          <a:lstStyle/>
          <a:p>
            <a:r>
              <a:rPr lang="pt-PT" sz="3600" dirty="0">
                <a:solidFill>
                  <a:schemeClr val="accent1">
                    <a:lumMod val="75000"/>
                  </a:schemeClr>
                </a:solidFill>
              </a:rPr>
              <a:t>Lactato</a:t>
            </a:r>
          </a:p>
        </p:txBody>
      </p:sp>
      <p:sp>
        <p:nvSpPr>
          <p:cNvPr id="132" name="Título 1">
            <a:extLst>
              <a:ext uri="{FF2B5EF4-FFF2-40B4-BE49-F238E27FC236}">
                <a16:creationId xmlns:a16="http://schemas.microsoft.com/office/drawing/2014/main" id="{4CE80BD4-B9FD-4926-81A2-676EE2F005CE}"/>
              </a:ext>
            </a:extLst>
          </p:cNvPr>
          <p:cNvSpPr txBox="1">
            <a:spLocks/>
          </p:cNvSpPr>
          <p:nvPr/>
        </p:nvSpPr>
        <p:spPr>
          <a:xfrm>
            <a:off x="685800" y="304800"/>
            <a:ext cx="7772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2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pt-PT" sz="3200" dirty="0">
              <a:solidFill>
                <a:schemeClr val="accent1">
                  <a:lumMod val="50000"/>
                </a:schemeClr>
              </a:solidFill>
            </a:endParaRPr>
          </a:p>
          <a:p>
            <a:r>
              <a:rPr lang="pt-PT" sz="3200" dirty="0">
                <a:solidFill>
                  <a:schemeClr val="accent1">
                    <a:lumMod val="50000"/>
                  </a:schemeClr>
                </a:solidFill>
              </a:rPr>
              <a:t>Metabolismo</a:t>
            </a:r>
          </a:p>
        </p:txBody>
      </p:sp>
      <p:graphicFrame>
        <p:nvGraphicFramePr>
          <p:cNvPr id="136" name="Marcador de Posição de Conteúdo 2">
            <a:extLst>
              <a:ext uri="{FF2B5EF4-FFF2-40B4-BE49-F238E27FC236}">
                <a16:creationId xmlns:a16="http://schemas.microsoft.com/office/drawing/2014/main" id="{461F5F9F-8AED-417C-9CF2-EC193EDDBA1A}"/>
              </a:ext>
            </a:extLst>
          </p:cNvPr>
          <p:cNvGraphicFramePr>
            <a:graphicFrameLocks noGrp="1"/>
          </p:cNvGraphicFramePr>
          <p:nvPr>
            <p:ph idx="1"/>
            <p:extLst>
              <p:ext uri="{D42A27DB-BD31-4B8C-83A1-F6EECF244321}">
                <p14:modId xmlns:p14="http://schemas.microsoft.com/office/powerpoint/2010/main" val="2882678152"/>
              </p:ext>
            </p:extLst>
          </p:nvPr>
        </p:nvGraphicFramePr>
        <p:xfrm>
          <a:off x="228600" y="1685544"/>
          <a:ext cx="8763000" cy="3953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aixaDeTexto 6">
            <a:extLst>
              <a:ext uri="{FF2B5EF4-FFF2-40B4-BE49-F238E27FC236}">
                <a16:creationId xmlns:a16="http://schemas.microsoft.com/office/drawing/2014/main" id="{E845BF90-86F3-47A0-86D6-20A7BEEECA45}"/>
              </a:ext>
            </a:extLst>
          </p:cNvPr>
          <p:cNvSpPr txBox="1"/>
          <p:nvPr/>
        </p:nvSpPr>
        <p:spPr>
          <a:xfrm>
            <a:off x="963715" y="5510688"/>
            <a:ext cx="1007317" cy="408623"/>
          </a:xfrm>
          <a:prstGeom prst="roundRect">
            <a:avLst/>
          </a:prstGeom>
          <a:solidFill>
            <a:schemeClr val="accent1">
              <a:lumMod val="40000"/>
              <a:lumOff val="60000"/>
            </a:schemeClr>
          </a:solidFill>
        </p:spPr>
        <p:txBody>
          <a:bodyPr wrap="square" rtlCol="0">
            <a:spAutoFit/>
          </a:bodyPr>
          <a:lstStyle/>
          <a:p>
            <a:pPr algn="ctr"/>
            <a:r>
              <a:rPr lang="pt-PT" dirty="0"/>
              <a:t>Órgão</a:t>
            </a:r>
          </a:p>
        </p:txBody>
      </p:sp>
      <p:sp>
        <p:nvSpPr>
          <p:cNvPr id="137" name="CaixaDeTexto 136">
            <a:extLst>
              <a:ext uri="{FF2B5EF4-FFF2-40B4-BE49-F238E27FC236}">
                <a16:creationId xmlns:a16="http://schemas.microsoft.com/office/drawing/2014/main" id="{BAB20F4D-A649-4366-866C-2B0BF6D5E826}"/>
              </a:ext>
            </a:extLst>
          </p:cNvPr>
          <p:cNvSpPr txBox="1"/>
          <p:nvPr/>
        </p:nvSpPr>
        <p:spPr>
          <a:xfrm>
            <a:off x="2745769" y="5510688"/>
            <a:ext cx="1046285" cy="408623"/>
          </a:xfrm>
          <a:prstGeom prst="roundRect">
            <a:avLst/>
          </a:prstGeom>
          <a:solidFill>
            <a:schemeClr val="accent1">
              <a:lumMod val="40000"/>
              <a:lumOff val="60000"/>
            </a:schemeClr>
          </a:solidFill>
        </p:spPr>
        <p:txBody>
          <a:bodyPr wrap="square" rtlCol="0">
            <a:spAutoFit/>
          </a:bodyPr>
          <a:lstStyle/>
          <a:p>
            <a:pPr algn="ctr"/>
            <a:r>
              <a:rPr lang="pt-PT" dirty="0"/>
              <a:t>Órgão</a:t>
            </a:r>
          </a:p>
        </p:txBody>
      </p:sp>
      <p:pic>
        <p:nvPicPr>
          <p:cNvPr id="55" name="Gráfico 54" descr="Helicóptero">
            <a:extLst>
              <a:ext uri="{FF2B5EF4-FFF2-40B4-BE49-F238E27FC236}">
                <a16:creationId xmlns:a16="http://schemas.microsoft.com/office/drawing/2014/main" id="{AA6860F8-FF3F-4097-AF93-9B1D481A327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012569" y="5510688"/>
            <a:ext cx="691662" cy="691662"/>
          </a:xfrm>
          <a:prstGeom prst="rect">
            <a:avLst/>
          </a:prstGeom>
        </p:spPr>
      </p:pic>
      <p:sp>
        <p:nvSpPr>
          <p:cNvPr id="138" name="CaixaDeTexto 137">
            <a:extLst>
              <a:ext uri="{FF2B5EF4-FFF2-40B4-BE49-F238E27FC236}">
                <a16:creationId xmlns:a16="http://schemas.microsoft.com/office/drawing/2014/main" id="{C18208C1-EA23-4724-A13A-514BA8BF7FF8}"/>
              </a:ext>
            </a:extLst>
          </p:cNvPr>
          <p:cNvSpPr txBox="1"/>
          <p:nvPr/>
        </p:nvSpPr>
        <p:spPr>
          <a:xfrm>
            <a:off x="5351946" y="5510688"/>
            <a:ext cx="1007317" cy="408623"/>
          </a:xfrm>
          <a:prstGeom prst="roundRect">
            <a:avLst/>
          </a:prstGeom>
          <a:solidFill>
            <a:schemeClr val="accent1">
              <a:lumMod val="40000"/>
              <a:lumOff val="60000"/>
            </a:schemeClr>
          </a:solidFill>
        </p:spPr>
        <p:txBody>
          <a:bodyPr wrap="square" rtlCol="0">
            <a:spAutoFit/>
          </a:bodyPr>
          <a:lstStyle/>
          <a:p>
            <a:pPr algn="ctr"/>
            <a:r>
              <a:rPr lang="pt-PT" dirty="0"/>
              <a:t>Célula</a:t>
            </a:r>
          </a:p>
        </p:txBody>
      </p:sp>
      <p:sp>
        <p:nvSpPr>
          <p:cNvPr id="139" name="CaixaDeTexto 138">
            <a:extLst>
              <a:ext uri="{FF2B5EF4-FFF2-40B4-BE49-F238E27FC236}">
                <a16:creationId xmlns:a16="http://schemas.microsoft.com/office/drawing/2014/main" id="{6C4FA5BA-EAB9-407F-BFC7-70EEC5C47CF5}"/>
              </a:ext>
            </a:extLst>
          </p:cNvPr>
          <p:cNvSpPr txBox="1"/>
          <p:nvPr/>
        </p:nvSpPr>
        <p:spPr>
          <a:xfrm>
            <a:off x="7134000" y="5510688"/>
            <a:ext cx="1046285" cy="408623"/>
          </a:xfrm>
          <a:prstGeom prst="roundRect">
            <a:avLst/>
          </a:prstGeom>
          <a:solidFill>
            <a:schemeClr val="accent1">
              <a:lumMod val="40000"/>
              <a:lumOff val="60000"/>
            </a:schemeClr>
          </a:solidFill>
        </p:spPr>
        <p:txBody>
          <a:bodyPr wrap="square" rtlCol="0">
            <a:spAutoFit/>
          </a:bodyPr>
          <a:lstStyle/>
          <a:p>
            <a:pPr algn="ctr"/>
            <a:r>
              <a:rPr lang="pt-PT" dirty="0"/>
              <a:t>Célula</a:t>
            </a:r>
          </a:p>
        </p:txBody>
      </p:sp>
      <p:pic>
        <p:nvPicPr>
          <p:cNvPr id="140" name="Gráfico 139" descr="Autocarro">
            <a:extLst>
              <a:ext uri="{FF2B5EF4-FFF2-40B4-BE49-F238E27FC236}">
                <a16:creationId xmlns:a16="http://schemas.microsoft.com/office/drawing/2014/main" id="{9600CE66-51B6-45FC-B709-0D754BB11F6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400800" y="5510688"/>
            <a:ext cx="691662" cy="691662"/>
          </a:xfrm>
          <a:prstGeom prst="rect">
            <a:avLst/>
          </a:prstGeom>
        </p:spPr>
      </p:pic>
      <p:sp>
        <p:nvSpPr>
          <p:cNvPr id="141" name="CaixaDeTexto 140">
            <a:extLst>
              <a:ext uri="{FF2B5EF4-FFF2-40B4-BE49-F238E27FC236}">
                <a16:creationId xmlns:a16="http://schemas.microsoft.com/office/drawing/2014/main" id="{00017E9D-F832-4BE8-A2EB-9ADF8EBBCF3C}"/>
              </a:ext>
            </a:extLst>
          </p:cNvPr>
          <p:cNvSpPr txBox="1"/>
          <p:nvPr/>
        </p:nvSpPr>
        <p:spPr>
          <a:xfrm>
            <a:off x="2654659" y="6296977"/>
            <a:ext cx="1456305" cy="408623"/>
          </a:xfrm>
          <a:prstGeom prst="roundRect">
            <a:avLst/>
          </a:prstGeom>
          <a:solidFill>
            <a:schemeClr val="accent1">
              <a:lumMod val="40000"/>
              <a:lumOff val="60000"/>
            </a:schemeClr>
          </a:solidFill>
        </p:spPr>
        <p:txBody>
          <a:bodyPr wrap="square" rtlCol="0">
            <a:spAutoFit/>
          </a:bodyPr>
          <a:lstStyle/>
          <a:p>
            <a:pPr algn="ctr"/>
            <a:r>
              <a:rPr lang="pt-PT" dirty="0"/>
              <a:t>Citoplasma</a:t>
            </a:r>
          </a:p>
        </p:txBody>
      </p:sp>
      <p:sp>
        <p:nvSpPr>
          <p:cNvPr id="142" name="CaixaDeTexto 141">
            <a:extLst>
              <a:ext uri="{FF2B5EF4-FFF2-40B4-BE49-F238E27FC236}">
                <a16:creationId xmlns:a16="http://schemas.microsoft.com/office/drawing/2014/main" id="{CE78D093-6E7D-41B4-8170-E17B55EFF3D8}"/>
              </a:ext>
            </a:extLst>
          </p:cNvPr>
          <p:cNvSpPr txBox="1"/>
          <p:nvPr/>
        </p:nvSpPr>
        <p:spPr>
          <a:xfrm>
            <a:off x="4765210" y="6296977"/>
            <a:ext cx="1456305" cy="408623"/>
          </a:xfrm>
          <a:prstGeom prst="roundRect">
            <a:avLst/>
          </a:prstGeom>
          <a:solidFill>
            <a:schemeClr val="accent1">
              <a:lumMod val="40000"/>
              <a:lumOff val="60000"/>
            </a:schemeClr>
          </a:solidFill>
        </p:spPr>
        <p:txBody>
          <a:bodyPr wrap="square" rtlCol="0">
            <a:spAutoFit/>
          </a:bodyPr>
          <a:lstStyle/>
          <a:p>
            <a:pPr algn="ctr"/>
            <a:r>
              <a:rPr lang="pt-PT" dirty="0"/>
              <a:t>Mitocôndria</a:t>
            </a:r>
          </a:p>
        </p:txBody>
      </p:sp>
      <p:pic>
        <p:nvPicPr>
          <p:cNvPr id="143" name="Gráfico 142" descr="Carro">
            <a:extLst>
              <a:ext uri="{FF2B5EF4-FFF2-40B4-BE49-F238E27FC236}">
                <a16:creationId xmlns:a16="http://schemas.microsoft.com/office/drawing/2014/main" id="{68926B24-F03B-4EDC-96A8-485AE75880F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4125759" y="6248400"/>
            <a:ext cx="639451" cy="639451"/>
          </a:xfrm>
          <a:prstGeom prst="rect">
            <a:avLst/>
          </a:prstGeom>
        </p:spPr>
      </p:pic>
    </p:spTree>
    <p:extLst>
      <p:ext uri="{BB962C8B-B14F-4D97-AF65-F5344CB8AC3E}">
        <p14:creationId xmlns:p14="http://schemas.microsoft.com/office/powerpoint/2010/main" val="572103812"/>
      </p:ext>
    </p:extLst>
  </p:cSld>
  <p:clrMapOvr>
    <a:masterClrMapping/>
  </p:clrMapOvr>
  <mc:AlternateContent xmlns:mc="http://schemas.openxmlformats.org/markup-compatibility/2006" xmlns:p14="http://schemas.microsoft.com/office/powerpoint/2010/main">
    <mc:Choice Requires="p14">
      <p:transition spd="slow" p14:dur="2000" advTm="280"/>
    </mc:Choice>
    <mc:Fallback xmlns="">
      <p:transition spd="slow" advTm="28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ira">
  <a:themeElements>
    <a:clrScheme name="Tipo de Madeira">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Tipo de Madeira">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ipo de Madei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2441</TotalTime>
  <Words>3279</Words>
  <Application>Microsoft Office PowerPoint</Application>
  <PresentationFormat>Apresentação no Ecrã (4:3)</PresentationFormat>
  <Paragraphs>599</Paragraphs>
  <Slides>37</Slides>
  <Notes>32</Notes>
  <HiddenSlides>1</HiddenSlides>
  <MMClips>0</MMClips>
  <ScaleCrop>false</ScaleCrop>
  <HeadingPairs>
    <vt:vector size="6" baseType="variant">
      <vt:variant>
        <vt:lpstr>Tipos de letra usados</vt:lpstr>
      </vt:variant>
      <vt:variant>
        <vt:i4>12</vt:i4>
      </vt:variant>
      <vt:variant>
        <vt:lpstr>Tema</vt:lpstr>
      </vt:variant>
      <vt:variant>
        <vt:i4>1</vt:i4>
      </vt:variant>
      <vt:variant>
        <vt:lpstr>Títulos dos diapositivos</vt:lpstr>
      </vt:variant>
      <vt:variant>
        <vt:i4>37</vt:i4>
      </vt:variant>
    </vt:vector>
  </HeadingPairs>
  <TitlesOfParts>
    <vt:vector size="50" baseType="lpstr">
      <vt:lpstr>AdvPA45B</vt:lpstr>
      <vt:lpstr>Archivo Narrow</vt:lpstr>
      <vt:lpstr>Arial</vt:lpstr>
      <vt:lpstr>Arial Black</vt:lpstr>
      <vt:lpstr>Calibri</vt:lpstr>
      <vt:lpstr>Century Gothic</vt:lpstr>
      <vt:lpstr>Helvetica</vt:lpstr>
      <vt:lpstr>Noto Sans</vt:lpstr>
      <vt:lpstr>PbsvgvYdrrywTimesLTStd-Roman</vt:lpstr>
      <vt:lpstr>Rockwell Extra Bold</vt:lpstr>
      <vt:lpstr>WarnockPro-Regular</vt:lpstr>
      <vt:lpstr>Wingdings</vt:lpstr>
      <vt:lpstr>Tipo de Madeira</vt:lpstr>
      <vt:lpstr>Hiperlactacidémia:  Qual o significado?</vt:lpstr>
      <vt:lpstr>Índice</vt:lpstr>
      <vt:lpstr>Introdução</vt:lpstr>
      <vt:lpstr>Lactato</vt:lpstr>
      <vt:lpstr>Lactato</vt:lpstr>
      <vt:lpstr>Lactato</vt:lpstr>
      <vt:lpstr>Lactato</vt:lpstr>
      <vt:lpstr>Lactato</vt:lpstr>
      <vt:lpstr>Lactato</vt:lpstr>
      <vt:lpstr>Lactato</vt:lpstr>
      <vt:lpstr>Lactato</vt:lpstr>
      <vt:lpstr>Lactato</vt:lpstr>
      <vt:lpstr>Hiperlactacidémia</vt:lpstr>
      <vt:lpstr>Causas de hiperlactacidémia L-Lactato</vt:lpstr>
      <vt:lpstr>Causas de hiperlactacidémia L-Lactato</vt:lpstr>
      <vt:lpstr>Causas de hiperlactacidémia L-Lactato</vt:lpstr>
      <vt:lpstr>Apresentação do PowerPoint</vt:lpstr>
      <vt:lpstr>Causas de hiperlactacidémia L-Lactato</vt:lpstr>
      <vt:lpstr>Causas de hiperlactacidémia L-Lactato</vt:lpstr>
      <vt:lpstr>Causas de hiperlactacidémia L-Lactato</vt:lpstr>
      <vt:lpstr>Causas de hiperlactacidémia L-Lactato</vt:lpstr>
      <vt:lpstr>Causas de hiperlactacidémia L-Lactato</vt:lpstr>
      <vt:lpstr>Causas de hiperlactacidémia L-Lactato</vt:lpstr>
      <vt:lpstr>Causas de hiperlactacidémia L-Lactato</vt:lpstr>
      <vt:lpstr>Causas de hiperlactacidémia L-Lactato</vt:lpstr>
      <vt:lpstr>Causas de hiperlactacidémia L-Lactato</vt:lpstr>
      <vt:lpstr>Apresentação do PowerPoint</vt:lpstr>
      <vt:lpstr>Apresentação do PowerPoint</vt:lpstr>
      <vt:lpstr>Causas de hiperlactacidémia L-Lactato</vt:lpstr>
      <vt:lpstr>Causas de hiperlactacidémia D-Lactato</vt:lpstr>
      <vt:lpstr>Lactato como alvo de ressuscitação</vt:lpstr>
      <vt:lpstr>Lactato como alvo de ressuscitação</vt:lpstr>
      <vt:lpstr>Lactato como alvo de ressuscitação</vt:lpstr>
      <vt:lpstr>Lactato como marcador de prognóstico</vt:lpstr>
      <vt:lpstr>Conclusão</vt:lpstr>
      <vt:lpstr>Obrigada pela atenção!</vt:lpstr>
      <vt:lpstr>Hiperlactacidémia  Qual o significado?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Hiperlactacidémia no doente crítico:  Qual o significado?</dc:title>
  <dc:creator>Catarina Lume</dc:creator>
  <cp:lastModifiedBy>Catarina Lume</cp:lastModifiedBy>
  <cp:revision>23</cp:revision>
  <dcterms:created xsi:type="dcterms:W3CDTF">2020-01-20T16:26:55Z</dcterms:created>
  <dcterms:modified xsi:type="dcterms:W3CDTF">2022-03-10T07:10:21Z</dcterms:modified>
</cp:coreProperties>
</file>