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9" r:id="rId2"/>
    <p:sldId id="270" r:id="rId3"/>
    <p:sldId id="260" r:id="rId4"/>
    <p:sldId id="266" r:id="rId5"/>
    <p:sldId id="274" r:id="rId6"/>
    <p:sldId id="261" r:id="rId7"/>
    <p:sldId id="275" r:id="rId8"/>
    <p:sldId id="268" r:id="rId9"/>
    <p:sldId id="262" r:id="rId10"/>
    <p:sldId id="271" r:id="rId11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59A6"/>
    <a:srgbClr val="F369F3"/>
    <a:srgbClr val="497DD1"/>
    <a:srgbClr val="B092C8"/>
    <a:srgbClr val="A6BFE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4" autoAdjust="0"/>
    <p:restoredTop sz="94660"/>
  </p:normalViewPr>
  <p:slideViewPr>
    <p:cSldViewPr>
      <p:cViewPr varScale="1">
        <p:scale>
          <a:sx n="72" d="100"/>
          <a:sy n="72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784FB-4006-4176-9AA4-B93FF9B6C1A8}" type="datetimeFigureOut">
              <a:rPr lang="pt-PT" smtClean="0"/>
              <a:pPr/>
              <a:t>26-02-2012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8E04E5-B5D2-4CF4-8AB4-DD88E8599E1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2" name="Subtítu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26-02-2012</a:t>
            </a:fld>
            <a:endParaRPr lang="pt-PT"/>
          </a:p>
        </p:txBody>
      </p:sp>
      <p:sp>
        <p:nvSpPr>
          <p:cNvPr id="20" name="Marcador de Posição do Rodapé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26-02-2012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26-02-2012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26-02-2012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26-02-2012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0" name="Rectângulo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26-02-2012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26-02-2012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26-02-2012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ângulo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26-02-2012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6" name="Rectângulo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26-02-2012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15174-820C-4DF6-9630-C0DA9F8D052F}" type="datetimeFigureOut">
              <a:rPr lang="pt-PT" smtClean="0"/>
              <a:pPr/>
              <a:t>26-02-2012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Rectângu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9" name="Fluxograma: Processo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xograma: Processo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ircular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nel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ângulo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Marcador de Posição do Título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Marcador de Posição do Texto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24" name="Marcador de Posição da Dat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4715174-820C-4DF6-9630-C0DA9F8D052F}" type="datetimeFigureOut">
              <a:rPr lang="pt-PT" smtClean="0"/>
              <a:pPr/>
              <a:t>26-02-2012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pt-PT"/>
          </a:p>
        </p:txBody>
      </p:sp>
      <p:sp>
        <p:nvSpPr>
          <p:cNvPr id="22" name="Marcador de Posição do Número do Diapositivo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080B055-04B9-4D7C-8E4F-79D2809BF025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5" name="Rectângulo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071538" y="0"/>
            <a:ext cx="7858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>
                <a:latin typeface="Century Gothic" pitchFamily="34" charset="0"/>
              </a:rPr>
              <a:t>Há mais de 30000 anos, o homem </a:t>
            </a:r>
            <a:r>
              <a:rPr lang="pt-PT" sz="2000" dirty="0" smtClean="0">
                <a:latin typeface="Century Gothic" pitchFamily="34" charset="0"/>
              </a:rPr>
              <a:t>vivia </a:t>
            </a:r>
            <a:r>
              <a:rPr lang="pt-PT" sz="2000" dirty="0">
                <a:latin typeface="Century Gothic" pitchFamily="34" charset="0"/>
              </a:rPr>
              <a:t>em pequenos grupos, </a:t>
            </a:r>
            <a:r>
              <a:rPr lang="pt-PT" sz="2000" dirty="0" smtClean="0">
                <a:latin typeface="Century Gothic" pitchFamily="34" charset="0"/>
              </a:rPr>
              <a:t>morava </a:t>
            </a:r>
            <a:r>
              <a:rPr lang="pt-PT" sz="2000" dirty="0">
                <a:latin typeface="Century Gothic" pitchFamily="34" charset="0"/>
              </a:rPr>
              <a:t>em grutas e cavernas para se esconder dos animais selvagens e proteger-se da chuva e do frio. </a:t>
            </a:r>
          </a:p>
          <a:p>
            <a:endParaRPr lang="pt-PT" dirty="0"/>
          </a:p>
        </p:txBody>
      </p:sp>
      <p:pic>
        <p:nvPicPr>
          <p:cNvPr id="7" name="Imagem 6" descr="cacad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7620" y="4357694"/>
            <a:ext cx="1975104" cy="2189988"/>
          </a:xfrm>
          <a:prstGeom prst="rect">
            <a:avLst/>
          </a:prstGeom>
        </p:spPr>
      </p:pic>
      <p:sp>
        <p:nvSpPr>
          <p:cNvPr id="9" name="Rectângulo 8"/>
          <p:cNvSpPr/>
          <p:nvPr/>
        </p:nvSpPr>
        <p:spPr>
          <a:xfrm>
            <a:off x="928662" y="3214686"/>
            <a:ext cx="75009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Os caçadores para </a:t>
            </a:r>
            <a:r>
              <a:rPr lang="pt-PT" sz="2000" b="1" dirty="0" smtClean="0">
                <a:latin typeface="Century Gothic" pitchFamily="34" charset="0"/>
              </a:rPr>
              <a:t>registarem</a:t>
            </a:r>
            <a:r>
              <a:rPr lang="pt-PT" sz="2000" dirty="0" smtClean="0">
                <a:latin typeface="Century Gothic" pitchFamily="34" charset="0"/>
              </a:rPr>
              <a:t> os animais mortos numa caçada, faziam </a:t>
            </a:r>
            <a:r>
              <a:rPr lang="pt-PT" sz="2000" b="1" dirty="0" smtClean="0">
                <a:latin typeface="Century Gothic" pitchFamily="34" charset="0"/>
              </a:rPr>
              <a:t>marcas</a:t>
            </a:r>
            <a:r>
              <a:rPr lang="pt-PT" sz="2000" dirty="0" smtClean="0">
                <a:latin typeface="Century Gothic" pitchFamily="34" charset="0"/>
              </a:rPr>
              <a:t> em </a:t>
            </a:r>
            <a:r>
              <a:rPr lang="pt-PT" sz="2000" b="1" dirty="0" smtClean="0">
                <a:latin typeface="Century Gothic" pitchFamily="34" charset="0"/>
              </a:rPr>
              <a:t>varas</a:t>
            </a:r>
            <a:r>
              <a:rPr lang="pt-PT" sz="2000" dirty="0" smtClean="0">
                <a:latin typeface="Century Gothic" pitchFamily="34" charset="0"/>
              </a:rPr>
              <a:t> ou </a:t>
            </a:r>
            <a:r>
              <a:rPr lang="pt-PT" sz="2000" b="1" dirty="0" smtClean="0">
                <a:latin typeface="Century Gothic" pitchFamily="34" charset="0"/>
              </a:rPr>
              <a:t>ossos</a:t>
            </a:r>
            <a:r>
              <a:rPr lang="pt-PT" sz="2000" dirty="0" smtClean="0">
                <a:latin typeface="Century Gothic" pitchFamily="34" charset="0"/>
              </a:rPr>
              <a:t> de animais mortos. </a:t>
            </a:r>
            <a:endParaRPr lang="pt-PT" sz="2000" dirty="0">
              <a:latin typeface="Century Gothic" pitchFamily="34" charset="0"/>
            </a:endParaRPr>
          </a:p>
        </p:txBody>
      </p:sp>
      <p:pic>
        <p:nvPicPr>
          <p:cNvPr id="10" name="Imagem 9" descr="homens_das_caverna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9124" y="1428736"/>
            <a:ext cx="3657600" cy="183642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4429132"/>
            <a:ext cx="177165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Botão de acção: retroceder ou anterior 7">
            <a:hlinkClick r:id="" action="ppaction://hlinkshowjump?jump=previousslide" highlightClick="1"/>
          </p:cNvPr>
          <p:cNvSpPr/>
          <p:nvPr/>
        </p:nvSpPr>
        <p:spPr>
          <a:xfrm>
            <a:off x="1357290" y="6215082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Botão de acção: avançar ou seguinte 10">
            <a:hlinkClick r:id="" action="ppaction://hlinkshowjump?jump=nextslide" highlightClick="1"/>
          </p:cNvPr>
          <p:cNvSpPr/>
          <p:nvPr/>
        </p:nvSpPr>
        <p:spPr>
          <a:xfrm>
            <a:off x="1785918" y="6215082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1071538" y="2571744"/>
            <a:ext cx="8286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 i="1" dirty="0" smtClean="0">
                <a:latin typeface="Century Gothic" pitchFamily="34" charset="0"/>
              </a:rPr>
              <a:t>"Deus inventou o número natural.</a:t>
            </a:r>
          </a:p>
          <a:p>
            <a:pPr>
              <a:lnSpc>
                <a:spcPct val="150000"/>
              </a:lnSpc>
            </a:pPr>
            <a:r>
              <a:rPr lang="pt-PT" sz="2000" i="1" dirty="0" smtClean="0">
                <a:latin typeface="Century Gothic" pitchFamily="34" charset="0"/>
              </a:rPr>
              <a:t>				 O resto é obra do </a:t>
            </a:r>
            <a:r>
              <a:rPr lang="pt-PT" sz="2000" i="1" dirty="0" err="1" smtClean="0">
                <a:latin typeface="Century Gothic" pitchFamily="34" charset="0"/>
              </a:rPr>
              <a:t>Homem.“</a:t>
            </a:r>
            <a:endParaRPr lang="pt-PT" sz="2000" i="1" dirty="0" smtClean="0">
              <a:latin typeface="Century Gothic" pitchFamily="34" charset="0"/>
            </a:endParaRPr>
          </a:p>
          <a:p>
            <a:pPr>
              <a:lnSpc>
                <a:spcPct val="150000"/>
              </a:lnSpc>
            </a:pPr>
            <a:endParaRPr lang="pt-PT" sz="2000" dirty="0" smtClean="0">
              <a:latin typeface="Century Gothic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				</a:t>
            </a:r>
            <a:r>
              <a:rPr lang="pt-PT" sz="2000" dirty="0" err="1" smtClean="0">
                <a:latin typeface="Century Gothic" pitchFamily="34" charset="0"/>
              </a:rPr>
              <a:t>Leopold</a:t>
            </a:r>
            <a:r>
              <a:rPr lang="pt-PT" sz="2000" dirty="0" smtClean="0">
                <a:latin typeface="Century Gothic" pitchFamily="34" charset="0"/>
              </a:rPr>
              <a:t> </a:t>
            </a:r>
            <a:r>
              <a:rPr lang="pt-PT" sz="2000" dirty="0" err="1" smtClean="0">
                <a:latin typeface="Century Gothic" pitchFamily="34" charset="0"/>
              </a:rPr>
              <a:t>Kronecker</a:t>
            </a:r>
            <a:r>
              <a:rPr lang="pt-PT" sz="2000" dirty="0" smtClean="0">
                <a:latin typeface="Century Gothic" pitchFamily="34" charset="0"/>
              </a:rPr>
              <a:t>, séc. XIX</a:t>
            </a:r>
          </a:p>
        </p:txBody>
      </p:sp>
      <p:sp>
        <p:nvSpPr>
          <p:cNvPr id="4" name="Botão de acção: retroceder ou anterior 3">
            <a:hlinkClick r:id="" action="ppaction://hlinkshowjump?jump=previousslide" highlightClick="1"/>
          </p:cNvPr>
          <p:cNvSpPr/>
          <p:nvPr/>
        </p:nvSpPr>
        <p:spPr>
          <a:xfrm>
            <a:off x="1357290" y="6357958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Botão de acção: início 6">
            <a:hlinkClick r:id="rId2" action="ppaction://hlinksldjump" highlightClick="1"/>
          </p:cNvPr>
          <p:cNvSpPr/>
          <p:nvPr/>
        </p:nvSpPr>
        <p:spPr>
          <a:xfrm>
            <a:off x="8215338" y="5929330"/>
            <a:ext cx="500066" cy="428628"/>
          </a:xfrm>
          <a:prstGeom prst="actionButtonBeginning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1285852" y="500042"/>
            <a:ext cx="728667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Nessa época o homem alimentava-se daquilo que a natureza lhe </a:t>
            </a:r>
            <a:r>
              <a:rPr lang="pt-PT" sz="2000" b="1" dirty="0" smtClean="0">
                <a:latin typeface="Century Gothic" pitchFamily="34" charset="0"/>
              </a:rPr>
              <a:t>dava</a:t>
            </a:r>
            <a:r>
              <a:rPr lang="pt-PT" sz="2000" dirty="0" smtClean="0">
                <a:latin typeface="Century Gothic" pitchFamily="34" charset="0"/>
              </a:rPr>
              <a:t>: caça, frutos, sementes, ovos. </a:t>
            </a:r>
          </a:p>
          <a:p>
            <a:endParaRPr lang="pt-PT" dirty="0"/>
          </a:p>
        </p:txBody>
      </p:sp>
      <p:pic>
        <p:nvPicPr>
          <p:cNvPr id="3" name="Imagem 2" descr="image00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1571612"/>
            <a:ext cx="5074920" cy="3060383"/>
          </a:xfrm>
          <a:prstGeom prst="rect">
            <a:avLst/>
          </a:prstGeom>
        </p:spPr>
      </p:pic>
      <p:sp>
        <p:nvSpPr>
          <p:cNvPr id="5" name="Rectângulo 4"/>
          <p:cNvSpPr/>
          <p:nvPr/>
        </p:nvSpPr>
        <p:spPr>
          <a:xfrm>
            <a:off x="1214414" y="4929198"/>
            <a:ext cx="75724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Quando descobriu o </a:t>
            </a:r>
            <a:r>
              <a:rPr lang="pt-PT" sz="2000" b="1" dirty="0" smtClean="0">
                <a:latin typeface="Century Gothic" pitchFamily="34" charset="0"/>
              </a:rPr>
              <a:t>fogo</a:t>
            </a:r>
            <a:r>
              <a:rPr lang="pt-PT" sz="2000" dirty="0" smtClean="0">
                <a:latin typeface="Century Gothic" pitchFamily="34" charset="0"/>
              </a:rPr>
              <a:t>, aprendeu a </a:t>
            </a:r>
            <a:r>
              <a:rPr lang="pt-PT" sz="2000" b="1" dirty="0" smtClean="0">
                <a:latin typeface="Century Gothic" pitchFamily="34" charset="0"/>
              </a:rPr>
              <a:t>cozinhar</a:t>
            </a:r>
            <a:r>
              <a:rPr lang="pt-PT" sz="2000" dirty="0" smtClean="0">
                <a:latin typeface="Century Gothic" pitchFamily="34" charset="0"/>
              </a:rPr>
              <a:t> os alimentos e a proteger-se melhor contra o frio. 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6" name="Botão de acção: retroceder ou anterior 5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Botão de acção: avançar ou seguinte 6">
            <a:hlinkClick r:id="" action="ppaction://hlinkshowjump?jump=nextslide" highlightClick="1"/>
          </p:cNvPr>
          <p:cNvSpPr/>
          <p:nvPr/>
        </p:nvSpPr>
        <p:spPr>
          <a:xfrm>
            <a:off x="3286116" y="6072206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142852"/>
            <a:ext cx="750099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PT" sz="2000" dirty="0" smtClean="0">
                <a:latin typeface="Century Gothic" pitchFamily="34" charset="0"/>
              </a:rPr>
              <a:t>No entanto este modo de vida foi-se modificando pouco a pouco. </a:t>
            </a:r>
          </a:p>
          <a:p>
            <a:pPr algn="just">
              <a:lnSpc>
                <a:spcPct val="200000"/>
              </a:lnSpc>
            </a:pPr>
            <a:r>
              <a:rPr lang="pt-PT" sz="2000" dirty="0" smtClean="0">
                <a:latin typeface="Century Gothic" pitchFamily="34" charset="0"/>
              </a:rPr>
              <a:t>Assim, há cerca de 10.000 anos atrás, começou a </a:t>
            </a:r>
            <a:r>
              <a:rPr lang="pt-PT" sz="2000" b="1" dirty="0" smtClean="0">
                <a:latin typeface="Century Gothic" pitchFamily="34" charset="0"/>
              </a:rPr>
              <a:t>cultivar</a:t>
            </a:r>
            <a:r>
              <a:rPr lang="pt-PT" sz="2000" dirty="0" smtClean="0">
                <a:latin typeface="Century Gothic" pitchFamily="34" charset="0"/>
              </a:rPr>
              <a:t> plantas e a </a:t>
            </a:r>
            <a:r>
              <a:rPr lang="pt-PT" sz="2000" b="1" dirty="0" smtClean="0">
                <a:latin typeface="Century Gothic" pitchFamily="34" charset="0"/>
              </a:rPr>
              <a:t>criar </a:t>
            </a:r>
            <a:r>
              <a:rPr lang="pt-PT" sz="2000" dirty="0" smtClean="0">
                <a:latin typeface="Century Gothic" pitchFamily="34" charset="0"/>
              </a:rPr>
              <a:t>animais, aparecendo assim a agricultura, e o pastoreio.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214686"/>
            <a:ext cx="332422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Botão de acção: retroceder ou anterior 3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Botão de acção: avançar ou seguinte 4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1142976" y="285728"/>
            <a:ext cx="49292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Os pastores tinham necessidade de controlar os rebanhos, </a:t>
            </a:r>
            <a:r>
              <a:rPr lang="pt-PT" sz="2000" b="1" dirty="0" smtClean="0">
                <a:latin typeface="Century Gothic" pitchFamily="34" charset="0"/>
              </a:rPr>
              <a:t>precisavam saber se não faltavam ovelhas</a:t>
            </a:r>
            <a:r>
              <a:rPr lang="pt-PT" sz="2000" dirty="0" smtClean="0">
                <a:latin typeface="Century Gothic" pitchFamily="34" charset="0"/>
              </a:rPr>
              <a:t>. </a:t>
            </a:r>
          </a:p>
        </p:txBody>
      </p:sp>
      <p:pic>
        <p:nvPicPr>
          <p:cNvPr id="3" name="Imagem 2" descr="ovelh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36" y="285728"/>
            <a:ext cx="2838450" cy="2085975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1142976" y="3857628"/>
            <a:ext cx="757242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Alguns indícios indicam que os pastores controlavam o seu rebanho utilizando </a:t>
            </a:r>
            <a:r>
              <a:rPr lang="pt-PT" sz="2000" b="1" dirty="0" smtClean="0">
                <a:latin typeface="Century Gothic" pitchFamily="34" charset="0"/>
              </a:rPr>
              <a:t>conjuntos de pedras</a:t>
            </a:r>
            <a:r>
              <a:rPr lang="pt-PT" sz="2000" dirty="0" smtClean="0">
                <a:latin typeface="Century Gothic" pitchFamily="34" charset="0"/>
              </a:rPr>
              <a:t>: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pic>
        <p:nvPicPr>
          <p:cNvPr id="5" name="Imagem 4" descr="ovelha_pedr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43570" y="5429264"/>
            <a:ext cx="2019300" cy="866775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1142976" y="2357430"/>
            <a:ext cx="76438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Como é que os pastores poderiam saber, se alguma ovelha se tinha </a:t>
            </a:r>
            <a:r>
              <a:rPr lang="pt-PT" sz="2000" b="1" dirty="0" smtClean="0">
                <a:latin typeface="Century Gothic" pitchFamily="34" charset="0"/>
              </a:rPr>
              <a:t>perdido</a:t>
            </a:r>
            <a:r>
              <a:rPr lang="pt-PT" sz="2000" dirty="0" smtClean="0">
                <a:latin typeface="Century Gothic" pitchFamily="34" charset="0"/>
              </a:rPr>
              <a:t> ou, se outras se tinham </a:t>
            </a:r>
            <a:r>
              <a:rPr lang="pt-PT" sz="2000" b="1" dirty="0" smtClean="0">
                <a:latin typeface="Century Gothic" pitchFamily="34" charset="0"/>
              </a:rPr>
              <a:t>juntado</a:t>
            </a:r>
            <a:r>
              <a:rPr lang="pt-PT" sz="2000" dirty="0" smtClean="0">
                <a:latin typeface="Century Gothic" pitchFamily="34" charset="0"/>
              </a:rPr>
              <a:t> ao rebanho?</a:t>
            </a:r>
          </a:p>
        </p:txBody>
      </p:sp>
      <p:sp>
        <p:nvSpPr>
          <p:cNvPr id="7" name="Botão de acção: retroceder ou anterior 6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Botão de acção: avançar ou seguinte 7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2071678"/>
            <a:ext cx="1900238" cy="14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1214382" y="4071942"/>
            <a:ext cx="792961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PT" sz="2000" dirty="0" smtClean="0">
                <a:latin typeface="Century Gothic" pitchFamily="34" charset="0"/>
              </a:rPr>
              <a:t>Quando os animais voltavam, o pastor retirava do monte uma pedra para cada ovelha que passava.</a:t>
            </a:r>
          </a:p>
          <a:p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1214414" y="357166"/>
            <a:ext cx="757242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PT" sz="2000" dirty="0" smtClean="0">
                <a:latin typeface="Century Gothic" pitchFamily="34" charset="0"/>
              </a:rPr>
              <a:t>Ao soltar as ovelhas, o pastor colocava uma </a:t>
            </a:r>
            <a:r>
              <a:rPr lang="pt-PT" sz="2000" b="1" dirty="0" smtClean="0">
                <a:latin typeface="Century Gothic" pitchFamily="34" charset="0"/>
              </a:rPr>
              <a:t>pedra para cada animal </a:t>
            </a:r>
            <a:r>
              <a:rPr lang="pt-PT" sz="2000" dirty="0" smtClean="0">
                <a:latin typeface="Century Gothic" pitchFamily="34" charset="0"/>
              </a:rPr>
              <a:t>que passava e guardava o monte de pedras.</a:t>
            </a:r>
          </a:p>
          <a:p>
            <a:endParaRPr lang="pt-PT" dirty="0"/>
          </a:p>
        </p:txBody>
      </p:sp>
      <p:sp>
        <p:nvSpPr>
          <p:cNvPr id="5" name="Botão de acção: retroceder ou anterior 4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Botão de acção: avançar ou seguinte 5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0"/>
            <a:ext cx="764386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Se sobrassem pedras, era certo que tinha perdido ovelhas.</a:t>
            </a:r>
          </a:p>
          <a:p>
            <a:pPr>
              <a:lnSpc>
                <a:spcPct val="150000"/>
              </a:lnSpc>
            </a:pPr>
            <a:endParaRPr lang="pt-PT" dirty="0"/>
          </a:p>
          <a:p>
            <a:endParaRPr lang="pt-PT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357694"/>
            <a:ext cx="210502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928662" y="3286124"/>
            <a:ext cx="821533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Uma ligação do tipo: para cada ovelha, uma pedra chama-se, em Matemática, </a:t>
            </a:r>
            <a:r>
              <a:rPr lang="pt-PT" sz="2000" b="1" dirty="0" smtClean="0">
                <a:latin typeface="Century Gothic" pitchFamily="34" charset="0"/>
              </a:rPr>
              <a:t>correspondência um a um</a:t>
            </a:r>
            <a:r>
              <a:rPr lang="pt-PT" sz="2000" dirty="0" smtClean="0">
                <a:latin typeface="Century Gothic" pitchFamily="34" charset="0"/>
              </a:rPr>
              <a:t>. </a:t>
            </a:r>
          </a:p>
          <a:p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1142976" y="1357298"/>
            <a:ext cx="70723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Se faltassem pedras, saberia que o rebanho tinha aumentado. Desta forma os pastores controlavam o número de ovelhas.</a:t>
            </a:r>
          </a:p>
          <a:p>
            <a:endParaRPr lang="pt-PT" dirty="0"/>
          </a:p>
        </p:txBody>
      </p:sp>
      <p:sp>
        <p:nvSpPr>
          <p:cNvPr id="7" name="Botão de acção: retroceder ou anterior 6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Botão de acção: avançar ou seguinte 7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71538" y="214290"/>
            <a:ext cx="77153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Fazer uma correspondência </a:t>
            </a:r>
            <a:r>
              <a:rPr lang="pt-PT" sz="2000" b="1" dirty="0" smtClean="0">
                <a:latin typeface="Century Gothic" pitchFamily="34" charset="0"/>
              </a:rPr>
              <a:t>um a um </a:t>
            </a:r>
            <a:r>
              <a:rPr lang="pt-PT" sz="2000" dirty="0" smtClean="0">
                <a:latin typeface="Century Gothic" pitchFamily="34" charset="0"/>
              </a:rPr>
              <a:t>é associar, a cada </a:t>
            </a:r>
            <a:r>
              <a:rPr lang="pt-PT" sz="2000" dirty="0" err="1" smtClean="0">
                <a:latin typeface="Century Gothic" pitchFamily="34" charset="0"/>
              </a:rPr>
              <a:t>objeto</a:t>
            </a:r>
            <a:r>
              <a:rPr lang="pt-PT" sz="2000" dirty="0" smtClean="0">
                <a:latin typeface="Century Gothic" pitchFamily="34" charset="0"/>
              </a:rPr>
              <a:t> de uma </a:t>
            </a:r>
            <a:r>
              <a:rPr lang="pt-PT" sz="2000" dirty="0" err="1" smtClean="0">
                <a:latin typeface="Century Gothic" pitchFamily="34" charset="0"/>
              </a:rPr>
              <a:t>coleção</a:t>
            </a:r>
            <a:r>
              <a:rPr lang="pt-PT" sz="2000" dirty="0" smtClean="0">
                <a:latin typeface="Century Gothic" pitchFamily="34" charset="0"/>
              </a:rPr>
              <a:t> um </a:t>
            </a:r>
            <a:r>
              <a:rPr lang="pt-PT" sz="2000" dirty="0" err="1" smtClean="0">
                <a:latin typeface="Century Gothic" pitchFamily="34" charset="0"/>
              </a:rPr>
              <a:t>objeto</a:t>
            </a:r>
            <a:r>
              <a:rPr lang="pt-PT" sz="2000" dirty="0" smtClean="0">
                <a:latin typeface="Century Gothic" pitchFamily="34" charset="0"/>
              </a:rPr>
              <a:t> de outra </a:t>
            </a:r>
            <a:r>
              <a:rPr lang="pt-PT" sz="2000" dirty="0" err="1" smtClean="0">
                <a:latin typeface="Century Gothic" pitchFamily="34" charset="0"/>
              </a:rPr>
              <a:t>coleção</a:t>
            </a:r>
            <a:r>
              <a:rPr lang="pt-PT" sz="2000" dirty="0" smtClean="0">
                <a:latin typeface="Century Gothic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pt-PT" sz="2000" dirty="0" smtClean="0">
              <a:latin typeface="Century Gothic" pitchFamily="34" charset="0"/>
            </a:endParaRPr>
          </a:p>
          <a:p>
            <a:endParaRPr lang="pt-PT" dirty="0"/>
          </a:p>
        </p:txBody>
      </p:sp>
      <p:sp>
        <p:nvSpPr>
          <p:cNvPr id="3" name="CaixaDeTexto 2"/>
          <p:cNvSpPr txBox="1"/>
          <p:nvPr/>
        </p:nvSpPr>
        <p:spPr>
          <a:xfrm>
            <a:off x="1000100" y="1857364"/>
            <a:ext cx="74295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Como se vê, o Homem resolveu os seus primeiros problemas de cálculo usando a correspondência um a um.</a:t>
            </a:r>
          </a:p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 </a:t>
            </a:r>
            <a:endParaRPr lang="pt-PT" dirty="0" smtClean="0">
              <a:latin typeface="Century Gothic" pitchFamily="34" charset="0"/>
            </a:endParaRPr>
          </a:p>
          <a:p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1071538" y="3786190"/>
            <a:ext cx="764386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A correspondência um a um foi um dos passos decisivos para o surgimento da </a:t>
            </a:r>
            <a:r>
              <a:rPr lang="pt-PT" sz="2000" b="1" dirty="0" smtClean="0">
                <a:latin typeface="Century Gothic" pitchFamily="34" charset="0"/>
              </a:rPr>
              <a:t>noção de número</a:t>
            </a:r>
            <a:r>
              <a:rPr lang="pt-PT" sz="2000" dirty="0" smtClean="0">
                <a:latin typeface="Century Gothic" pitchFamily="34" charset="0"/>
              </a:rPr>
              <a:t>.</a:t>
            </a:r>
          </a:p>
          <a:p>
            <a:endParaRPr lang="pt-PT" dirty="0"/>
          </a:p>
        </p:txBody>
      </p:sp>
      <p:sp>
        <p:nvSpPr>
          <p:cNvPr id="5" name="Botão de acção: retroceder ou anterior 4">
            <a:hlinkClick r:id="" action="ppaction://hlinkshowjump?jump=previousslide" highlightClick="1"/>
          </p:cNvPr>
          <p:cNvSpPr/>
          <p:nvPr/>
        </p:nvSpPr>
        <p:spPr>
          <a:xfrm>
            <a:off x="1357290" y="6143644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Botão de acção: avançar ou seguinte 5">
            <a:hlinkClick r:id="" action="ppaction://hlinkshowjump?jump=nextslide" highlightClick="1"/>
          </p:cNvPr>
          <p:cNvSpPr/>
          <p:nvPr/>
        </p:nvSpPr>
        <p:spPr>
          <a:xfrm>
            <a:off x="1785918" y="6143644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1142976" y="0"/>
            <a:ext cx="721523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Afinal, alguma coisa em comum existia entre o monte de pedras e o grupo de ovelhas: se a quantidade de pedras correspondia </a:t>
            </a:r>
            <a:r>
              <a:rPr lang="pt-PT" sz="2000" dirty="0" err="1" smtClean="0">
                <a:latin typeface="Century Gothic" pitchFamily="34" charset="0"/>
              </a:rPr>
              <a:t>exatamente</a:t>
            </a:r>
            <a:r>
              <a:rPr lang="pt-PT" sz="2000" dirty="0" smtClean="0">
                <a:latin typeface="Century Gothic" pitchFamily="34" charset="0"/>
              </a:rPr>
              <a:t> à quantidade de ovelhas, esses dois conjuntos tinham uma propriedade comum: o número de ovelhas ou pedras</a:t>
            </a:r>
            <a:r>
              <a:rPr lang="pt-PT" dirty="0" smtClean="0"/>
              <a:t>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285992"/>
            <a:ext cx="2280285" cy="1708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285992"/>
            <a:ext cx="2663190" cy="2274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ângulo 4"/>
          <p:cNvSpPr/>
          <p:nvPr/>
        </p:nvSpPr>
        <p:spPr>
          <a:xfrm>
            <a:off x="1214414" y="4457343"/>
            <a:ext cx="72866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Mas, provavelmente o Homem não usou somente pedras para fazer </a:t>
            </a:r>
            <a:r>
              <a:rPr lang="pt-PT" sz="2000" b="1" dirty="0" smtClean="0">
                <a:latin typeface="Century Gothic" pitchFamily="34" charset="0"/>
              </a:rPr>
              <a:t>correspondência um a um</a:t>
            </a:r>
            <a:r>
              <a:rPr lang="pt-PT" sz="2000" dirty="0" smtClean="0">
                <a:latin typeface="Century Gothic" pitchFamily="34" charset="0"/>
              </a:rPr>
              <a:t>.</a:t>
            </a:r>
          </a:p>
        </p:txBody>
      </p:sp>
      <p:sp>
        <p:nvSpPr>
          <p:cNvPr id="6" name="Botão de acção: retroceder ou anterior 5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Botão de acção: avançar ou seguinte 6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214414" y="1857364"/>
            <a:ext cx="750099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000" dirty="0" smtClean="0">
                <a:latin typeface="Century Gothic" pitchFamily="34" charset="0"/>
              </a:rPr>
              <a:t>A </a:t>
            </a:r>
            <a:r>
              <a:rPr lang="pt-PT" sz="2000" b="1" dirty="0" smtClean="0">
                <a:latin typeface="Century Gothic" pitchFamily="34" charset="0"/>
              </a:rPr>
              <a:t>ideia de contagem </a:t>
            </a:r>
            <a:r>
              <a:rPr lang="pt-PT" sz="2000" dirty="0" smtClean="0">
                <a:latin typeface="Century Gothic" pitchFamily="34" charset="0"/>
              </a:rPr>
              <a:t>estava relacionada com os </a:t>
            </a:r>
            <a:r>
              <a:rPr lang="pt-PT" sz="2000" b="1" dirty="0" smtClean="0">
                <a:latin typeface="Century Gothic" pitchFamily="34" charset="0"/>
              </a:rPr>
              <a:t>dedos da mão. </a:t>
            </a:r>
          </a:p>
          <a:p>
            <a:endParaRPr lang="pt-PT" dirty="0"/>
          </a:p>
        </p:txBody>
      </p:sp>
      <p:sp>
        <p:nvSpPr>
          <p:cNvPr id="3" name="Rectângulo 2"/>
          <p:cNvSpPr/>
          <p:nvPr/>
        </p:nvSpPr>
        <p:spPr>
          <a:xfrm>
            <a:off x="2571736" y="6143644"/>
            <a:ext cx="59442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http://matematica.no.sapo.pt/nconcreto.htm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214414" y="5429264"/>
            <a:ext cx="2786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latin typeface="Century Gothic" pitchFamily="34" charset="0"/>
              </a:rPr>
              <a:t>Adaptado</a:t>
            </a:r>
            <a:endParaRPr lang="pt-PT" sz="2000" dirty="0">
              <a:latin typeface="Century Gothic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142976" y="2857496"/>
            <a:ext cx="7572428" cy="957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Assim, ao contar as ovelhas, o pastor separava as pedras em grupos de cinco.</a:t>
            </a:r>
            <a:r>
              <a:rPr lang="pt-PT" dirty="0" smtClean="0">
                <a:latin typeface="Century Gothic" pitchFamily="34" charset="0"/>
              </a:rPr>
              <a:t> </a:t>
            </a:r>
            <a:endParaRPr lang="pt-PT" dirty="0"/>
          </a:p>
        </p:txBody>
      </p:sp>
      <p:sp>
        <p:nvSpPr>
          <p:cNvPr id="7" name="CaixaDeTexto 6"/>
          <p:cNvSpPr txBox="1"/>
          <p:nvPr/>
        </p:nvSpPr>
        <p:spPr>
          <a:xfrm>
            <a:off x="1071538" y="3857628"/>
            <a:ext cx="7429552" cy="1422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Do mesmo modo os caçadores contavam os animais abatidos, traçando riscos na madeira ou fazendo nós em uma corda, também de cinco em cinco.</a:t>
            </a:r>
            <a:endParaRPr lang="pt-PT" sz="20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1142976" y="285728"/>
            <a:ext cx="7786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000" dirty="0" smtClean="0">
                <a:latin typeface="Century Gothic" pitchFamily="34" charset="0"/>
              </a:rPr>
              <a:t>É muito provável que ele tenha utilizado qualquer coisa que estivesse bem à mão e nada estava mais à mão do que seus próprios dedos. </a:t>
            </a:r>
          </a:p>
          <a:p>
            <a:endParaRPr lang="pt-PT" dirty="0"/>
          </a:p>
        </p:txBody>
      </p:sp>
      <p:sp>
        <p:nvSpPr>
          <p:cNvPr id="11" name="Botão de acção: retroceder ou anterior 10">
            <a:hlinkClick r:id="" action="ppaction://hlinkshowjump?jump=previousslide" highlightClick="1"/>
          </p:cNvPr>
          <p:cNvSpPr/>
          <p:nvPr/>
        </p:nvSpPr>
        <p:spPr>
          <a:xfrm>
            <a:off x="1357290" y="6286520"/>
            <a:ext cx="357190" cy="285752"/>
          </a:xfrm>
          <a:prstGeom prst="actionButtonBackPrevious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Botão de acção: avançar ou seguinte 11">
            <a:hlinkClick r:id="" action="ppaction://hlinkshowjump?jump=nextslide" highlightClick="1"/>
          </p:cNvPr>
          <p:cNvSpPr/>
          <p:nvPr/>
        </p:nvSpPr>
        <p:spPr>
          <a:xfrm>
            <a:off x="1785918" y="6286520"/>
            <a:ext cx="357190" cy="285752"/>
          </a:xfrm>
          <a:prstGeom prst="actionButtonForwardNext">
            <a:avLst/>
          </a:prstGeom>
          <a:solidFill>
            <a:srgbClr val="A6BFE8"/>
          </a:solidFill>
          <a:ln>
            <a:solidFill>
              <a:srgbClr val="A6BF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ício">
  <a:themeElements>
    <a:clrScheme name="Cívico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Solstí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í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ívico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2.xml><?xml version="1.0" encoding="utf-8"?>
<a:themeOverride xmlns:a="http://schemas.openxmlformats.org/drawingml/2006/main">
  <a:clrScheme name="Cívico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3.xml><?xml version="1.0" encoding="utf-8"?>
<a:themeOverride xmlns:a="http://schemas.openxmlformats.org/drawingml/2006/main">
  <a:clrScheme name="Cívico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2313</TotalTime>
  <Words>491</Words>
  <Application>Microsoft Office PowerPoint</Application>
  <PresentationFormat>Apresentação no Ecrã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1" baseType="lpstr">
      <vt:lpstr>Solstício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</vt:vector>
  </TitlesOfParts>
  <Company>CFPS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Números Reais</dc:title>
  <dc:creator>Utilizador</dc:creator>
  <cp:lastModifiedBy>Utilizador</cp:lastModifiedBy>
  <cp:revision>221</cp:revision>
  <dcterms:created xsi:type="dcterms:W3CDTF">2012-02-09T17:25:16Z</dcterms:created>
  <dcterms:modified xsi:type="dcterms:W3CDTF">2012-02-26T09:53:38Z</dcterms:modified>
</cp:coreProperties>
</file>