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2D5B16-CB48-488F-9C75-A8190BB3313B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1F94FE7A-80FB-49B2-B16C-60CBDF05E1FF}">
      <dgm:prSet phldrT="[Texto]" custT="1"/>
      <dgm:spPr/>
      <dgm:t>
        <a:bodyPr/>
        <a:lstStyle/>
        <a:p>
          <a:r>
            <a:rPr lang="pt-PT" sz="2000" b="1" dirty="0" smtClean="0"/>
            <a:t>FACILITAR</a:t>
          </a:r>
          <a:endParaRPr lang="pt-PT" sz="2000" b="1" dirty="0"/>
        </a:p>
      </dgm:t>
    </dgm:pt>
    <dgm:pt modelId="{E0627D09-984A-4178-84D4-388B53FE0DAF}" type="parTrans" cxnId="{2984DBD3-5484-4623-AF9E-E689AE34EBDE}">
      <dgm:prSet/>
      <dgm:spPr/>
      <dgm:t>
        <a:bodyPr/>
        <a:lstStyle/>
        <a:p>
          <a:endParaRPr lang="pt-PT"/>
        </a:p>
      </dgm:t>
    </dgm:pt>
    <dgm:pt modelId="{E0706E38-652E-4634-86F1-3B209F2A7CAC}" type="sibTrans" cxnId="{2984DBD3-5484-4623-AF9E-E689AE34EBDE}">
      <dgm:prSet/>
      <dgm:spPr/>
      <dgm:t>
        <a:bodyPr/>
        <a:lstStyle/>
        <a:p>
          <a:endParaRPr lang="pt-PT"/>
        </a:p>
      </dgm:t>
    </dgm:pt>
    <dgm:pt modelId="{DC09B500-64B0-4EE9-8A78-93BED2582F4B}" type="pres">
      <dgm:prSet presAssocID="{392D5B16-CB48-488F-9C75-A8190BB3313B}" presName="Name0" presStyleCnt="0">
        <dgm:presLayoutVars>
          <dgm:dir/>
          <dgm:animLvl val="lvl"/>
          <dgm:resizeHandles val="exact"/>
        </dgm:presLayoutVars>
      </dgm:prSet>
      <dgm:spPr/>
    </dgm:pt>
    <dgm:pt modelId="{A9B66CA5-7EE6-4D4C-A47E-90ECB7D96F31}" type="pres">
      <dgm:prSet presAssocID="{392D5B16-CB48-488F-9C75-A8190BB3313B}" presName="dummy" presStyleCnt="0"/>
      <dgm:spPr/>
    </dgm:pt>
    <dgm:pt modelId="{BB918922-FF9D-4619-BB5F-77979CDB2DCF}" type="pres">
      <dgm:prSet presAssocID="{392D5B16-CB48-488F-9C75-A8190BB3313B}" presName="linH" presStyleCnt="0"/>
      <dgm:spPr/>
    </dgm:pt>
    <dgm:pt modelId="{3A604189-2E70-43CC-81EA-9373BF8196CE}" type="pres">
      <dgm:prSet presAssocID="{392D5B16-CB48-488F-9C75-A8190BB3313B}" presName="padding1" presStyleCnt="0"/>
      <dgm:spPr/>
    </dgm:pt>
    <dgm:pt modelId="{2C5B3CBE-29C9-4837-8A9D-17E62453BD7C}" type="pres">
      <dgm:prSet presAssocID="{1F94FE7A-80FB-49B2-B16C-60CBDF05E1FF}" presName="linV" presStyleCnt="0"/>
      <dgm:spPr/>
    </dgm:pt>
    <dgm:pt modelId="{40C682B7-DBD9-4009-B0E4-DB8D8CB3D471}" type="pres">
      <dgm:prSet presAssocID="{1F94FE7A-80FB-49B2-B16C-60CBDF05E1FF}" presName="spVertical1" presStyleCnt="0"/>
      <dgm:spPr/>
    </dgm:pt>
    <dgm:pt modelId="{47772302-C377-4595-8B45-CE52E752CC3D}" type="pres">
      <dgm:prSet presAssocID="{1F94FE7A-80FB-49B2-B16C-60CBDF05E1FF}" presName="parTx" presStyleLbl="revTx" presStyleIdx="0" presStyleCnt="1" custScaleY="113696" custLinFactNeighborX="-9845" custLinFactNeighborY="-529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0EC768C-D4E7-41FC-9314-036D588A5576}" type="pres">
      <dgm:prSet presAssocID="{1F94FE7A-80FB-49B2-B16C-60CBDF05E1FF}" presName="spVertical2" presStyleCnt="0"/>
      <dgm:spPr/>
    </dgm:pt>
    <dgm:pt modelId="{A5ABD522-F374-4FBC-9F8A-3D5E5D05B9C8}" type="pres">
      <dgm:prSet presAssocID="{1F94FE7A-80FB-49B2-B16C-60CBDF05E1FF}" presName="spVertical3" presStyleCnt="0"/>
      <dgm:spPr/>
    </dgm:pt>
    <dgm:pt modelId="{46ADB910-1F1C-463E-A5AB-9443A23325F9}" type="pres">
      <dgm:prSet presAssocID="{392D5B16-CB48-488F-9C75-A8190BB3313B}" presName="padding2" presStyleCnt="0"/>
      <dgm:spPr/>
    </dgm:pt>
    <dgm:pt modelId="{B90424C1-EA86-48E4-A046-4DFFCA6CF9AB}" type="pres">
      <dgm:prSet presAssocID="{392D5B16-CB48-488F-9C75-A8190BB3313B}" presName="negArrow" presStyleCnt="0"/>
      <dgm:spPr/>
    </dgm:pt>
    <dgm:pt modelId="{DFF383EF-B1BD-44D6-A622-7B9F2F70C0B7}" type="pres">
      <dgm:prSet presAssocID="{392D5B16-CB48-488F-9C75-A8190BB3313B}" presName="backgroundArrow" presStyleLbl="node1" presStyleIdx="0" presStyleCnt="1" custLinFactNeighborX="14815" custLinFactNeighborY="-11199"/>
      <dgm:spPr/>
    </dgm:pt>
  </dgm:ptLst>
  <dgm:cxnLst>
    <dgm:cxn modelId="{40128364-075A-4975-BE0B-1A87D994C202}" type="presOf" srcId="{392D5B16-CB48-488F-9C75-A8190BB3313B}" destId="{DC09B500-64B0-4EE9-8A78-93BED2582F4B}" srcOrd="0" destOrd="0" presId="urn:microsoft.com/office/officeart/2005/8/layout/hProcess3"/>
    <dgm:cxn modelId="{F5D6C0B5-CDF4-4A24-866A-402711499150}" type="presOf" srcId="{1F94FE7A-80FB-49B2-B16C-60CBDF05E1FF}" destId="{47772302-C377-4595-8B45-CE52E752CC3D}" srcOrd="0" destOrd="0" presId="urn:microsoft.com/office/officeart/2005/8/layout/hProcess3"/>
    <dgm:cxn modelId="{2984DBD3-5484-4623-AF9E-E689AE34EBDE}" srcId="{392D5B16-CB48-488F-9C75-A8190BB3313B}" destId="{1F94FE7A-80FB-49B2-B16C-60CBDF05E1FF}" srcOrd="0" destOrd="0" parTransId="{E0627D09-984A-4178-84D4-388B53FE0DAF}" sibTransId="{E0706E38-652E-4634-86F1-3B209F2A7CAC}"/>
    <dgm:cxn modelId="{8E2A4CBE-3C90-42EB-8796-D4446C8DDA7A}" type="presParOf" srcId="{DC09B500-64B0-4EE9-8A78-93BED2582F4B}" destId="{A9B66CA5-7EE6-4D4C-A47E-90ECB7D96F31}" srcOrd="0" destOrd="0" presId="urn:microsoft.com/office/officeart/2005/8/layout/hProcess3"/>
    <dgm:cxn modelId="{D38C8074-EF73-4A39-9972-66E3103E709F}" type="presParOf" srcId="{DC09B500-64B0-4EE9-8A78-93BED2582F4B}" destId="{BB918922-FF9D-4619-BB5F-77979CDB2DCF}" srcOrd="1" destOrd="0" presId="urn:microsoft.com/office/officeart/2005/8/layout/hProcess3"/>
    <dgm:cxn modelId="{027CB464-9F54-48D2-B2AA-4F2177D6A504}" type="presParOf" srcId="{BB918922-FF9D-4619-BB5F-77979CDB2DCF}" destId="{3A604189-2E70-43CC-81EA-9373BF8196CE}" srcOrd="0" destOrd="0" presId="urn:microsoft.com/office/officeart/2005/8/layout/hProcess3"/>
    <dgm:cxn modelId="{E6618893-1E57-4A9F-AEF5-D03B6C18F2F5}" type="presParOf" srcId="{BB918922-FF9D-4619-BB5F-77979CDB2DCF}" destId="{2C5B3CBE-29C9-4837-8A9D-17E62453BD7C}" srcOrd="1" destOrd="0" presId="urn:microsoft.com/office/officeart/2005/8/layout/hProcess3"/>
    <dgm:cxn modelId="{302BAD23-3428-4E1E-88B9-4A12634E276A}" type="presParOf" srcId="{2C5B3CBE-29C9-4837-8A9D-17E62453BD7C}" destId="{40C682B7-DBD9-4009-B0E4-DB8D8CB3D471}" srcOrd="0" destOrd="0" presId="urn:microsoft.com/office/officeart/2005/8/layout/hProcess3"/>
    <dgm:cxn modelId="{FFD0AC27-CAC3-4061-909F-1F8F6590FA4E}" type="presParOf" srcId="{2C5B3CBE-29C9-4837-8A9D-17E62453BD7C}" destId="{47772302-C377-4595-8B45-CE52E752CC3D}" srcOrd="1" destOrd="0" presId="urn:microsoft.com/office/officeart/2005/8/layout/hProcess3"/>
    <dgm:cxn modelId="{FDE4DFDC-DBDD-4ED8-9279-D3D0E58FB60B}" type="presParOf" srcId="{2C5B3CBE-29C9-4837-8A9D-17E62453BD7C}" destId="{00EC768C-D4E7-41FC-9314-036D588A5576}" srcOrd="2" destOrd="0" presId="urn:microsoft.com/office/officeart/2005/8/layout/hProcess3"/>
    <dgm:cxn modelId="{9F7EAA24-5A59-4806-8439-5527DA953129}" type="presParOf" srcId="{2C5B3CBE-29C9-4837-8A9D-17E62453BD7C}" destId="{A5ABD522-F374-4FBC-9F8A-3D5E5D05B9C8}" srcOrd="3" destOrd="0" presId="urn:microsoft.com/office/officeart/2005/8/layout/hProcess3"/>
    <dgm:cxn modelId="{1E8A4C92-67B0-4B7A-B5BF-AB3CAB18CE3C}" type="presParOf" srcId="{BB918922-FF9D-4619-BB5F-77979CDB2DCF}" destId="{46ADB910-1F1C-463E-A5AB-9443A23325F9}" srcOrd="2" destOrd="0" presId="urn:microsoft.com/office/officeart/2005/8/layout/hProcess3"/>
    <dgm:cxn modelId="{49C68893-B5B1-43FC-AAA1-2953CA700C51}" type="presParOf" srcId="{BB918922-FF9D-4619-BB5F-77979CDB2DCF}" destId="{B90424C1-EA86-48E4-A046-4DFFCA6CF9AB}" srcOrd="3" destOrd="0" presId="urn:microsoft.com/office/officeart/2005/8/layout/hProcess3"/>
    <dgm:cxn modelId="{31962D62-FD85-4816-ACB8-C71466B5A913}" type="presParOf" srcId="{BB918922-FF9D-4619-BB5F-77979CDB2DCF}" destId="{DFF383EF-B1BD-44D6-A622-7B9F2F70C0B7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F383EF-B1BD-44D6-A622-7B9F2F70C0B7}">
      <dsp:nvSpPr>
        <dsp:cNvPr id="0" name=""/>
        <dsp:cNvSpPr/>
      </dsp:nvSpPr>
      <dsp:spPr>
        <a:xfrm>
          <a:off x="0" y="77168"/>
          <a:ext cx="1512168" cy="604867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772302-C377-4595-8B45-CE52E752CC3D}">
      <dsp:nvSpPr>
        <dsp:cNvPr id="0" name=""/>
        <dsp:cNvSpPr/>
      </dsp:nvSpPr>
      <dsp:spPr>
        <a:xfrm>
          <a:off x="0" y="216025"/>
          <a:ext cx="1238973" cy="3438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/>
            <a:t>FACILITAR</a:t>
          </a:r>
          <a:endParaRPr lang="pt-PT" sz="2000" b="1" kern="1200" dirty="0"/>
        </a:p>
      </dsp:txBody>
      <dsp:txXfrm>
        <a:off x="0" y="216025"/>
        <a:ext cx="1238973" cy="3438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AF0D8-0508-4F14-860F-25E8C9EDFCEA}" type="datetimeFigureOut">
              <a:rPr lang="pt-PT" smtClean="0"/>
              <a:t>02-01-2015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DC1989-D4F1-4FC5-A223-80E531E2C5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6172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6EA1D-4860-4CE6-9B36-6D21DC54F59C}" type="datetime1">
              <a:rPr lang="pt-PT" smtClean="0"/>
              <a:t>02-01-2015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7446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60020-2E44-4911-B7D5-2C5FF568D16E}" type="datetime1">
              <a:rPr lang="pt-PT" smtClean="0"/>
              <a:t>02-01-2015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3277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325B2-BFDE-4BE3-83CE-30CBD3241F79}" type="datetime1">
              <a:rPr lang="pt-PT" smtClean="0"/>
              <a:t>02-01-2015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5791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B8F0-7C16-4358-916E-E657F0BA1B1A}" type="datetime1">
              <a:rPr lang="pt-PT" smtClean="0"/>
              <a:t>02-01-2015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9726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A907-5074-478F-9AD3-A6F694D980C7}" type="datetime1">
              <a:rPr lang="pt-PT" smtClean="0"/>
              <a:t>02-01-2015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2611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3652B-E32E-4F2E-9593-CCD765802D62}" type="datetime1">
              <a:rPr lang="pt-PT" smtClean="0"/>
              <a:t>02-01-2015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4354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AB5ED-8E96-4FE1-A884-93441E824767}" type="datetime1">
              <a:rPr lang="pt-PT" smtClean="0"/>
              <a:t>02-01-2015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37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09CCD-6321-498F-9E21-5A2828818D4F}" type="datetime1">
              <a:rPr lang="pt-PT" smtClean="0"/>
              <a:t>02-01-2015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546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A6337-7AF0-4262-9D27-9677DABB651F}" type="datetime1">
              <a:rPr lang="pt-PT" smtClean="0"/>
              <a:t>02-01-2015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6967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BAE80-29E1-4371-90D5-2497CBB85471}" type="datetime1">
              <a:rPr lang="pt-PT" smtClean="0"/>
              <a:t>02-01-2015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7598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967B-C359-48FD-88CB-071154AD0889}" type="datetime1">
              <a:rPr lang="pt-PT" smtClean="0"/>
              <a:t>02-01-2015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7468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373AF-B1C5-4B87-826F-DD12060DC441}" type="datetime1">
              <a:rPr lang="pt-PT" smtClean="0"/>
              <a:t>02-01-2015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FFE14-4496-4634-8202-5406A31707A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0031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NOVA/VISTA%20GERAL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NOVA/corrente....jpg" TargetMode="External"/><Relationship Id="rId2" Type="http://schemas.openxmlformats.org/officeDocument/2006/relationships/hyperlink" Target="NOVA/ventilador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NOVA/conjunto%20de%20trac&#231;&#227;o%20explodido.jpg" TargetMode="External"/><Relationship Id="rId5" Type="http://schemas.openxmlformats.org/officeDocument/2006/relationships/hyperlink" Target="NOVA/moto.jpg" TargetMode="External"/><Relationship Id="rId4" Type="http://schemas.openxmlformats.org/officeDocument/2006/relationships/hyperlink" Target="NOVA/polia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NOVA/Corte%20Geral.jpg" TargetMode="External"/><Relationship Id="rId2" Type="http://schemas.openxmlformats.org/officeDocument/2006/relationships/hyperlink" Target="NOVA/Ficha%20TRIF.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NOVA/Emerg&#234;ncia.jpg" TargetMode="External"/><Relationship Id="rId4" Type="http://schemas.openxmlformats.org/officeDocument/2006/relationships/hyperlink" Target="NOVA/Botoneira%20ON-OFF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NOVA/PILAR.jpg" TargetMode="External"/><Relationship Id="rId2" Type="http://schemas.openxmlformats.org/officeDocument/2006/relationships/hyperlink" Target="NOVA/MLP-CAR-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NOVA/FOTO%20DE%20CAPA.jpg" TargetMode="External"/><Relationship Id="rId4" Type="http://schemas.openxmlformats.org/officeDocument/2006/relationships/hyperlink" Target="NOVA/M-1.jpg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NOVA/bv.jpg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NOVA/sensores-magneticos-G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NOVA/riscof.JPG" TargetMode="External"/><Relationship Id="rId5" Type="http://schemas.openxmlformats.org/officeDocument/2006/relationships/image" Target="../media/image7.jpeg"/><Relationship Id="rId4" Type="http://schemas.openxmlformats.org/officeDocument/2006/relationships/hyperlink" Target="NOVA/prod_img_0607333001329149184_22255.jpg" TargetMode="External"/><Relationship Id="rId9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VELHA/P1082058.JPG" TargetMode="External"/><Relationship Id="rId2" Type="http://schemas.openxmlformats.org/officeDocument/2006/relationships/hyperlink" Target="VELHA/PC161956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VELHA/PC161963.JPG" TargetMode="External"/><Relationship Id="rId5" Type="http://schemas.openxmlformats.org/officeDocument/2006/relationships/hyperlink" Target="VELHA/PC161959.JPG" TargetMode="External"/><Relationship Id="rId4" Type="http://schemas.openxmlformats.org/officeDocument/2006/relationships/hyperlink" Target="VELHA/PC161958.JP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NOVA/conjunto%20de%20trac&#231;&#227;o%20explodido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NOVA/Guias%20laterais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NOVA/Guias%20laterais2.jp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016224"/>
          </a:xfrm>
        </p:spPr>
        <p:txBody>
          <a:bodyPr>
            <a:normAutofit/>
          </a:bodyPr>
          <a:lstStyle/>
          <a:p>
            <a:pPr hangingPunct="0"/>
            <a:r>
              <a:rPr lang="pt-PT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Concepção e Desenvolvimento de</a:t>
            </a:r>
            <a:r>
              <a:rPr lang="pt-PT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PT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Máquina de Secar </a:t>
            </a:r>
            <a:r>
              <a:rPr lang="pt-PT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Caixas</a:t>
            </a:r>
            <a:br>
              <a:rPr lang="pt-PT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PT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Telmo Alexandre da Guia Farinha</a:t>
            </a:r>
            <a:endParaRPr lang="pt-PT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3568" y="3645024"/>
            <a:ext cx="7704856" cy="2880320"/>
          </a:xfrm>
        </p:spPr>
        <p:txBody>
          <a:bodyPr>
            <a:normAutofit fontScale="92500" lnSpcReduction="20000"/>
          </a:bodyPr>
          <a:lstStyle/>
          <a:p>
            <a:endParaRPr lang="pt-PT" sz="2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2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Trabalho de Concepção e Desenvolvimento de Máquina de Secar Caixas</a:t>
            </a:r>
          </a:p>
          <a:p>
            <a:r>
              <a:rPr lang="pt-PT" sz="2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Orientado por:</a:t>
            </a:r>
          </a:p>
          <a:p>
            <a:r>
              <a:rPr lang="pt-PT" sz="2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Professor Doutor Bruno Chaparro </a:t>
            </a:r>
            <a:r>
              <a:rPr lang="pt-PT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ESTA</a:t>
            </a:r>
          </a:p>
          <a:p>
            <a:endParaRPr lang="pt-PT" sz="2000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2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Mestrado em Manutenção Técnica de </a:t>
            </a:r>
            <a:r>
              <a:rPr lang="pt-PT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Edifícios</a:t>
            </a:r>
          </a:p>
          <a:p>
            <a:r>
              <a:rPr lang="pt-PT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(Projecto </a:t>
            </a:r>
            <a:r>
              <a:rPr lang="pt-PT" sz="2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pt-PT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Equipamentos Técnicos)</a:t>
            </a:r>
          </a:p>
          <a:p>
            <a:endParaRPr lang="pt-PT" sz="2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Abrantes/Dezembro/2014</a:t>
            </a:r>
            <a:endParaRPr lang="pt-PT" sz="2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947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1143000"/>
          </a:xfrm>
        </p:spPr>
        <p:txBody>
          <a:bodyPr>
            <a:noAutofit/>
          </a:bodyPr>
          <a:lstStyle/>
          <a:p>
            <a:r>
              <a:rPr lang="pt-PT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COMPONENTES DA ESTRUTURA E CARCAÇA</a:t>
            </a:r>
            <a:endParaRPr lang="pt-PT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2924944"/>
            <a:ext cx="8229600" cy="4525963"/>
          </a:xfrm>
        </p:spPr>
        <p:txBody>
          <a:bodyPr/>
          <a:lstStyle/>
          <a:p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 equipamentos e demais componentes, acima descritos, devem ser suportados por uma estrutura que também proporcione recolha de águas residuais, protecção aos operadores do equipamento, protecção aos órgãos funcionais do equipamento e ainda proporcione uma boa acessibilidade a todos os elementos que necessitem de </a:t>
            </a: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manutenção</a:t>
            </a: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09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>
            <a:noAutofit/>
          </a:bodyPr>
          <a:lstStyle/>
          <a:p>
            <a:r>
              <a:rPr lang="pt-PT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SELECÇÃO DE ORGÃOS FUNCIONAIS A COLOCAR NO EQUIPAMENTO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78841" y="2924944"/>
            <a:ext cx="8229600" cy="4525963"/>
          </a:xfrm>
        </p:spPr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VENTILADORES</a:t>
            </a:r>
            <a:endParaRPr lang="pt-PT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CORRENTE</a:t>
            </a: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TRANSPORTE</a:t>
            </a:r>
          </a:p>
          <a:p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POLIA</a:t>
            </a: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TRACÇÃO</a:t>
            </a:r>
          </a:p>
          <a:p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MOTORREDUTOR</a:t>
            </a:r>
            <a:endParaRPr lang="pt-PT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CHUMACEIRAS</a:t>
            </a:r>
            <a:endParaRPr lang="pt-PT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858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>
            <a:noAutofit/>
          </a:bodyPr>
          <a:lstStyle/>
          <a:p>
            <a:r>
              <a:rPr lang="pt-PT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DEFINIÇÃO DAS NECESSIDADES DE COMANDO E DE EQUIPAMENTOS DE ALIMENTAÇÃO ELÉCTRICA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755576" y="3068960"/>
            <a:ext cx="8229600" cy="4525963"/>
          </a:xfrm>
        </p:spPr>
        <p:txBody>
          <a:bodyPr>
            <a:normAutofit/>
          </a:bodyPr>
          <a:lstStyle/>
          <a:p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Alimentação</a:t>
            </a: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trifásica, 400 V (50Hz).</a:t>
            </a:r>
          </a:p>
          <a:p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Corte geral</a:t>
            </a: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energia</a:t>
            </a:r>
          </a:p>
          <a:p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Botoneira</a:t>
            </a: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ON/OFF</a:t>
            </a:r>
          </a:p>
          <a:p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Botoneiras</a:t>
            </a: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emergência</a:t>
            </a:r>
          </a:p>
          <a:p>
            <a:pPr marL="0" indent="0">
              <a:buNone/>
            </a:pPr>
            <a:endParaRPr lang="pt-PT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449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r>
              <a:rPr lang="pt-PT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E DIMENSIONAMENTO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4525963"/>
          </a:xfrm>
        </p:spPr>
        <p:txBody>
          <a:bodyPr/>
          <a:lstStyle/>
          <a:p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Componentes estruturais</a:t>
            </a:r>
          </a:p>
          <a:p>
            <a:pPr marL="0" indent="0">
              <a:buNone/>
            </a:pP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-Forma/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Resistência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Simulação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cargas na estrutura portante</a:t>
            </a:r>
          </a:p>
          <a:p>
            <a:pPr marL="0" indent="0">
              <a:buNone/>
            </a:pPr>
            <a:endParaRPr lang="pt-PT" sz="2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Componentes não estruturais</a:t>
            </a:r>
          </a:p>
          <a:p>
            <a:pPr marL="0" indent="0">
              <a:buNone/>
            </a:pP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Forma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/Funcionalidade;</a:t>
            </a:r>
          </a:p>
          <a:p>
            <a:pPr marL="0" indent="0">
              <a:buNone/>
            </a:pP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Acabamento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16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/>
          </a:bodyPr>
          <a:lstStyle/>
          <a:p>
            <a:r>
              <a:rPr lang="pt-PT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SEGURANÇA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01216" y="1772816"/>
            <a:ext cx="8229600" cy="4525963"/>
          </a:xfrm>
        </p:spPr>
        <p:txBody>
          <a:bodyPr>
            <a:normAutofit/>
          </a:bodyPr>
          <a:lstStyle/>
          <a:p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Identificação dos perigos             Soluções</a:t>
            </a:r>
          </a:p>
          <a:p>
            <a:pPr marL="0" indent="0">
              <a:buNone/>
            </a:pPr>
            <a:endParaRPr lang="pt-PT" sz="2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Soluções técnicas para eliminação ou redução do </a:t>
            </a:r>
          </a:p>
          <a:p>
            <a:pPr marL="0" indent="0">
              <a:buNone/>
            </a:pP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perigo</a:t>
            </a:r>
          </a:p>
          <a:p>
            <a:pPr marL="0" indent="0">
              <a:buNone/>
            </a:pPr>
            <a:endParaRPr lang="pt-PT" sz="2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sz="2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Utilização de sinalética para evitar ou reduzir </a:t>
            </a:r>
          </a:p>
          <a:p>
            <a:pPr marL="0" indent="0">
              <a:buNone/>
            </a:pP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exposição ao perigo</a:t>
            </a:r>
          </a:p>
          <a:p>
            <a:endParaRPr lang="pt-PT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14</a:t>
            </a:fld>
            <a:endParaRPr lang="pt-PT"/>
          </a:p>
        </p:txBody>
      </p:sp>
      <p:sp>
        <p:nvSpPr>
          <p:cNvPr id="5" name="Seta para a direita 4"/>
          <p:cNvSpPr/>
          <p:nvPr/>
        </p:nvSpPr>
        <p:spPr>
          <a:xfrm>
            <a:off x="4355976" y="1916832"/>
            <a:ext cx="72008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6" name="Imagem 5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429000"/>
            <a:ext cx="742392" cy="742392"/>
          </a:xfrm>
          <a:prstGeom prst="rect">
            <a:avLst/>
          </a:prstGeom>
        </p:spPr>
      </p:pic>
      <p:pic>
        <p:nvPicPr>
          <p:cNvPr id="7" name="Imagem 6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5373216"/>
            <a:ext cx="686569" cy="686569"/>
          </a:xfrm>
          <a:prstGeom prst="rect">
            <a:avLst/>
          </a:prstGeom>
        </p:spPr>
      </p:pic>
      <p:pic>
        <p:nvPicPr>
          <p:cNvPr id="8" name="Imagem 7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320236"/>
            <a:ext cx="769032" cy="770377"/>
          </a:xfrm>
          <a:prstGeom prst="rect">
            <a:avLst/>
          </a:prstGeom>
        </p:spPr>
      </p:pic>
      <p:pic>
        <p:nvPicPr>
          <p:cNvPr id="9" name="Imagem 8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5320236"/>
            <a:ext cx="630064" cy="64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67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>
            <a:normAutofit/>
          </a:bodyPr>
          <a:lstStyle/>
          <a:p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CONSIDERAÇÕES FINAIS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3629000"/>
          </a:xfrm>
        </p:spPr>
        <p:txBody>
          <a:bodyPr/>
          <a:lstStyle/>
          <a:p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Concepção                      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Utilização/Manutenção</a:t>
            </a:r>
          </a:p>
          <a:p>
            <a:pPr marL="0" indent="0">
              <a:buNone/>
            </a:pPr>
            <a:endParaRPr lang="pt-PT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considerar seguintes aspectos:</a:t>
            </a:r>
          </a:p>
          <a:p>
            <a:pPr lvl="1"/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Construtivos;</a:t>
            </a:r>
          </a:p>
          <a:p>
            <a:pPr lvl="1"/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Técnicos;</a:t>
            </a:r>
          </a:p>
          <a:p>
            <a:pPr lvl="1"/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Legais;</a:t>
            </a:r>
          </a:p>
          <a:p>
            <a:pPr lvl="1"/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Ergonómicos;</a:t>
            </a:r>
          </a:p>
          <a:p>
            <a:pPr lvl="1"/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Económicos.</a:t>
            </a:r>
          </a:p>
          <a:p>
            <a:pPr lvl="1"/>
            <a:endParaRPr lang="pt-PT" dirty="0" smtClean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15</a:t>
            </a:fld>
            <a:endParaRPr lang="pt-PT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143170533"/>
              </p:ext>
            </p:extLst>
          </p:nvPr>
        </p:nvGraphicFramePr>
        <p:xfrm>
          <a:off x="2483768" y="2564904"/>
          <a:ext cx="1512168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039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/>
          <a:lstStyle/>
          <a:p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OBJECTIVO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41179"/>
          </a:xfrm>
        </p:spPr>
        <p:txBody>
          <a:bodyPr/>
          <a:lstStyle/>
          <a:p>
            <a:pPr marL="0" indent="0" algn="ctr">
              <a:buNone/>
            </a:pPr>
            <a:r>
              <a:rPr lang="pt-PT" b="1" dirty="0" smtClean="0">
                <a:solidFill>
                  <a:schemeClr val="accent2">
                    <a:lumMod val="75000"/>
                  </a:schemeClr>
                </a:solidFill>
              </a:rPr>
              <a:t>Concepção </a:t>
            </a:r>
            <a:r>
              <a:rPr lang="pt-PT" b="1" dirty="0">
                <a:solidFill>
                  <a:schemeClr val="accent2">
                    <a:lumMod val="75000"/>
                  </a:schemeClr>
                </a:solidFill>
              </a:rPr>
              <a:t>de um equipamento de secagem de </a:t>
            </a:r>
            <a:r>
              <a:rPr lang="pt-PT" b="1" dirty="0" smtClean="0">
                <a:solidFill>
                  <a:schemeClr val="accent2">
                    <a:lumMod val="75000"/>
                  </a:schemeClr>
                </a:solidFill>
              </a:rPr>
              <a:t>caixas (indústria alimentar)</a:t>
            </a:r>
            <a:endParaRPr lang="pt-PT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301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/>
          </a:bodyPr>
          <a:lstStyle/>
          <a:p>
            <a:r>
              <a:rPr lang="pt-PT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PREMISSAS INICIAIS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235591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PT" sz="3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conceptual (NPD-New </a:t>
            </a:r>
            <a:r>
              <a:rPr lang="pt-PT" sz="34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</a:t>
            </a:r>
            <a:r>
              <a:rPr lang="pt-PT" sz="3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34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pt-PT" sz="3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PT" sz="3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para fabrico (DFM-Design For Manufacture);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PT" sz="3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para o uso (DFU-Design For Use);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PT" sz="3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para manutenção (DFR-Design For </a:t>
            </a:r>
            <a:r>
              <a:rPr lang="pt-PT" sz="34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Reliability</a:t>
            </a:r>
            <a:r>
              <a:rPr lang="pt-PT" sz="3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pt-PT" sz="3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PT" sz="3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Abordagem ao projecto:</a:t>
            </a:r>
          </a:p>
          <a:p>
            <a:pPr marL="0" lvl="1" indent="0">
              <a:buNone/>
            </a:pPr>
            <a:r>
              <a:rPr lang="pt-PT" sz="3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t-PT" sz="3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FLD </a:t>
            </a:r>
            <a:r>
              <a:rPr lang="pt-PT" sz="3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t-PT" sz="34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</a:t>
            </a:r>
            <a:r>
              <a:rPr lang="pt-PT" sz="3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34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Lifecycle</a:t>
            </a:r>
            <a:r>
              <a:rPr lang="pt-PT" sz="3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34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endParaRPr lang="pt-PT" sz="3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pt-PT" dirty="0"/>
              <a:t>	</a:t>
            </a:r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00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/>
          </a:bodyPr>
          <a:lstStyle/>
          <a:p>
            <a:r>
              <a:rPr lang="pt-PT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DEFINIÇÃO DE REQUISITOS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205064"/>
          </a:xfrm>
        </p:spPr>
        <p:txBody>
          <a:bodyPr>
            <a:normAutofit/>
          </a:bodyPr>
          <a:lstStyle/>
          <a:p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Técnicos</a:t>
            </a:r>
          </a:p>
          <a:p>
            <a:pPr marL="0" lvl="1" indent="0">
              <a:buNone/>
            </a:pP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-Possibilidade de </a:t>
            </a:r>
            <a:r>
              <a:rPr lang="pt-PT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co-operacionalidade</a:t>
            </a: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 outros equipamentos</a:t>
            </a:r>
          </a:p>
          <a:p>
            <a:pPr marL="0" lvl="1" indent="0">
              <a:buNone/>
            </a:pP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-Compatibilidade com rede eléctrica</a:t>
            </a:r>
          </a:p>
          <a:p>
            <a:pPr marL="0" lvl="1" indent="0">
              <a:buNone/>
            </a:pP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-Requisitos ergonómicos</a:t>
            </a:r>
          </a:p>
          <a:p>
            <a:pPr marL="0" lvl="1" indent="0">
              <a:buNone/>
            </a:pP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-Necessidades de </a:t>
            </a:r>
            <a:r>
              <a:rPr lang="pt-PT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manutibilidade</a:t>
            </a:r>
            <a:endParaRPr lang="pt-PT" sz="20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Legais</a:t>
            </a:r>
          </a:p>
          <a:p>
            <a:pPr marL="0" lvl="1" indent="0">
              <a:buNone/>
            </a:pP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-Cumprimento da directiva máquinas </a:t>
            </a:r>
            <a:r>
              <a:rPr lang="pt-PT" sz="1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(máquinas para indústria alimentar)</a:t>
            </a:r>
          </a:p>
          <a:p>
            <a:pPr marL="0" lvl="1" indent="0">
              <a:buNone/>
            </a:pP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-Requisitos </a:t>
            </a:r>
            <a:r>
              <a:rPr lang="pt-PT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ambientais</a:t>
            </a:r>
          </a:p>
          <a:p>
            <a:pPr marL="0" lvl="1" indent="0">
              <a:buNone/>
            </a:pPr>
            <a:endParaRPr lang="pt-PT" sz="2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pt-PT" sz="29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46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r>
              <a:rPr lang="pt-PT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ESTADO DA TÉCNICA</a:t>
            </a:r>
            <a:br>
              <a:rPr lang="pt-PT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t-PT" sz="28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</a:t>
            </a:r>
            <a:r>
              <a:rPr lang="pt-PT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8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pt-PT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8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t-PT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8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pt-PT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80508" y="1953542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Observação e análise do actual estado da técnica</a:t>
            </a:r>
          </a:p>
          <a:p>
            <a:pPr>
              <a:lnSpc>
                <a:spcPct val="90000"/>
              </a:lnSpc>
            </a:pPr>
            <a:r>
              <a:rPr lang="pt-PT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Definição de problemas associados</a:t>
            </a:r>
          </a:p>
          <a:p>
            <a:pPr>
              <a:lnSpc>
                <a:spcPct val="90000"/>
              </a:lnSpc>
            </a:pPr>
            <a:r>
              <a:rPr lang="pt-PT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Procura de soluções</a:t>
            </a:r>
          </a:p>
          <a:p>
            <a:pPr>
              <a:lnSpc>
                <a:spcPct val="90000"/>
              </a:lnSpc>
            </a:pPr>
            <a:r>
              <a:rPr lang="pt-PT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Definição de abordagens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5</a:t>
            </a:fld>
            <a:endParaRPr lang="pt-PT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67544" y="32129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ACTUAL ESTADO DA TÉCNICA</a:t>
            </a:r>
            <a:endParaRPr lang="pt-PT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594614" y="4149080"/>
            <a:ext cx="8229600" cy="2908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Equipamentos mal concebidos, sem abordagem FLD</a:t>
            </a:r>
          </a:p>
          <a:p>
            <a:pPr marL="3429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Difíceis de </a:t>
            </a: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Fabricar</a:t>
            </a: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Problemas de </a:t>
            </a: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Utilização</a:t>
            </a: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Problemas de </a:t>
            </a: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Manutenção</a:t>
            </a: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 incumprimento de Requisitos </a:t>
            </a: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Técnicos</a:t>
            </a: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Legais</a:t>
            </a:r>
            <a:r>
              <a:rPr lang="pt-PT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t-PT" sz="2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82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>
            <a:noAutofit/>
          </a:bodyPr>
          <a:lstStyle/>
          <a:p>
            <a:r>
              <a:rPr lang="pt-PT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DEFINIÇÃO DOS PRINCIPAIS ORGÃOS FUNCIONAIS DO EQUIPAMENTO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205064"/>
          </a:xfrm>
        </p:spPr>
        <p:txBody>
          <a:bodyPr>
            <a:noAutofit/>
          </a:bodyPr>
          <a:lstStyle/>
          <a:p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Tracção das caixas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PT" sz="24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Motorredutor</a:t>
            </a: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 corrente transportadora</a:t>
            </a:r>
          </a:p>
          <a:p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Insuflação de jacto de ar, para secagem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Ventiladores, tubagens e bocais de sopro</a:t>
            </a:r>
          </a:p>
          <a:p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Estrutura e Carcaça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Proporcionar protecção, à máquina, às pessoas e aos bens que se propõe processar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Proporcionar acessibilidade segura para manutenção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Proporcionar suporte estrutural próprio e dos </a:t>
            </a:r>
            <a:r>
              <a:rPr lang="pt-PT" sz="24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sub-equipamentos</a:t>
            </a: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nela contidos.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88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/>
          </a:bodyPr>
          <a:lstStyle/>
          <a:p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CONJUNTO DE TRACÇÃO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4525963"/>
          </a:xfrm>
        </p:spPr>
        <p:txBody>
          <a:bodyPr>
            <a:normAutofit/>
          </a:bodyPr>
          <a:lstStyle/>
          <a:p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Corrente, traccionada por </a:t>
            </a:r>
            <a:r>
              <a:rPr lang="pt-PT" sz="24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motorredutor</a:t>
            </a: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recorrendo a 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polias e tensores </a:t>
            </a: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 permitam uma correcta transmissão de 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potência</a:t>
            </a:r>
            <a:endParaRPr lang="pt-PT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7</a:t>
            </a:fld>
            <a:endParaRPr lang="pt-PT"/>
          </a:p>
        </p:txBody>
      </p:sp>
      <p:pic>
        <p:nvPicPr>
          <p:cNvPr id="6" name="Imagem 5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293095"/>
            <a:ext cx="2987824" cy="126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7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>
            <a:normAutofit/>
          </a:bodyPr>
          <a:lstStyle/>
          <a:p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GUIAS DE CAIXAS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2780928"/>
            <a:ext cx="8229600" cy="4525963"/>
          </a:xfrm>
        </p:spPr>
        <p:txBody>
          <a:bodyPr>
            <a:normAutofit/>
          </a:bodyPr>
          <a:lstStyle/>
          <a:p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Devem proporcionar que as caixas completem </a:t>
            </a: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percurso dentro do túnel na posição correcta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8</a:t>
            </a:fld>
            <a:endParaRPr lang="pt-PT"/>
          </a:p>
        </p:txBody>
      </p:sp>
      <p:pic>
        <p:nvPicPr>
          <p:cNvPr id="5" name="Imagem 4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3932000"/>
            <a:ext cx="3456384" cy="1754889"/>
          </a:xfrm>
          <a:prstGeom prst="rect">
            <a:avLst/>
          </a:prstGeom>
        </p:spPr>
      </p:pic>
      <p:pic>
        <p:nvPicPr>
          <p:cNvPr id="6" name="Imagem 5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407" y="3950581"/>
            <a:ext cx="3951021" cy="173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46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>
            <a:normAutofit/>
          </a:bodyPr>
          <a:lstStyle/>
          <a:p>
            <a:r>
              <a:rPr lang="pt-PT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LAYOUT DE INSUFLAÇÃO</a:t>
            </a:r>
            <a:endParaRPr lang="pt-PT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2339855"/>
            <a:ext cx="8229600" cy="4525963"/>
          </a:xfrm>
        </p:spPr>
        <p:txBody>
          <a:bodyPr>
            <a:normAutofit/>
          </a:bodyPr>
          <a:lstStyle/>
          <a:p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Constituído por bocais </a:t>
            </a: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sopro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 canalizações,  </a:t>
            </a: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distribuídos num layout que proporcione uma faseada secagem das superfícies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FE14-4496-4634-8202-5406A31707A0}" type="slidenum">
              <a:rPr lang="pt-PT" smtClean="0"/>
              <a:t>9</a:t>
            </a:fld>
            <a:endParaRPr lang="pt-PT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911" y="3789040"/>
            <a:ext cx="2889181" cy="2186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03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412</Words>
  <Application>Microsoft Office PowerPoint</Application>
  <PresentationFormat>Apresentação no Ecrã (4:3)</PresentationFormat>
  <Paragraphs>113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15</vt:i4>
      </vt:variant>
    </vt:vector>
  </HeadingPairs>
  <TitlesOfParts>
    <vt:vector size="16" baseType="lpstr">
      <vt:lpstr>Tema do Office</vt:lpstr>
      <vt:lpstr>Concepção e Desenvolvimento de Máquina de Secar Caixas  Telmo Alexandre da Guia Farinha</vt:lpstr>
      <vt:lpstr>OBJECTIVO</vt:lpstr>
      <vt:lpstr>PREMISSAS INICIAIS</vt:lpstr>
      <vt:lpstr>DEFINIÇÃO DE REQUISITOS</vt:lpstr>
      <vt:lpstr>O ESTADO DA TÉCNICA (State of the Art)</vt:lpstr>
      <vt:lpstr>DEFINIÇÃO DOS PRINCIPAIS ORGÃOS FUNCIONAIS DO EQUIPAMENTO</vt:lpstr>
      <vt:lpstr>CONJUNTO DE TRACÇÃO</vt:lpstr>
      <vt:lpstr>GUIAS DE CAIXAS</vt:lpstr>
      <vt:lpstr>LAYOUT DE INSUFLAÇÃO</vt:lpstr>
      <vt:lpstr>COMPONENTES DA ESTRUTURA E CARCAÇA</vt:lpstr>
      <vt:lpstr>SELECÇÃO DE ORGÃOS FUNCIONAIS A COLOCAR NO EQUIPAMENTO</vt:lpstr>
      <vt:lpstr>DEFINIÇÃO DAS NECESSIDADES DE COMANDO E DE EQUIPAMENTOS DE ALIMENTAÇÃO ELÉCTRICA</vt:lpstr>
      <vt:lpstr>DESIGN E DIMENSIONAMENTO</vt:lpstr>
      <vt:lpstr>SEGURANÇA</vt:lpstr>
      <vt:lpstr>CONSIDERAÇÕES FINAIS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Concepção e Desenvolvimento de Máquina de Secar Caixas</dc:title>
  <dc:creator>telmo</dc:creator>
  <cp:lastModifiedBy>telmo</cp:lastModifiedBy>
  <cp:revision>38</cp:revision>
  <dcterms:created xsi:type="dcterms:W3CDTF">2014-12-31T09:15:12Z</dcterms:created>
  <dcterms:modified xsi:type="dcterms:W3CDTF">2015-01-02T01:41:17Z</dcterms:modified>
</cp:coreProperties>
</file>