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7" r:id="rId8"/>
    <p:sldId id="269" r:id="rId9"/>
    <p:sldId id="270" r:id="rId10"/>
    <p:sldId id="273" r:id="rId11"/>
    <p:sldId id="271" r:id="rId12"/>
    <p:sldId id="278" r:id="rId13"/>
    <p:sldId id="274" r:id="rId14"/>
    <p:sldId id="277" r:id="rId15"/>
    <p:sldId id="272" r:id="rId16"/>
    <p:sldId id="279" r:id="rId17"/>
    <p:sldId id="280" r:id="rId18"/>
    <p:sldId id="281" r:id="rId19"/>
    <p:sldId id="265" r:id="rId20"/>
    <p:sldId id="266" r:id="rId2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6BA9"/>
    <a:srgbClr val="DD3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20" name="Marcador de Posição do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Rec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6" name="Rec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cular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nel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Marcador de Posição do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Marcador de Posição do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4" name="Marcador de Posição d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9ECD945-BB01-4FFB-837A-F22CF6E5C17D}" type="datetimeFigureOut">
              <a:rPr lang="pt-PT" smtClean="0"/>
              <a:pPr/>
              <a:t>29-10-2012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PT"/>
          </a:p>
        </p:txBody>
      </p:sp>
      <p:sp>
        <p:nvSpPr>
          <p:cNvPr id="22" name="Marcador de Posição do Número do Diapositivo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812B59-847E-4104-B9F8-087435CBE40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5" name="Rec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-history.mcs.st-andrews.ac.uk/history/PictDisplay/Regiomontanus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www-history.mcs.st-andrews.ac.uk/history/PictDisplay/Viete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-history.mcs.st-andrews.ac.uk/history/PictDisplay/Fourier.html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Relationship Id="rId9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foescola.com/matematica/trigonometria/" TargetMode="External"/><Relationship Id="rId3" Type="http://schemas.openxmlformats.org/officeDocument/2006/relationships/hyperlink" Target="http://www.rived.mec.gov.br/site_objeto_ver.php?codobjeto=150" TargetMode="External"/><Relationship Id="rId7" Type="http://schemas.openxmlformats.org/officeDocument/2006/relationships/hyperlink" Target="http://sites.google.com/site/susana9ano/trigonometria" TargetMode="External"/><Relationship Id="rId2" Type="http://schemas.openxmlformats.org/officeDocument/2006/relationships/hyperlink" Target="http://portaldoprofessor.mec.gov.br/fichaTecnicaAula.html?aula=158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calculo.if.usp.br/historia/historia_trigonometria.htm" TargetMode="External"/><Relationship Id="rId11" Type="http://schemas.openxmlformats.org/officeDocument/2006/relationships/hyperlink" Target="http://www.educ.fc.ul.pt/icm/icm2000/icm22/historia.htm" TargetMode="External"/><Relationship Id="rId5" Type="http://schemas.openxmlformats.org/officeDocument/2006/relationships/hyperlink" Target="http://anamixa.tripod.com/id9.html" TargetMode="External"/><Relationship Id="rId10" Type="http://schemas.openxmlformats.org/officeDocument/2006/relationships/hyperlink" Target="http://www.engcivil.ucb.br/sites/100/103/TCC/22008/DanieldosSantosCosta.pdf" TargetMode="External"/><Relationship Id="rId4" Type="http://schemas.openxmlformats.org/officeDocument/2006/relationships/hyperlink" Target="http://pt.wikipedia.org/wiki/Hist%C3%B3ria_da_trigonometria" TargetMode="External"/><Relationship Id="rId9" Type="http://schemas.openxmlformats.org/officeDocument/2006/relationships/hyperlink" Target="http://www6.ufrgs.br/espmat/disciplinas/geotri/modulo3/mod3_pdf/historia_triogono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-groups.dcs.st-and.ac.uk/~history/PictDisplay/Hipparchus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214414" y="142852"/>
            <a:ext cx="7406640" cy="1472184"/>
          </a:xfrm>
        </p:spPr>
        <p:txBody>
          <a:bodyPr/>
          <a:lstStyle/>
          <a:p>
            <a:r>
              <a:rPr lang="pt-PT" dirty="0" smtClean="0"/>
              <a:t>Trigonometria</a:t>
            </a:r>
            <a:endParaRPr lang="pt-PT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500166" y="4572008"/>
            <a:ext cx="7406640" cy="1752600"/>
          </a:xfrm>
        </p:spPr>
        <p:txBody>
          <a:bodyPr/>
          <a:lstStyle/>
          <a:p>
            <a:pPr algn="r"/>
            <a:r>
              <a:rPr lang="pt-PT" dirty="0" smtClean="0"/>
              <a:t>9.º ano</a:t>
            </a:r>
          </a:p>
          <a:p>
            <a:pPr algn="r"/>
            <a:r>
              <a:rPr lang="pt-PT" dirty="0" smtClean="0"/>
              <a:t>Ano </a:t>
            </a:r>
            <a:r>
              <a:rPr lang="pt-PT" dirty="0" err="1" smtClean="0"/>
              <a:t>letivo</a:t>
            </a:r>
            <a:r>
              <a:rPr lang="pt-PT" dirty="0" smtClean="0"/>
              <a:t> 2011/2012</a:t>
            </a:r>
            <a:endParaRPr lang="pt-PT" dirty="0"/>
          </a:p>
        </p:txBody>
      </p:sp>
      <p:pic>
        <p:nvPicPr>
          <p:cNvPr id="6" name="Imagem 5" descr="eratostenes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1852612"/>
            <a:ext cx="3810000" cy="3152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-24"/>
            <a:ext cx="75009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tx1">
                    <a:lumMod val="10000"/>
                  </a:schemeClr>
                </a:solidFill>
              </a:rPr>
              <a:t> </a:t>
            </a:r>
          </a:p>
          <a:p>
            <a:pPr algn="just">
              <a:lnSpc>
                <a:spcPct val="150000"/>
              </a:lnSpc>
            </a:pP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Na Europa medieval, devido a razões político - religiosas, a Ciência pouco evoluiu. É no séc. XV com </a:t>
            </a:r>
            <a:r>
              <a:rPr lang="pt-PT" b="1" dirty="0" err="1" smtClean="0">
                <a:solidFill>
                  <a:schemeClr val="tx1">
                    <a:lumMod val="10000"/>
                  </a:schemeClr>
                </a:solidFill>
              </a:rPr>
              <a:t>Johannes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pt-PT" b="1" dirty="0" err="1" smtClean="0">
                <a:solidFill>
                  <a:schemeClr val="tx1">
                    <a:lumMod val="10000"/>
                  </a:schemeClr>
                </a:solidFill>
              </a:rPr>
              <a:t>Muller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pt-PT" b="1" dirty="0" err="1" smtClean="0">
                <a:solidFill>
                  <a:schemeClr val="tx1">
                    <a:lumMod val="10000"/>
                  </a:schemeClr>
                </a:solidFill>
              </a:rPr>
              <a:t>Regiomontano,e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o seu trabalho </a:t>
            </a:r>
            <a:r>
              <a:rPr lang="pt-PT" b="1" u="sng" dirty="0" smtClean="0">
                <a:solidFill>
                  <a:schemeClr val="tx1">
                    <a:lumMod val="10000"/>
                  </a:schemeClr>
                </a:solidFill>
              </a:rPr>
              <a:t>De </a:t>
            </a:r>
            <a:r>
              <a:rPr lang="pt-PT" b="1" u="sng" dirty="0" err="1" smtClean="0">
                <a:solidFill>
                  <a:schemeClr val="tx1">
                    <a:lumMod val="10000"/>
                  </a:schemeClr>
                </a:solidFill>
              </a:rPr>
              <a:t>Triangulis</a:t>
            </a:r>
            <a:r>
              <a:rPr lang="pt-PT" b="1" u="sng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pt-PT" b="1" u="sng" dirty="0" err="1" smtClean="0">
                <a:solidFill>
                  <a:schemeClr val="tx1">
                    <a:lumMod val="10000"/>
                  </a:schemeClr>
                </a:solidFill>
              </a:rPr>
              <a:t>Omnimodis</a:t>
            </a:r>
            <a:r>
              <a:rPr lang="pt-PT" b="1" u="sng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pt-PT" b="1" u="sng" dirty="0" err="1" smtClean="0">
                <a:solidFill>
                  <a:schemeClr val="tx1">
                    <a:lumMod val="10000"/>
                  </a:schemeClr>
                </a:solidFill>
              </a:rPr>
              <a:t>Libri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pt-PT" b="1" u="sng" dirty="0" err="1" smtClean="0">
                <a:solidFill>
                  <a:schemeClr val="tx1">
                    <a:lumMod val="10000"/>
                  </a:schemeClr>
                </a:solidFill>
              </a:rPr>
              <a:t>Quinque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, a Trigonometria liberta-se da Astronomia. </a:t>
            </a:r>
          </a:p>
          <a:p>
            <a:endParaRPr lang="pt-PT" dirty="0"/>
          </a:p>
        </p:txBody>
      </p:sp>
      <p:pic>
        <p:nvPicPr>
          <p:cNvPr id="21505" name="Imagem 35" descr="http://www.educ.fc.ul.pt/icm/icm2000/icm22/images/Regiomontanu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1785924"/>
            <a:ext cx="1143000" cy="1384300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1000100" y="3429000"/>
            <a:ext cx="771527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b="1" dirty="0" smtClean="0">
                <a:solidFill>
                  <a:schemeClr val="bg1">
                    <a:lumMod val="10000"/>
                  </a:schemeClr>
                </a:solidFill>
              </a:rPr>
              <a:t>O recurso sistemático ao círculo trigonométrico e a aplicação da Trigonometria à resolução de problemas algébricos é feita por </a:t>
            </a:r>
            <a:r>
              <a:rPr lang="pt-PT" b="1" dirty="0" err="1" smtClean="0">
                <a:solidFill>
                  <a:schemeClr val="bg1">
                    <a:lumMod val="10000"/>
                  </a:schemeClr>
                </a:solidFill>
              </a:rPr>
              <a:t>Viète</a:t>
            </a:r>
            <a:r>
              <a:rPr lang="pt-PT" b="1" dirty="0" smtClean="0">
                <a:solidFill>
                  <a:schemeClr val="bg1">
                    <a:lumMod val="10000"/>
                  </a:schemeClr>
                </a:solidFill>
              </a:rPr>
              <a:t> – séc. XVI – que estabeleceu também alguns resultados importantes. </a:t>
            </a:r>
            <a:endParaRPr lang="pt-PT" b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8" name="Imagem 7" descr="http://www.educ.fc.ul.pt/icm/icm2000/icm22/images/Viete.jpg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5000636"/>
            <a:ext cx="100013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571480"/>
            <a:ext cx="7572428" cy="1670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Foi </a:t>
            </a:r>
            <a:r>
              <a:rPr lang="pt-PT" b="1" dirty="0" err="1" smtClean="0">
                <a:solidFill>
                  <a:srgbClr val="9C6BA9"/>
                </a:solidFill>
              </a:rPr>
              <a:t>Euler</a:t>
            </a:r>
            <a:r>
              <a:rPr lang="pt-PT" b="1" dirty="0" smtClean="0">
                <a:solidFill>
                  <a:srgbClr val="9C6BA9"/>
                </a:solidFill>
              </a:rPr>
              <a:t> 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(séc. XVIII) que, ao usar constantemente o círculo de raio um, introduziu o </a:t>
            </a:r>
            <a:r>
              <a:rPr lang="pt-PT" b="1" dirty="0" smtClean="0">
                <a:solidFill>
                  <a:srgbClr val="9C6BA9"/>
                </a:solidFill>
              </a:rPr>
              <a:t>conceito de seno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, de </a:t>
            </a:r>
            <a:r>
              <a:rPr lang="pt-PT" b="1" dirty="0" err="1" smtClean="0">
                <a:solidFill>
                  <a:srgbClr val="9C6BA9"/>
                </a:solidFill>
              </a:rPr>
              <a:t>cosseno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e de </a:t>
            </a:r>
            <a:r>
              <a:rPr lang="pt-PT" b="1" dirty="0" smtClean="0">
                <a:solidFill>
                  <a:srgbClr val="9C6BA9"/>
                </a:solidFill>
              </a:rPr>
              <a:t>tangente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como números, bem como as notações actualmente utilizadas</a:t>
            </a:r>
            <a:r>
              <a:rPr lang="pt-PT" b="1" dirty="0" smtClean="0"/>
              <a:t>. </a:t>
            </a:r>
            <a:endParaRPr lang="pt-PT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1285852" y="3643314"/>
            <a:ext cx="7500990" cy="1670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As funções trigonométricas como o seno, o </a:t>
            </a:r>
            <a:r>
              <a:rPr lang="pt-PT" b="1" dirty="0" err="1" smtClean="0">
                <a:solidFill>
                  <a:schemeClr val="tx1">
                    <a:lumMod val="10000"/>
                  </a:schemeClr>
                </a:solidFill>
              </a:rPr>
              <a:t>coseno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e a tangente, relacionam medidas de ângulos, a medidas de segmentos de recta a eles associados.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14414" y="428604"/>
            <a:ext cx="7572428" cy="1670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b="1" dirty="0" smtClean="0">
                <a:solidFill>
                  <a:schemeClr val="bg1">
                    <a:lumMod val="10000"/>
                  </a:schemeClr>
                </a:solidFill>
              </a:rPr>
              <a:t>A Trigonometria necessita da Aritmética para estabelecer as tabelas, da Álgebra para estabelecer as fórmulas, e da Geometria, embora tenha tido um desenvolvimento mais tardio que esta. 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285852" y="3357562"/>
            <a:ext cx="74295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b="1" dirty="0" smtClean="0">
                <a:solidFill>
                  <a:schemeClr val="bg1">
                    <a:lumMod val="10000"/>
                  </a:schemeClr>
                </a:solidFill>
              </a:rPr>
              <a:t>Em particular, o que distingue a trigonometria da restante geometria, é o facto de </a:t>
            </a:r>
            <a:r>
              <a:rPr lang="pt-PT" b="1" dirty="0" smtClean="0">
                <a:solidFill>
                  <a:srgbClr val="9C6BA9"/>
                </a:solidFill>
              </a:rPr>
              <a:t>"ela medir ângulos". </a:t>
            </a:r>
            <a:r>
              <a:rPr lang="pt-PT" b="1" dirty="0" smtClean="0">
                <a:solidFill>
                  <a:schemeClr val="bg1">
                    <a:lumMod val="10000"/>
                  </a:schemeClr>
                </a:solidFill>
              </a:rPr>
              <a:t>Toda a geometria lida com ângulos, mas fora da trigonometria, são comparados, somados, subtraídos, não sendo normalmente medidos. 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71604" y="642918"/>
            <a:ext cx="6929486" cy="2778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O primeiro indício do tratamento funcional da Trigonometria surgiu em 1635, quando </a:t>
            </a:r>
            <a:r>
              <a:rPr lang="pt-PT" b="1" dirty="0" err="1" smtClean="0">
                <a:solidFill>
                  <a:schemeClr val="tx1">
                    <a:lumMod val="10000"/>
                  </a:schemeClr>
                </a:solidFill>
              </a:rPr>
              <a:t>Roberval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fez o primeiro esboço de uma curva do seno. Mas, a ligação da Trigonometria à Análise só é feita por </a:t>
            </a:r>
            <a:r>
              <a:rPr lang="pt-PT" b="1" dirty="0" err="1" smtClean="0">
                <a:solidFill>
                  <a:schemeClr val="tx1">
                    <a:lumMod val="10000"/>
                  </a:schemeClr>
                </a:solidFill>
              </a:rPr>
              <a:t>Fourier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(séc. XIX), como consequência do estudo dos movimentos periódicos por ele efectuado. </a:t>
            </a:r>
            <a:endParaRPr lang="pt-PT" b="1" dirty="0">
              <a:solidFill>
                <a:schemeClr val="tx1">
                  <a:lumMod val="10000"/>
                </a:schemeClr>
              </a:solidFill>
            </a:endParaRPr>
          </a:p>
        </p:txBody>
      </p:sp>
      <p:pic>
        <p:nvPicPr>
          <p:cNvPr id="3" name="Imagem 2" descr="http://www.educ.fc.ul.pt/icm/icm2000/icm22/images/Fourier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786190"/>
            <a:ext cx="1571636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85852" y="1428736"/>
            <a:ext cx="72866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b="1" dirty="0" smtClean="0">
                <a:solidFill>
                  <a:srgbClr val="002060"/>
                </a:solidFill>
              </a:rPr>
              <a:t>Actualmente a trigonometria não se limita a estudar os triângulos. Encontramos aplicações na mecânica, electricidade, acústica, música, astronomia, engenharia, medicina, enfim, em muitos outros campos da actividade humana. 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285728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Essas </a:t>
            </a:r>
            <a:r>
              <a:rPr lang="pt-PT" b="1" dirty="0" smtClean="0">
                <a:solidFill>
                  <a:srgbClr val="9C6BA9"/>
                </a:solidFill>
              </a:rPr>
              <a:t>aplicações 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envolvem conceitos que dificilmente lembram os triângulos que deram origem à trigonometria: </a:t>
            </a:r>
          </a:p>
          <a:p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1071538" y="1598859"/>
            <a:ext cx="757242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Há métodos actuais de análise em </a:t>
            </a:r>
            <a:r>
              <a:rPr lang="pt-PT" b="1" dirty="0" smtClean="0">
                <a:solidFill>
                  <a:srgbClr val="9C6BA9"/>
                </a:solidFill>
              </a:rPr>
              <a:t>medicina,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onde são enviadas ondas ao coração, de forma que efectuem interacções selectivas com os tecidos a observar </a:t>
            </a:r>
          </a:p>
          <a:p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071538" y="3214686"/>
            <a:ext cx="764386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b="1" dirty="0" err="1" smtClean="0">
                <a:solidFill>
                  <a:srgbClr val="9C6BA9"/>
                </a:solidFill>
              </a:rPr>
              <a:t>Geodésia</a:t>
            </a:r>
            <a:r>
              <a:rPr lang="pt-PT" b="1" dirty="0" smtClean="0">
                <a:solidFill>
                  <a:schemeClr val="bg1">
                    <a:lumMod val="10000"/>
                  </a:schemeClr>
                </a:solidFill>
              </a:rPr>
              <a:t>: estudo da forma e dimensão da Terra </a:t>
            </a:r>
          </a:p>
          <a:p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1214414" y="4214818"/>
            <a:ext cx="74295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Método do momento eléctrico para </a:t>
            </a:r>
            <a:r>
              <a:rPr lang="pt-PT" b="1" dirty="0" smtClean="0">
                <a:solidFill>
                  <a:srgbClr val="9C6BA9"/>
                </a:solidFill>
              </a:rPr>
              <a:t>cálculo de linhas de transporte 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de energia eléctrica: permite calcular com grande sensibilidade a potência de transporte de linhas, as perdas e a distância a que ela poderá ser transportada 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2571744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Instrumentos de medidas de ângulos: </a:t>
            </a:r>
            <a:r>
              <a:rPr lang="pt-PT" b="1" dirty="0" smtClean="0">
                <a:solidFill>
                  <a:srgbClr val="9C6BA9"/>
                </a:solidFill>
              </a:rPr>
              <a:t>topografia,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pt-PT" b="1" dirty="0" smtClean="0">
                <a:solidFill>
                  <a:srgbClr val="9C6BA9"/>
                </a:solidFill>
              </a:rPr>
              <a:t>ciência náutica e cartografia</a:t>
            </a:r>
            <a:r>
              <a:rPr lang="pt-PT" dirty="0" smtClean="0">
                <a:solidFill>
                  <a:srgbClr val="9C6BA9"/>
                </a:solidFill>
              </a:rPr>
              <a:t> </a:t>
            </a:r>
          </a:p>
          <a:p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1142976" y="4214818"/>
            <a:ext cx="74295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Numa pesquisa realizada em 1997, com </a:t>
            </a:r>
            <a:r>
              <a:rPr lang="pt-PT" b="1" dirty="0" smtClean="0">
                <a:solidFill>
                  <a:srgbClr val="9C6BA9"/>
                </a:solidFill>
              </a:rPr>
              <a:t>engenheiros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que actuam em empresas de grande porte da região da Serra Gaúcha, foi constatado que a </a:t>
            </a:r>
            <a:r>
              <a:rPr lang="pt-PT" b="1" dirty="0" smtClean="0">
                <a:solidFill>
                  <a:srgbClr val="9C6BA9"/>
                </a:solidFill>
              </a:rPr>
              <a:t>trigonometria é o conceito de matemática básica 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mais </a:t>
            </a:r>
            <a:r>
              <a:rPr lang="pt-PT" b="1" dirty="0" smtClean="0">
                <a:solidFill>
                  <a:srgbClr val="9C6BA9"/>
                </a:solidFill>
              </a:rPr>
              <a:t>utilizado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por eles no seu </a:t>
            </a:r>
            <a:r>
              <a:rPr lang="pt-PT" b="1" dirty="0" smtClean="0">
                <a:solidFill>
                  <a:srgbClr val="9C6BA9"/>
                </a:solidFill>
              </a:rPr>
              <a:t>quotidiano</a:t>
            </a:r>
          </a:p>
          <a:p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142976" y="928670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b="1" dirty="0" smtClean="0">
                <a:solidFill>
                  <a:srgbClr val="9C6BA9"/>
                </a:solidFill>
              </a:rPr>
              <a:t>Estudo da intensidade luminosa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: calcula-se a intensidade luminosa irradiada por uma fonte luminosa para uma determinada </a:t>
            </a:r>
            <a:r>
              <a:rPr lang="pt-PT" b="1" dirty="0" err="1" smtClean="0">
                <a:solidFill>
                  <a:schemeClr val="tx1">
                    <a:lumMod val="10000"/>
                  </a:schemeClr>
                </a:solidFill>
              </a:rPr>
              <a:t>direção</a:t>
            </a:r>
            <a:r>
              <a:rPr lang="pt-PT" b="1" dirty="0" smtClean="0">
                <a:solidFill>
                  <a:schemeClr val="tx1">
                    <a:lumMod val="10000"/>
                  </a:schemeClr>
                </a:solidFill>
              </a:rPr>
              <a:t> 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071538" y="0"/>
            <a:ext cx="7498080" cy="1143000"/>
          </a:xfrm>
        </p:spPr>
        <p:txBody>
          <a:bodyPr/>
          <a:lstStyle/>
          <a:p>
            <a:r>
              <a:rPr lang="pt-PT" dirty="0" smtClean="0"/>
              <a:t>Razões trigonometrias - Revisão</a:t>
            </a:r>
            <a:endParaRPr lang="pt-PT" dirty="0"/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1571604" y="3429000"/>
          <a:ext cx="51816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" r:id="rId3" imgW="3581400" imgH="444500" progId="Equation.3">
                  <p:embed/>
                </p:oleObj>
              </mc:Choice>
              <mc:Fallback>
                <p:oleObj r:id="rId3" imgW="3581400" imgH="4445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3429000"/>
                        <a:ext cx="5181600" cy="6477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1643042" y="4500570"/>
          <a:ext cx="5181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0" r:id="rId5" imgW="3797300" imgH="444500" progId="Equation.3">
                  <p:embed/>
                </p:oleObj>
              </mc:Choice>
              <mc:Fallback>
                <p:oleObj r:id="rId5" imgW="3797300" imgH="4445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4500570"/>
                        <a:ext cx="5181600" cy="6096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1643042" y="5572140"/>
          <a:ext cx="52578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1" r:id="rId7" imgW="3784600" imgH="444500" progId="Equation.3">
                  <p:embed/>
                </p:oleObj>
              </mc:Choice>
              <mc:Fallback>
                <p:oleObj r:id="rId7" imgW="3784600" imgH="4445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5572140"/>
                        <a:ext cx="5257800" cy="6223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Imagem 6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14744" y="928670"/>
            <a:ext cx="3380000" cy="234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Instrumentos de medida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285852" y="1643050"/>
            <a:ext cx="742955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solidFill>
                  <a:schemeClr val="bg1">
                    <a:lumMod val="10000"/>
                  </a:schemeClr>
                </a:solidFill>
              </a:rPr>
              <a:t>O </a:t>
            </a:r>
            <a:r>
              <a:rPr lang="pt-PT" b="1" dirty="0" smtClean="0">
                <a:solidFill>
                  <a:schemeClr val="bg1">
                    <a:lumMod val="10000"/>
                  </a:schemeClr>
                </a:solidFill>
              </a:rPr>
              <a:t>teodolito</a:t>
            </a:r>
            <a:r>
              <a:rPr lang="pt-PT" dirty="0" smtClean="0">
                <a:solidFill>
                  <a:schemeClr val="bg1">
                    <a:lumMod val="10000"/>
                  </a:schemeClr>
                </a:solidFill>
              </a:rPr>
              <a:t> é um instrumento ótico de medida, utilizado em várias áreas técnicas, em particular na topografia. É usado essencialmente para determinar distâncias inacessíveis utilizando ângulos de elevação e ângulos de depressão. </a:t>
            </a:r>
            <a:endParaRPr lang="pt-PT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285852" y="3214686"/>
            <a:ext cx="7429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solidFill>
                  <a:schemeClr val="bg1">
                    <a:lumMod val="10000"/>
                  </a:schemeClr>
                </a:solidFill>
              </a:rPr>
              <a:t>O </a:t>
            </a:r>
            <a:r>
              <a:rPr lang="pt-PT" b="1" dirty="0" smtClean="0">
                <a:solidFill>
                  <a:schemeClr val="bg1">
                    <a:lumMod val="10000"/>
                  </a:schemeClr>
                </a:solidFill>
              </a:rPr>
              <a:t>quadrante</a:t>
            </a:r>
            <a:r>
              <a:rPr lang="pt-PT" dirty="0" smtClean="0">
                <a:solidFill>
                  <a:schemeClr val="bg1">
                    <a:lumMod val="10000"/>
                  </a:schemeClr>
                </a:solidFill>
              </a:rPr>
              <a:t> é um instrumento, usado há mais de 500 anos por astrónomos e navegantes, que serve para medir ângulos ou a altura de um ponto. Com o quadrante é possível medir, por exemplo, a altura de uma árvore ou de uma casa.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214414" y="5072074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dirty="0" smtClean="0">
                <a:solidFill>
                  <a:schemeClr val="bg1">
                    <a:lumMod val="10000"/>
                  </a:schemeClr>
                </a:solidFill>
              </a:rPr>
              <a:t>Para tal, aponta-se a mira do quadrante para o ponto a medir e lê-se o ângulo assinalado pelo fio que pende na vertical.  </a:t>
            </a:r>
          </a:p>
          <a:p>
            <a:endParaRPr lang="pt-P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285852" y="1500174"/>
            <a:ext cx="721523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http://portaldoprofessor.mec.gov.br/fichaTecnicaAula.html?aula=1580</a:t>
            </a:r>
            <a:endParaRPr lang="pt-PT" sz="2000" b="1" dirty="0" smtClean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  <a:hlinkClick r:id="rId3"/>
            </a:endParaRPr>
          </a:p>
          <a:p>
            <a:endParaRPr lang="pt-PT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14414" y="2428868"/>
            <a:ext cx="72853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http://www.rived.mec.gov.br/site_objeto_ver.php?codobjeto=150</a:t>
            </a: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 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214414" y="2928934"/>
            <a:ext cx="685804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http://anamixa.tripod.com/id9.html</a:t>
            </a:r>
            <a:endParaRPr lang="pt-PT" sz="12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http://pt.wikipedia.org/wiki/Hist%C3%B3ria_da_trigonometria</a:t>
            </a:r>
            <a:endParaRPr lang="pt-PT" sz="12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http://ecalculo.if.usp.br/historia/historia_trigonometria.htm</a:t>
            </a:r>
            <a:endParaRPr lang="pt-PT" sz="12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http://sites.google.com/site/susana9ano/trigonometria</a:t>
            </a:r>
            <a:endParaRPr lang="pt-PT" sz="12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http://www.infoescola.com/matematica/trigonometria/</a:t>
            </a:r>
            <a:endParaRPr lang="pt-PT" sz="12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http://www6.ufrgs.br/</a:t>
            </a:r>
            <a:r>
              <a:rPr lang="pt-PT" sz="2000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espmat</a:t>
            </a: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/disciplinas/</a:t>
            </a:r>
            <a:r>
              <a:rPr lang="pt-PT" sz="2000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geotri</a:t>
            </a: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/modulo3/mod3_pdf/</a:t>
            </a:r>
            <a:r>
              <a:rPr lang="pt-PT" sz="2000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historia_triogono.pdf</a:t>
            </a:r>
            <a:endParaRPr lang="pt-PT" sz="12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http://www.engcivil.ucb.br/sites/100/103/TCC/22008/DanieldosSantosCosta.pdf</a:t>
            </a:r>
            <a:endParaRPr lang="pt-PT" sz="12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http://www.educ.fc.ul.pt/icm/icm2000/icm22/historia.htm</a:t>
            </a:r>
            <a:endParaRPr lang="pt-PT" sz="32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pt-PT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Páginas da Internet consultadas</a:t>
            </a:r>
            <a:endParaRPr lang="pt-P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285852" y="285728"/>
            <a:ext cx="7286676" cy="1303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A palavra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trigonometria 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derivou da constituição de três termos gregos.  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357290" y="3500438"/>
            <a:ext cx="15001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pt-PT" sz="4000" b="1" dirty="0" smtClean="0">
                <a:solidFill>
                  <a:srgbClr val="7030A0"/>
                </a:solidFill>
                <a:latin typeface="Century Gothic" pitchFamily="34" charset="0"/>
              </a:rPr>
              <a:t>Três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286116" y="3571876"/>
            <a:ext cx="2000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4000" b="1" dirty="0" smtClean="0">
                <a:solidFill>
                  <a:srgbClr val="0070C0"/>
                </a:solidFill>
                <a:latin typeface="Century Gothic" pitchFamily="34" charset="0"/>
              </a:rPr>
              <a:t>ângulo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 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500694" y="3429000"/>
            <a:ext cx="4143404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pt-PT" sz="4000" b="1" dirty="0" smtClean="0">
                <a:solidFill>
                  <a:srgbClr val="7030A0"/>
                </a:solidFill>
                <a:latin typeface="Century Gothic" pitchFamily="34" charset="0"/>
              </a:rPr>
              <a:t> </a:t>
            </a:r>
            <a:r>
              <a:rPr lang="pt-PT" sz="4000" b="1" dirty="0" smtClean="0">
                <a:solidFill>
                  <a:srgbClr val="92D050"/>
                </a:solidFill>
                <a:latin typeface="Century Gothic" pitchFamily="34" charset="0"/>
              </a:rPr>
              <a:t>medida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 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  <p:cxnSp>
        <p:nvCxnSpPr>
          <p:cNvPr id="11" name="Conexão recta unidireccional 10"/>
          <p:cNvCxnSpPr/>
          <p:nvPr/>
        </p:nvCxnSpPr>
        <p:spPr>
          <a:xfrm rot="5400000">
            <a:off x="2071670" y="2857496"/>
            <a:ext cx="857256" cy="857256"/>
          </a:xfrm>
          <a:prstGeom prst="straightConnector1">
            <a:avLst/>
          </a:prstGeom>
          <a:ln w="444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unidireccional 11"/>
          <p:cNvCxnSpPr/>
          <p:nvPr/>
        </p:nvCxnSpPr>
        <p:spPr>
          <a:xfrm rot="16200000" flipH="1">
            <a:off x="3536149" y="3321843"/>
            <a:ext cx="857256" cy="71438"/>
          </a:xfrm>
          <a:prstGeom prst="straightConnector1">
            <a:avLst/>
          </a:prstGeom>
          <a:ln w="444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xão recta unidireccional 14"/>
          <p:cNvCxnSpPr/>
          <p:nvPr/>
        </p:nvCxnSpPr>
        <p:spPr>
          <a:xfrm rot="16200000" flipH="1">
            <a:off x="5715008" y="3000372"/>
            <a:ext cx="714380" cy="571504"/>
          </a:xfrm>
          <a:prstGeom prst="straightConnector1">
            <a:avLst/>
          </a:prstGeom>
          <a:ln w="444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2643174" y="2071678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pt-PT" sz="4000" b="1" dirty="0" smtClean="0">
                <a:solidFill>
                  <a:srgbClr val="7030A0"/>
                </a:solidFill>
                <a:latin typeface="Century Gothic" pitchFamily="34" charset="0"/>
              </a:rPr>
              <a:t>Tri</a:t>
            </a:r>
            <a:r>
              <a:rPr lang="pt-PT" sz="4000" b="1" dirty="0" smtClean="0">
                <a:solidFill>
                  <a:srgbClr val="0070C0"/>
                </a:solidFill>
                <a:latin typeface="Century Gothic" pitchFamily="34" charset="0"/>
              </a:rPr>
              <a:t>gono</a:t>
            </a:r>
            <a:r>
              <a:rPr lang="pt-PT" sz="4000" b="1" dirty="0" smtClean="0">
                <a:solidFill>
                  <a:srgbClr val="92D050"/>
                </a:solidFill>
                <a:latin typeface="Century Gothic" pitchFamily="34" charset="0"/>
              </a:rPr>
              <a:t>metria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 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1214414" y="4857760"/>
            <a:ext cx="7715304" cy="1949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A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trigonometria 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é a área da Matemática que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estuda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as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relações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em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triângulos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,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ângulos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e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funções trigonométricas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.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645920" y="1000108"/>
            <a:ext cx="7498080" cy="1143000"/>
          </a:xfrm>
        </p:spPr>
        <p:txBody>
          <a:bodyPr/>
          <a:lstStyle/>
          <a:p>
            <a:r>
              <a:rPr lang="pt-PT" dirty="0" smtClean="0"/>
              <a:t>Fim…</a:t>
            </a:r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71538" y="1251410"/>
            <a:ext cx="7715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como é que os navegadores da antiguidade faziam para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calcular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a que 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distância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eles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se encontravam da terra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, enquanto navegavam?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071538" y="4183757"/>
            <a:ext cx="7715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como é que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calculavam a altura 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de um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edifício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sabendo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o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comprimento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da sua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sombra </a:t>
            </a:r>
            <a:r>
              <a:rPr lang="pt-PT" sz="2800" dirty="0" err="1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projetada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pelo sol?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err="1" smtClean="0"/>
              <a:t>Reflete</a:t>
            </a:r>
            <a:r>
              <a:rPr lang="pt-PT" dirty="0" smtClean="0"/>
              <a:t> sobre as seguintes questões.</a:t>
            </a:r>
            <a:endParaRPr lang="pt-P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71538" y="285728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como é que se media a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distância da Terra à Lua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?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071538" y="2428868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como é que sabiam a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largura de um rio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para construir uma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ponte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?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142976" y="4857760"/>
            <a:ext cx="7715304" cy="656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Em suma,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71538" y="1714488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determinar distâncias 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que não podem ser medidas </a:t>
            </a:r>
            <a:r>
              <a:rPr lang="pt-PT" sz="2800" dirty="0" err="1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diretamente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,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142976" y="3357562"/>
            <a:ext cx="7715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resolver problemas 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de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astronomia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, auxiliando a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prever eclipses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, a estimar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equinócios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e a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estabelecer calendários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.</a:t>
            </a:r>
            <a:endParaRPr lang="pt-PT" sz="2800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1071538" y="642918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3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trigonometria serve para…</a:t>
            </a:r>
            <a:endParaRPr kumimoji="0" lang="pt-PT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214414" y="1857364"/>
            <a:ext cx="7715304" cy="1949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A </a:t>
            </a:r>
            <a:r>
              <a:rPr lang="pt-PT" sz="2800" u="sng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trigonometria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é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importante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na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navegação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,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topografia</a:t>
            </a:r>
            <a:r>
              <a:rPr lang="pt-PT" sz="2800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 e </a:t>
            </a:r>
            <a:r>
              <a:rPr lang="pt-PT" sz="2800" b="1" dirty="0" smtClean="0">
                <a:solidFill>
                  <a:schemeClr val="accent6">
                    <a:lumMod val="25000"/>
                  </a:schemeClr>
                </a:solidFill>
                <a:latin typeface="Century Gothic" pitchFamily="34" charset="0"/>
              </a:rPr>
              <a:t>movimentos harmónicos simples em física.</a:t>
            </a:r>
            <a:endParaRPr lang="pt-PT" sz="2800" b="1" dirty="0">
              <a:solidFill>
                <a:schemeClr val="accent6">
                  <a:lumMod val="2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498080" cy="1143000"/>
          </a:xfrm>
        </p:spPr>
        <p:txBody>
          <a:bodyPr/>
          <a:lstStyle/>
          <a:p>
            <a:r>
              <a:rPr lang="pt-PT" dirty="0" smtClean="0">
                <a:solidFill>
                  <a:srgbClr val="0070C0"/>
                </a:solidFill>
              </a:rPr>
              <a:t>História da Trigonometria</a:t>
            </a:r>
            <a:endParaRPr lang="pt-PT" dirty="0">
              <a:solidFill>
                <a:srgbClr val="0070C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214414" y="1500174"/>
            <a:ext cx="7572428" cy="2797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b="1" dirty="0" smtClean="0">
                <a:solidFill>
                  <a:schemeClr val="tx1">
                    <a:lumMod val="10000"/>
                  </a:schemeClr>
                </a:solidFill>
              </a:rPr>
              <a:t>Apesar dos </a:t>
            </a:r>
            <a:r>
              <a:rPr lang="pt-PT" sz="2400" b="1" dirty="0" smtClean="0">
                <a:solidFill>
                  <a:schemeClr val="tx1">
                    <a:lumMod val="50000"/>
                  </a:schemeClr>
                </a:solidFill>
              </a:rPr>
              <a:t>egípcios</a:t>
            </a:r>
            <a:r>
              <a:rPr lang="pt-PT" sz="2400" b="1" dirty="0" smtClean="0">
                <a:solidFill>
                  <a:schemeClr val="tx1">
                    <a:lumMod val="10000"/>
                  </a:schemeClr>
                </a:solidFill>
              </a:rPr>
              <a:t> e dos </a:t>
            </a:r>
            <a:r>
              <a:rPr lang="pt-PT" sz="2400" b="1" dirty="0" smtClean="0">
                <a:solidFill>
                  <a:schemeClr val="tx1">
                    <a:lumMod val="50000"/>
                  </a:schemeClr>
                </a:solidFill>
              </a:rPr>
              <a:t>babilónios</a:t>
            </a:r>
            <a:r>
              <a:rPr lang="pt-PT" sz="2400" b="1" dirty="0" smtClean="0">
                <a:solidFill>
                  <a:schemeClr val="tx1">
                    <a:lumMod val="10000"/>
                  </a:schemeClr>
                </a:solidFill>
              </a:rPr>
              <a:t> terem utilizado as relações existentes entre lados e ângulos dos triângulos, para resolver problemas, foi a </a:t>
            </a:r>
            <a:r>
              <a:rPr lang="pt-PT" sz="2400" b="1" dirty="0" smtClean="0">
                <a:solidFill>
                  <a:schemeClr val="tx1">
                    <a:lumMod val="50000"/>
                  </a:schemeClr>
                </a:solidFill>
              </a:rPr>
              <a:t>atracção pelo movimento dos astros </a:t>
            </a:r>
            <a:r>
              <a:rPr lang="pt-PT" sz="2400" b="1" dirty="0" smtClean="0">
                <a:solidFill>
                  <a:schemeClr val="tx1">
                    <a:lumMod val="10000"/>
                  </a:schemeClr>
                </a:solidFill>
              </a:rPr>
              <a:t>que </a:t>
            </a:r>
            <a:r>
              <a:rPr lang="pt-PT" sz="2400" b="1" dirty="0" smtClean="0">
                <a:solidFill>
                  <a:schemeClr val="tx1">
                    <a:lumMod val="50000"/>
                  </a:schemeClr>
                </a:solidFill>
              </a:rPr>
              <a:t>impulsionou</a:t>
            </a:r>
            <a:r>
              <a:rPr lang="pt-PT" sz="2400" b="1" dirty="0" smtClean="0">
                <a:solidFill>
                  <a:schemeClr val="tx1">
                    <a:lumMod val="10000"/>
                  </a:schemeClr>
                </a:solidFill>
              </a:rPr>
              <a:t> a </a:t>
            </a:r>
            <a:r>
              <a:rPr lang="pt-PT" sz="2400" b="1" dirty="0" smtClean="0">
                <a:solidFill>
                  <a:schemeClr val="tx1">
                    <a:lumMod val="50000"/>
                  </a:schemeClr>
                </a:solidFill>
              </a:rPr>
              <a:t>evolução</a:t>
            </a:r>
            <a:r>
              <a:rPr lang="pt-PT" sz="2400" b="1" dirty="0" smtClean="0">
                <a:solidFill>
                  <a:schemeClr val="tx1">
                    <a:lumMod val="10000"/>
                  </a:schemeClr>
                </a:solidFill>
              </a:rPr>
              <a:t> da </a:t>
            </a:r>
            <a:r>
              <a:rPr lang="pt-PT" sz="2400" b="1" dirty="0" smtClean="0">
                <a:solidFill>
                  <a:schemeClr val="tx1">
                    <a:lumMod val="50000"/>
                  </a:schemeClr>
                </a:solidFill>
              </a:rPr>
              <a:t>Trigonometria</a:t>
            </a:r>
            <a:r>
              <a:rPr lang="pt-PT" sz="2400" b="1" dirty="0" smtClean="0">
                <a:solidFill>
                  <a:schemeClr val="tx1">
                    <a:lumMod val="10000"/>
                  </a:schemeClr>
                </a:solidFill>
              </a:rPr>
              <a:t>. </a:t>
            </a:r>
            <a:endParaRPr lang="pt-PT" sz="2400" b="1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643042" y="357187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1214414" y="5072074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b="1" dirty="0" smtClean="0">
                <a:solidFill>
                  <a:schemeClr val="bg1">
                    <a:lumMod val="10000"/>
                  </a:schemeClr>
                </a:solidFill>
              </a:rPr>
              <a:t>Daí que, historicamente a </a:t>
            </a:r>
            <a:r>
              <a:rPr lang="pt-PT" sz="2400" b="1" dirty="0" smtClean="0">
                <a:solidFill>
                  <a:srgbClr val="DD3523"/>
                </a:solidFill>
              </a:rPr>
              <a:t>Trigonometria</a:t>
            </a:r>
            <a:r>
              <a:rPr lang="pt-PT" sz="2400" b="1" dirty="0" smtClean="0">
                <a:solidFill>
                  <a:schemeClr val="bg1">
                    <a:lumMod val="10000"/>
                  </a:schemeClr>
                </a:solidFill>
              </a:rPr>
              <a:t> apareça muito cedo associada à </a:t>
            </a:r>
            <a:r>
              <a:rPr lang="pt-PT" sz="2400" b="1" dirty="0" smtClean="0">
                <a:solidFill>
                  <a:srgbClr val="9C6BA9"/>
                </a:solidFill>
              </a:rPr>
              <a:t>Astronomia</a:t>
            </a:r>
            <a:r>
              <a:rPr lang="pt-PT" sz="2400" b="1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pt-PT" sz="2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643042" y="357187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142976" y="571480"/>
            <a:ext cx="7643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 smtClean="0">
                <a:solidFill>
                  <a:schemeClr val="bg1">
                    <a:lumMod val="10000"/>
                  </a:schemeClr>
                </a:solidFill>
              </a:rPr>
              <a:t>Surgiu , na segunda metade do século dois a.C., um marco na história da trigonometria: </a:t>
            </a:r>
            <a:r>
              <a:rPr lang="pt-PT" sz="2000" b="1" dirty="0" err="1" smtClean="0">
                <a:solidFill>
                  <a:schemeClr val="bg1">
                    <a:lumMod val="10000"/>
                  </a:schemeClr>
                </a:solidFill>
              </a:rPr>
              <a:t>Hiparco</a:t>
            </a:r>
            <a:r>
              <a:rPr lang="pt-PT" sz="2000" b="1" dirty="0" smtClean="0">
                <a:solidFill>
                  <a:schemeClr val="bg1">
                    <a:lumMod val="10000"/>
                  </a:schemeClr>
                </a:solidFill>
              </a:rPr>
              <a:t> de </a:t>
            </a:r>
            <a:r>
              <a:rPr lang="pt-PT" sz="2000" b="1" dirty="0" err="1" smtClean="0">
                <a:solidFill>
                  <a:schemeClr val="bg1">
                    <a:lumMod val="10000"/>
                  </a:schemeClr>
                </a:solidFill>
              </a:rPr>
              <a:t>Nicéia</a:t>
            </a:r>
            <a:r>
              <a:rPr lang="pt-PT" sz="2000" b="1" dirty="0" smtClean="0">
                <a:solidFill>
                  <a:schemeClr val="bg1">
                    <a:lumMod val="10000"/>
                  </a:schemeClr>
                </a:solidFill>
              </a:rPr>
              <a:t> (180-125 a.C.).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357290" y="3786190"/>
            <a:ext cx="735811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 err="1" smtClean="0">
                <a:solidFill>
                  <a:schemeClr val="bg1">
                    <a:lumMod val="10000"/>
                  </a:schemeClr>
                </a:solidFill>
              </a:rPr>
              <a:t>Hiparco</a:t>
            </a:r>
            <a:r>
              <a:rPr lang="pt-PT" sz="2000" b="1" dirty="0" smtClean="0">
                <a:solidFill>
                  <a:schemeClr val="bg1">
                    <a:lumMod val="10000"/>
                  </a:schemeClr>
                </a:solidFill>
              </a:rPr>
              <a:t> representou um grande avanço na Astronomia e por isso recebeu o título de “Pai da Trigonometria”. </a:t>
            </a:r>
          </a:p>
          <a:p>
            <a:endParaRPr lang="pt-PT" dirty="0"/>
          </a:p>
        </p:txBody>
      </p:sp>
      <p:pic>
        <p:nvPicPr>
          <p:cNvPr id="10" name="Imagem 9" descr="http://www.educ.fc.ul.pt/icm/icm2000/icm22/images/Hipparchus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071678"/>
            <a:ext cx="858774" cy="103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71414"/>
            <a:ext cx="7786710" cy="961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 smtClean="0">
                <a:solidFill>
                  <a:schemeClr val="tx1">
                    <a:lumMod val="10000"/>
                  </a:schemeClr>
                </a:solidFill>
              </a:rPr>
              <a:t>Foi Ptolomeu (séc. II) quem influenciou o desenvolvimento da Trigonometria, durante muitos séculos</a:t>
            </a:r>
            <a:r>
              <a:rPr lang="pt-PT" dirty="0" smtClean="0">
                <a:solidFill>
                  <a:schemeClr val="tx1">
                    <a:lumMod val="10000"/>
                  </a:schemeClr>
                </a:solidFill>
              </a:rPr>
              <a:t>.</a:t>
            </a:r>
            <a:endParaRPr lang="pt-PT" dirty="0">
              <a:solidFill>
                <a:schemeClr val="tx1">
                  <a:lumMod val="10000"/>
                </a:schemeClr>
              </a:solidFill>
            </a:endParaRPr>
          </a:p>
        </p:txBody>
      </p:sp>
      <p:pic>
        <p:nvPicPr>
          <p:cNvPr id="3" name="Imagem 2" descr="ptolome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142984"/>
            <a:ext cx="2285238" cy="276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ixaDeTexto 3"/>
          <p:cNvSpPr txBox="1"/>
          <p:nvPr/>
        </p:nvSpPr>
        <p:spPr>
          <a:xfrm>
            <a:off x="1214414" y="3995678"/>
            <a:ext cx="75724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b="1" dirty="0" smtClean="0">
                <a:solidFill>
                  <a:schemeClr val="tx1">
                    <a:lumMod val="10000"/>
                  </a:schemeClr>
                </a:solidFill>
              </a:rPr>
              <a:t>Na sua obra </a:t>
            </a:r>
            <a:r>
              <a:rPr lang="pt-PT" sz="2000" b="1" dirty="0" err="1" smtClean="0">
                <a:solidFill>
                  <a:schemeClr val="tx1">
                    <a:lumMod val="10000"/>
                  </a:schemeClr>
                </a:solidFill>
              </a:rPr>
              <a:t>Almagesto</a:t>
            </a:r>
            <a:r>
              <a:rPr lang="pt-PT" sz="2000" b="1" dirty="0" smtClean="0">
                <a:solidFill>
                  <a:schemeClr val="tx1">
                    <a:lumMod val="10000"/>
                  </a:schemeClr>
                </a:solidFill>
              </a:rPr>
              <a:t> compilou os conhecimentos existentes na época sobre Astronomia e Trigonometria e a que os árabes tiveram acesso. Estes trouxeram os conhecimentos de Trigonometria para a Europa através de Espanha.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Personalizado 5">
      <a:dk1>
        <a:srgbClr val="7CCA62"/>
      </a:dk1>
      <a:lt1>
        <a:srgbClr val="DEE8BC"/>
      </a:lt1>
      <a:dk2>
        <a:srgbClr val="7CCA62"/>
      </a:dk2>
      <a:lt2>
        <a:srgbClr val="C9DA91"/>
      </a:lt2>
      <a:accent1>
        <a:srgbClr val="92D050"/>
      </a:accent1>
      <a:accent2>
        <a:srgbClr val="7E9532"/>
      </a:accent2>
      <a:accent3>
        <a:srgbClr val="72872D"/>
      </a:accent3>
      <a:accent4>
        <a:srgbClr val="B0DFA0"/>
      </a:accent4>
      <a:accent5>
        <a:srgbClr val="7CCA62"/>
      </a:accent5>
      <a:accent6>
        <a:srgbClr val="A5C249"/>
      </a:accent6>
      <a:hlink>
        <a:srgbClr val="FFF98D"/>
      </a:hlink>
      <a:folHlink>
        <a:srgbClr val="85DFD0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896</Words>
  <Application>Microsoft Office PowerPoint</Application>
  <PresentationFormat>Apresentação no Ecrã (4:3)</PresentationFormat>
  <Paragraphs>59</Paragraphs>
  <Slides>20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20</vt:i4>
      </vt:variant>
    </vt:vector>
  </HeadingPairs>
  <TitlesOfParts>
    <vt:vector size="22" baseType="lpstr">
      <vt:lpstr>Solstício</vt:lpstr>
      <vt:lpstr>Microsoft Equation 3.0</vt:lpstr>
      <vt:lpstr>Trigonometria</vt:lpstr>
      <vt:lpstr>Apresentação do PowerPoint</vt:lpstr>
      <vt:lpstr>Reflete sobre as seguintes questões.</vt:lpstr>
      <vt:lpstr>Apresentação do PowerPoint</vt:lpstr>
      <vt:lpstr>Apresentação do PowerPoint</vt:lpstr>
      <vt:lpstr>Apresentação do PowerPoint</vt:lpstr>
      <vt:lpstr>História da Trigonometria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Razões trigonometrias - Revisão</vt:lpstr>
      <vt:lpstr>Instrumentos de medida</vt:lpstr>
      <vt:lpstr>Páginas da Internet consultadas</vt:lpstr>
      <vt:lpstr>Fim…</vt:lpstr>
    </vt:vector>
  </TitlesOfParts>
  <Company>CFPS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Trigonometria</dc:title>
  <dc:creator>Utilizador</dc:creator>
  <cp:lastModifiedBy>Utilizador</cp:lastModifiedBy>
  <cp:revision>26</cp:revision>
  <dcterms:created xsi:type="dcterms:W3CDTF">2012-04-09T20:02:26Z</dcterms:created>
  <dcterms:modified xsi:type="dcterms:W3CDTF">2012-10-29T21:09:14Z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