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312" r:id="rId2"/>
    <p:sldId id="258" r:id="rId3"/>
    <p:sldId id="260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9" r:id="rId31"/>
    <p:sldId id="290" r:id="rId32"/>
    <p:sldId id="291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01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elmo\Desktop\MESTRADO\Instala&#231;&#245;es%20de%20Climatiza&#231;&#227;o%20e%20Refrigera&#231;&#227;o\TRABALHO%201\REVIS&#195;O%20DO%20TRABALHO\leituras_dia_15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estrado\trabalho%20mestrado\grafic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t-PT"/>
              <a:t>PPM CO</a:t>
            </a:r>
            <a:r>
              <a:rPr lang="pt-PT" baseline="-25000"/>
              <a:t>2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[leituras_dia_15.xls]Folha3!$C$1</c:f>
              <c:strCache>
                <c:ptCount val="1"/>
                <c:pt idx="0">
                  <c:v>PPM CO2</c:v>
                </c:pt>
              </c:strCache>
            </c:strRef>
          </c:tx>
          <c:marker>
            <c:symbol val="none"/>
          </c:marker>
          <c:xVal>
            <c:numRef>
              <c:f>[leituras_dia_15.xls]Folha3!$A$2:$A$88</c:f>
              <c:numCache>
                <c:formatCode>hh:mm:ss</c:formatCode>
                <c:ptCount val="87"/>
                <c:pt idx="0">
                  <c:v>0.43682870370370369</c:v>
                </c:pt>
                <c:pt idx="1">
                  <c:v>0.4403009259259259</c:v>
                </c:pt>
                <c:pt idx="2">
                  <c:v>0.44377314814814817</c:v>
                </c:pt>
                <c:pt idx="3">
                  <c:v>0.44724537037037032</c:v>
                </c:pt>
                <c:pt idx="4">
                  <c:v>0.45071759259259259</c:v>
                </c:pt>
                <c:pt idx="5">
                  <c:v>0.45418981481481485</c:v>
                </c:pt>
                <c:pt idx="6">
                  <c:v>0.45766203703703701</c:v>
                </c:pt>
                <c:pt idx="7">
                  <c:v>0.46113425925925927</c:v>
                </c:pt>
                <c:pt idx="8">
                  <c:v>0.46460648148148148</c:v>
                </c:pt>
                <c:pt idx="9">
                  <c:v>0.46807870370370369</c:v>
                </c:pt>
                <c:pt idx="10">
                  <c:v>0.4715509259259259</c:v>
                </c:pt>
                <c:pt idx="11">
                  <c:v>0.47502314814814817</c:v>
                </c:pt>
                <c:pt idx="12">
                  <c:v>0.47849537037037032</c:v>
                </c:pt>
                <c:pt idx="13">
                  <c:v>0.48196759259259259</c:v>
                </c:pt>
                <c:pt idx="14">
                  <c:v>0.48543981481481485</c:v>
                </c:pt>
                <c:pt idx="15">
                  <c:v>0.48891203703703701</c:v>
                </c:pt>
                <c:pt idx="16">
                  <c:v>0.49238425925925927</c:v>
                </c:pt>
                <c:pt idx="17">
                  <c:v>0.49585648148148148</c:v>
                </c:pt>
                <c:pt idx="18">
                  <c:v>0.49932870370370369</c:v>
                </c:pt>
                <c:pt idx="19">
                  <c:v>0.50280092592592596</c:v>
                </c:pt>
                <c:pt idx="20">
                  <c:v>0.50627314814814817</c:v>
                </c:pt>
                <c:pt idx="21">
                  <c:v>0.50974537037037038</c:v>
                </c:pt>
                <c:pt idx="22">
                  <c:v>0.51321759259259259</c:v>
                </c:pt>
                <c:pt idx="23">
                  <c:v>0.5166898148148148</c:v>
                </c:pt>
                <c:pt idx="24">
                  <c:v>0.52016203703703701</c:v>
                </c:pt>
                <c:pt idx="25">
                  <c:v>0.52363425925925922</c:v>
                </c:pt>
                <c:pt idx="26">
                  <c:v>0.52710648148148154</c:v>
                </c:pt>
                <c:pt idx="27">
                  <c:v>0.53057870370370364</c:v>
                </c:pt>
                <c:pt idx="28">
                  <c:v>0.53405092592592596</c:v>
                </c:pt>
                <c:pt idx="29">
                  <c:v>0.53752314814814817</c:v>
                </c:pt>
                <c:pt idx="30">
                  <c:v>0.54099537037037038</c:v>
                </c:pt>
                <c:pt idx="31">
                  <c:v>0.54446759259259259</c:v>
                </c:pt>
                <c:pt idx="32">
                  <c:v>0.5479398148148148</c:v>
                </c:pt>
                <c:pt idx="33">
                  <c:v>0.55141203703703701</c:v>
                </c:pt>
                <c:pt idx="34">
                  <c:v>0.55488425925925922</c:v>
                </c:pt>
                <c:pt idx="35">
                  <c:v>0.55835648148148154</c:v>
                </c:pt>
                <c:pt idx="36">
                  <c:v>0.56182870370370364</c:v>
                </c:pt>
                <c:pt idx="37">
                  <c:v>0.56530092592592596</c:v>
                </c:pt>
                <c:pt idx="38">
                  <c:v>0.56877314814814817</c:v>
                </c:pt>
                <c:pt idx="39">
                  <c:v>0.57224537037037038</c:v>
                </c:pt>
                <c:pt idx="40">
                  <c:v>0.57571759259259259</c:v>
                </c:pt>
                <c:pt idx="41">
                  <c:v>0.5791898148148148</c:v>
                </c:pt>
                <c:pt idx="42">
                  <c:v>0.58266203703703701</c:v>
                </c:pt>
                <c:pt idx="43">
                  <c:v>0.58613425925925922</c:v>
                </c:pt>
                <c:pt idx="44">
                  <c:v>0.58960648148148154</c:v>
                </c:pt>
                <c:pt idx="45">
                  <c:v>0.59307870370370364</c:v>
                </c:pt>
                <c:pt idx="46">
                  <c:v>0.59655092592592596</c:v>
                </c:pt>
                <c:pt idx="47">
                  <c:v>0.60002314814814817</c:v>
                </c:pt>
                <c:pt idx="48">
                  <c:v>0.60349537037037038</c:v>
                </c:pt>
                <c:pt idx="49">
                  <c:v>0.60696759259259259</c:v>
                </c:pt>
                <c:pt idx="50">
                  <c:v>0.6104398148148148</c:v>
                </c:pt>
                <c:pt idx="51">
                  <c:v>0.61391203703703701</c:v>
                </c:pt>
                <c:pt idx="52">
                  <c:v>0.61738425925925922</c:v>
                </c:pt>
                <c:pt idx="53">
                  <c:v>0.62085648148148154</c:v>
                </c:pt>
                <c:pt idx="54">
                  <c:v>0.62432870370370364</c:v>
                </c:pt>
                <c:pt idx="55">
                  <c:v>0.62780092592592596</c:v>
                </c:pt>
                <c:pt idx="56">
                  <c:v>0.63127314814814817</c:v>
                </c:pt>
                <c:pt idx="57">
                  <c:v>0.63474537037037038</c:v>
                </c:pt>
                <c:pt idx="58">
                  <c:v>0.63821759259259259</c:v>
                </c:pt>
                <c:pt idx="59">
                  <c:v>0.6416898148148148</c:v>
                </c:pt>
                <c:pt idx="60">
                  <c:v>0.64516203703703701</c:v>
                </c:pt>
                <c:pt idx="61">
                  <c:v>0.64863425925925922</c:v>
                </c:pt>
                <c:pt idx="62">
                  <c:v>0.65210648148148154</c:v>
                </c:pt>
                <c:pt idx="63">
                  <c:v>0.65557870370370364</c:v>
                </c:pt>
                <c:pt idx="64">
                  <c:v>0.65905092592592596</c:v>
                </c:pt>
                <c:pt idx="65">
                  <c:v>0.66252314814814817</c:v>
                </c:pt>
                <c:pt idx="66">
                  <c:v>0.66599537037037038</c:v>
                </c:pt>
                <c:pt idx="67">
                  <c:v>0.6694675925925927</c:v>
                </c:pt>
                <c:pt idx="68">
                  <c:v>0.6729398148148148</c:v>
                </c:pt>
                <c:pt idx="69">
                  <c:v>0.67641203703703701</c:v>
                </c:pt>
                <c:pt idx="70">
                  <c:v>0.67988425925925933</c:v>
                </c:pt>
                <c:pt idx="71">
                  <c:v>0.68335648148148154</c:v>
                </c:pt>
                <c:pt idx="72">
                  <c:v>0.68682870370370364</c:v>
                </c:pt>
                <c:pt idx="73">
                  <c:v>0.69030092592592596</c:v>
                </c:pt>
                <c:pt idx="74">
                  <c:v>0.69377314814814817</c:v>
                </c:pt>
                <c:pt idx="75">
                  <c:v>0.69724537037037038</c:v>
                </c:pt>
                <c:pt idx="76">
                  <c:v>0.7007175925925927</c:v>
                </c:pt>
                <c:pt idx="77">
                  <c:v>0.7041898148148148</c:v>
                </c:pt>
                <c:pt idx="78">
                  <c:v>0.70766203703703701</c:v>
                </c:pt>
                <c:pt idx="79">
                  <c:v>0.71113425925925933</c:v>
                </c:pt>
                <c:pt idx="80">
                  <c:v>0.71460648148148154</c:v>
                </c:pt>
                <c:pt idx="81">
                  <c:v>0.71807870370370364</c:v>
                </c:pt>
                <c:pt idx="82">
                  <c:v>0.72155092592592596</c:v>
                </c:pt>
                <c:pt idx="83">
                  <c:v>0.72502314814814817</c:v>
                </c:pt>
                <c:pt idx="84">
                  <c:v>0.72849537037037038</c:v>
                </c:pt>
                <c:pt idx="85">
                  <c:v>0.7319675925925927</c:v>
                </c:pt>
                <c:pt idx="86">
                  <c:v>0.7354398148148148</c:v>
                </c:pt>
              </c:numCache>
            </c:numRef>
          </c:xVal>
          <c:yVal>
            <c:numRef>
              <c:f>[leituras_dia_15.xls]Folha3!$C$2:$C$88</c:f>
              <c:numCache>
                <c:formatCode>General</c:formatCode>
                <c:ptCount val="87"/>
                <c:pt idx="0">
                  <c:v>707</c:v>
                </c:pt>
                <c:pt idx="1">
                  <c:v>707</c:v>
                </c:pt>
                <c:pt idx="2">
                  <c:v>664</c:v>
                </c:pt>
                <c:pt idx="3">
                  <c:v>643</c:v>
                </c:pt>
                <c:pt idx="4">
                  <c:v>674</c:v>
                </c:pt>
                <c:pt idx="5">
                  <c:v>694</c:v>
                </c:pt>
                <c:pt idx="6">
                  <c:v>698</c:v>
                </c:pt>
                <c:pt idx="7">
                  <c:v>706</c:v>
                </c:pt>
                <c:pt idx="8">
                  <c:v>760</c:v>
                </c:pt>
                <c:pt idx="9">
                  <c:v>782</c:v>
                </c:pt>
                <c:pt idx="10">
                  <c:v>796</c:v>
                </c:pt>
                <c:pt idx="11">
                  <c:v>831</c:v>
                </c:pt>
                <c:pt idx="12">
                  <c:v>835</c:v>
                </c:pt>
                <c:pt idx="13">
                  <c:v>881</c:v>
                </c:pt>
                <c:pt idx="14">
                  <c:v>943</c:v>
                </c:pt>
                <c:pt idx="15">
                  <c:v>987</c:v>
                </c:pt>
                <c:pt idx="16">
                  <c:v>1028</c:v>
                </c:pt>
                <c:pt idx="17">
                  <c:v>1051</c:v>
                </c:pt>
                <c:pt idx="18">
                  <c:v>1043</c:v>
                </c:pt>
                <c:pt idx="19">
                  <c:v>1005</c:v>
                </c:pt>
                <c:pt idx="20">
                  <c:v>995</c:v>
                </c:pt>
                <c:pt idx="21">
                  <c:v>1010</c:v>
                </c:pt>
                <c:pt idx="22">
                  <c:v>1031</c:v>
                </c:pt>
                <c:pt idx="23">
                  <c:v>1048</c:v>
                </c:pt>
                <c:pt idx="24">
                  <c:v>1065</c:v>
                </c:pt>
                <c:pt idx="25">
                  <c:v>1049</c:v>
                </c:pt>
                <c:pt idx="26">
                  <c:v>1062</c:v>
                </c:pt>
                <c:pt idx="27">
                  <c:v>1038</c:v>
                </c:pt>
                <c:pt idx="28">
                  <c:v>1021</c:v>
                </c:pt>
                <c:pt idx="29">
                  <c:v>1041</c:v>
                </c:pt>
                <c:pt idx="30">
                  <c:v>1069</c:v>
                </c:pt>
                <c:pt idx="31">
                  <c:v>1092</c:v>
                </c:pt>
                <c:pt idx="32">
                  <c:v>1091</c:v>
                </c:pt>
                <c:pt idx="33">
                  <c:v>1132</c:v>
                </c:pt>
                <c:pt idx="34">
                  <c:v>1131</c:v>
                </c:pt>
                <c:pt idx="35">
                  <c:v>1080</c:v>
                </c:pt>
                <c:pt idx="36">
                  <c:v>1119</c:v>
                </c:pt>
                <c:pt idx="37">
                  <c:v>1134</c:v>
                </c:pt>
                <c:pt idx="38">
                  <c:v>1153</c:v>
                </c:pt>
                <c:pt idx="39">
                  <c:v>1169</c:v>
                </c:pt>
                <c:pt idx="40">
                  <c:v>1174</c:v>
                </c:pt>
                <c:pt idx="41">
                  <c:v>1176</c:v>
                </c:pt>
                <c:pt idx="42">
                  <c:v>1170</c:v>
                </c:pt>
                <c:pt idx="43">
                  <c:v>1164</c:v>
                </c:pt>
                <c:pt idx="44">
                  <c:v>1154</c:v>
                </c:pt>
                <c:pt idx="45">
                  <c:v>1128</c:v>
                </c:pt>
                <c:pt idx="46">
                  <c:v>1124</c:v>
                </c:pt>
                <c:pt idx="47">
                  <c:v>1185</c:v>
                </c:pt>
                <c:pt idx="48">
                  <c:v>1197</c:v>
                </c:pt>
                <c:pt idx="49">
                  <c:v>1160</c:v>
                </c:pt>
                <c:pt idx="50">
                  <c:v>1153</c:v>
                </c:pt>
                <c:pt idx="51">
                  <c:v>1165</c:v>
                </c:pt>
                <c:pt idx="52">
                  <c:v>1192</c:v>
                </c:pt>
                <c:pt idx="53">
                  <c:v>1163</c:v>
                </c:pt>
                <c:pt idx="54">
                  <c:v>1039</c:v>
                </c:pt>
                <c:pt idx="55">
                  <c:v>854</c:v>
                </c:pt>
                <c:pt idx="56">
                  <c:v>750</c:v>
                </c:pt>
                <c:pt idx="57">
                  <c:v>634</c:v>
                </c:pt>
                <c:pt idx="58">
                  <c:v>541</c:v>
                </c:pt>
                <c:pt idx="59">
                  <c:v>499</c:v>
                </c:pt>
                <c:pt idx="60">
                  <c:v>439</c:v>
                </c:pt>
                <c:pt idx="61">
                  <c:v>459</c:v>
                </c:pt>
                <c:pt idx="62">
                  <c:v>469</c:v>
                </c:pt>
                <c:pt idx="63">
                  <c:v>487</c:v>
                </c:pt>
                <c:pt idx="64">
                  <c:v>508</c:v>
                </c:pt>
                <c:pt idx="65">
                  <c:v>538</c:v>
                </c:pt>
                <c:pt idx="66">
                  <c:v>543</c:v>
                </c:pt>
                <c:pt idx="67">
                  <c:v>506</c:v>
                </c:pt>
                <c:pt idx="68">
                  <c:v>515</c:v>
                </c:pt>
                <c:pt idx="69">
                  <c:v>523</c:v>
                </c:pt>
                <c:pt idx="70">
                  <c:v>526</c:v>
                </c:pt>
                <c:pt idx="71">
                  <c:v>514</c:v>
                </c:pt>
                <c:pt idx="72">
                  <c:v>522</c:v>
                </c:pt>
                <c:pt idx="73">
                  <c:v>502</c:v>
                </c:pt>
                <c:pt idx="74">
                  <c:v>505</c:v>
                </c:pt>
                <c:pt idx="75">
                  <c:v>500</c:v>
                </c:pt>
                <c:pt idx="76">
                  <c:v>490</c:v>
                </c:pt>
                <c:pt idx="77">
                  <c:v>480</c:v>
                </c:pt>
                <c:pt idx="78">
                  <c:v>441</c:v>
                </c:pt>
                <c:pt idx="79">
                  <c:v>425</c:v>
                </c:pt>
                <c:pt idx="80">
                  <c:v>429</c:v>
                </c:pt>
                <c:pt idx="81">
                  <c:v>412</c:v>
                </c:pt>
                <c:pt idx="82">
                  <c:v>405</c:v>
                </c:pt>
                <c:pt idx="83">
                  <c:v>409</c:v>
                </c:pt>
                <c:pt idx="84">
                  <c:v>403</c:v>
                </c:pt>
                <c:pt idx="85">
                  <c:v>481</c:v>
                </c:pt>
                <c:pt idx="86">
                  <c:v>512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017472"/>
        <c:axId val="81027456"/>
      </c:scatterChart>
      <c:valAx>
        <c:axId val="81017472"/>
        <c:scaling>
          <c:orientation val="minMax"/>
          <c:max val="0.78400000000000003"/>
          <c:min val="0.41700000000000004"/>
        </c:scaling>
        <c:delete val="0"/>
        <c:axPos val="b"/>
        <c:majorGridlines/>
        <c:numFmt formatCode="h:mm;@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81027456"/>
        <c:crosses val="autoZero"/>
        <c:crossBetween val="midCat"/>
        <c:majorUnit val="3.4000000000000009E-2"/>
      </c:valAx>
      <c:valAx>
        <c:axId val="81027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017472"/>
        <c:crosses val="autoZero"/>
        <c:crossBetween val="midCat"/>
      </c:valAx>
      <c:spPr>
        <a:solidFill>
          <a:schemeClr val="accent5">
            <a:lumMod val="20000"/>
            <a:lumOff val="80000"/>
          </a:schemeClr>
        </a:solidFill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/>
              <a:t>Consumo Anual de Energia final por uso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explosion val="2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Folha2!$A$2:$A$9</c:f>
              <c:strCache>
                <c:ptCount val="8"/>
                <c:pt idx="0">
                  <c:v>Aquecimento</c:v>
                </c:pt>
                <c:pt idx="1">
                  <c:v>Arrefecimento</c:v>
                </c:pt>
                <c:pt idx="2">
                  <c:v>Águas Quentes Sanitários</c:v>
                </c:pt>
                <c:pt idx="3">
                  <c:v>Ventilação</c:v>
                </c:pt>
                <c:pt idx="4">
                  <c:v>Bombagem</c:v>
                </c:pt>
                <c:pt idx="5">
                  <c:v>Iluminação Interior</c:v>
                </c:pt>
                <c:pt idx="6">
                  <c:v>Iluminação Exterior </c:v>
                </c:pt>
                <c:pt idx="7">
                  <c:v>Equipamentos</c:v>
                </c:pt>
              </c:strCache>
            </c:strRef>
          </c:cat>
          <c:val>
            <c:numRef>
              <c:f>Folha2!$B$2:$B$9</c:f>
              <c:numCache>
                <c:formatCode>0.00%</c:formatCode>
                <c:ptCount val="8"/>
                <c:pt idx="0">
                  <c:v>0.36510332358815389</c:v>
                </c:pt>
                <c:pt idx="1">
                  <c:v>0.14215736407590659</c:v>
                </c:pt>
                <c:pt idx="2">
                  <c:v>0.10935172809421202</c:v>
                </c:pt>
                <c:pt idx="3">
                  <c:v>8.9255969069341246E-2</c:v>
                </c:pt>
                <c:pt idx="4">
                  <c:v>8.3933149714874157E-4</c:v>
                </c:pt>
                <c:pt idx="5">
                  <c:v>0.10320956132586163</c:v>
                </c:pt>
                <c:pt idx="6">
                  <c:v>4.4743186897024369E-2</c:v>
                </c:pt>
                <c:pt idx="7">
                  <c:v>0.14533953545235148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0282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1848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2690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7745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14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584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60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5461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4197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864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727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7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BAAB3-3AA9-4427-AA1C-0DF458940064}" type="datetimeFigureOut">
              <a:rPr lang="pt-PT" smtClean="0"/>
              <a:t>04-02-2015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A67A9-1DFC-498D-822D-832D00DC88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114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_8_Refer&#234;ncias_Bibliogr&#225;ficas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20" y="-4067297"/>
            <a:ext cx="9144000" cy="1101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pt-PT" sz="1500" b="1" dirty="0" smtClean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pt-PT" sz="15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PT" b="1" dirty="0" smtClean="0">
                <a:latin typeface="Myriad Pro"/>
                <a:ea typeface="Calibri" pitchFamily="34" charset="0"/>
                <a:cs typeface="Times New Roman" pitchFamily="18" charset="0"/>
              </a:rPr>
              <a:t>Auditoria </a:t>
            </a:r>
            <a:r>
              <a:rPr lang="pt-PT" b="1" dirty="0">
                <a:latin typeface="Myriad Pro"/>
                <a:ea typeface="Calibri" pitchFamily="34" charset="0"/>
                <a:cs typeface="Times New Roman" pitchFamily="18" charset="0"/>
              </a:rPr>
              <a:t>Energética numa Escola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MyriadPro-Regular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MyriadPro-Regular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300" dirty="0">
              <a:latin typeface="Calibri" pitchFamily="34" charset="0"/>
              <a:ea typeface="Calibri" pitchFamily="34" charset="0"/>
              <a:cs typeface="MyriadPro-Regular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MyriadPro-Regular"/>
              </a:rPr>
              <a:t>Dissertação de Mestrado</a:t>
            </a:r>
            <a:endParaRPr kumimoji="0" lang="pt-P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4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riad Pro"/>
                <a:ea typeface="Calibri" pitchFamily="34" charset="0"/>
                <a:cs typeface="Times New Roman" pitchFamily="18" charset="0"/>
              </a:rPr>
              <a:t>Miguel Nuno da Silva Costa Lopes</a:t>
            </a:r>
            <a:endParaRPr kumimoji="0" lang="pt-P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200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200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riad Pro"/>
                <a:ea typeface="Calibri" pitchFamily="34" charset="0"/>
                <a:cs typeface="Times New Roman" pitchFamily="18" charset="0"/>
              </a:rPr>
              <a:t>Mestrado em Manuten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ç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riad Pro"/>
                <a:ea typeface="Calibri" pitchFamily="34" charset="0"/>
                <a:cs typeface="Times New Roman" pitchFamily="18" charset="0"/>
              </a:rPr>
              <a:t>ão T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riad Pro"/>
                <a:ea typeface="Calibri" pitchFamily="34" charset="0"/>
                <a:cs typeface="Times New Roman" pitchFamily="18" charset="0"/>
              </a:rPr>
              <a:t>cnica de Edif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yriad Pro"/>
                <a:ea typeface="Calibri" pitchFamily="34" charset="0"/>
                <a:cs typeface="Times New Roman" pitchFamily="18" charset="0"/>
              </a:rPr>
              <a:t>cios</a:t>
            </a:r>
            <a:endParaRPr kumimoji="0" lang="pt-P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3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3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sz="1300" b="1" dirty="0"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2818"/>
            <a:ext cx="3667125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264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2357437" y="2254917"/>
          <a:ext cx="4429126" cy="3216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4156"/>
                <a:gridCol w="809564"/>
                <a:gridCol w="539286"/>
                <a:gridCol w="809564"/>
                <a:gridCol w="723278"/>
                <a:gridCol w="72327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Envolvente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Orientação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Área</a:t>
                      </a:r>
                      <a:br>
                        <a:rPr lang="pt-PT" sz="1200" dirty="0">
                          <a:effectLst/>
                        </a:rPr>
                      </a:br>
                      <a:r>
                        <a:rPr lang="pt-PT" sz="1200" dirty="0">
                          <a:effectLst/>
                        </a:rPr>
                        <a:t>(m</a:t>
                      </a:r>
                      <a:r>
                        <a:rPr lang="pt-PT" sz="1200" baseline="30000" dirty="0">
                          <a:effectLst/>
                        </a:rPr>
                        <a:t>2</a:t>
                      </a:r>
                      <a:r>
                        <a:rPr lang="pt-PT" sz="1200" dirty="0">
                          <a:effectLst/>
                        </a:rPr>
                        <a:t>)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U (W/m</a:t>
                      </a:r>
                      <a:r>
                        <a:rPr lang="pt-PT" sz="1200" baseline="30000">
                          <a:effectLst/>
                        </a:rPr>
                        <a:t>2</a:t>
                      </a:r>
                      <a:r>
                        <a:rPr lang="pt-PT" sz="1200">
                          <a:effectLst/>
                        </a:rPr>
                        <a:t>.ºC)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g</a:t>
                      </a:r>
                      <a:r>
                        <a:rPr lang="pt-PT" sz="1200" baseline="-25000">
                          <a:effectLst/>
                        </a:rPr>
                        <a:t>vidro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g</a:t>
                      </a:r>
                      <a:r>
                        <a:rPr lang="pt-PT" sz="1200" baseline="-25000">
                          <a:effectLst/>
                        </a:rPr>
                        <a:t>inverno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229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Frente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Norte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128,40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1,60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0,75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0,75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362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Lt Nordeste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Nordeste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112,80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1,60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0,75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0,75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51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Lt Sudeste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Sudeste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112,80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1,60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0,75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0,75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48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Traseira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Sul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50,40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1,60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0,75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0,75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365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Lt Int Sudeste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Sudeste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112,80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1,60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0,75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0,75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997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Lt Int Nordeste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Noroeste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112,80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1,60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0,75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0,75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77368" y="1548502"/>
            <a:ext cx="44268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400" b="1" i="0" u="none" strike="noStrike" cap="none" normalizeH="0" baseline="0" dirty="0" smtClean="0" bmk="_Toc410494726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600" b="1" i="0" u="none" strike="noStrike" cap="none" normalizeH="0" baseline="0" dirty="0" smtClean="0" bmk="_Toc41049472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Vãos envidraçados</a:t>
            </a:r>
            <a:endParaRPr kumimoji="0" lang="pt-P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0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77368" y="1671613"/>
            <a:ext cx="44268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400" b="1" i="0" u="none" strike="noStrike" cap="none" normalizeH="0" baseline="0" dirty="0" smtClean="0" bmk="_Toc410494726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1803400" y="2628741"/>
          <a:ext cx="5537200" cy="2468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9990"/>
                <a:gridCol w="1189990"/>
                <a:gridCol w="1214755"/>
                <a:gridCol w="1045210"/>
                <a:gridCol w="89725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Equipamento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Potência de Aquecimento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Potência de Arrefecimento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Caudal de Ar Novo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Caudal de Retorno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Uta 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43.40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---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14275 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13000 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Uta 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47.10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---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15500 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14600 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Uta 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36.20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41.90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3800 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3800 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Uta 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35.00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27.80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8450 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7000 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Uta 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47.20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31.20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13520 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8110 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Chiller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95.10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100.90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---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---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81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Caldeira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231.09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---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---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---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637771" y="1924434"/>
            <a:ext cx="425289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600" b="1" i="0" u="none" strike="noStrike" cap="none" normalizeH="0" baseline="0" dirty="0" smtClean="0" bmk="_Toc41049472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Principais características do sistema de AVAC</a:t>
            </a:r>
            <a:endParaRPr kumimoji="0" lang="pt-P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25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77368" y="1671613"/>
            <a:ext cx="44268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400" b="1" i="0" u="none" strike="noStrike" cap="none" normalizeH="0" baseline="0" dirty="0" smtClean="0" bmk="_Toc410494726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25875" y="1924434"/>
            <a:ext cx="66767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600" b="1" i="0" u="none" strike="noStrike" cap="none" normalizeH="0" baseline="0" dirty="0" smtClean="0" bmk="_Toc41049472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Principais características do sistema de Aquecimento</a:t>
            </a:r>
            <a:r>
              <a:rPr kumimoji="0" lang="pt-PT" sz="1600" b="1" i="0" u="none" strike="noStrike" cap="none" normalizeH="0" dirty="0" smtClean="0" bmk="_Toc41049472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 Águas Sanit</a:t>
            </a:r>
            <a:r>
              <a:rPr lang="pt-PT" sz="1600" b="1" dirty="0" smtClean="0" bmk="_Toc410494727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árias</a:t>
            </a:r>
            <a:endParaRPr kumimoji="0" lang="pt-P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1643063" y="3121565"/>
          <a:ext cx="5857874" cy="14832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9292"/>
                <a:gridCol w="449776"/>
                <a:gridCol w="629306"/>
                <a:gridCol w="723194"/>
                <a:gridCol w="809470"/>
                <a:gridCol w="1180583"/>
                <a:gridCol w="797417"/>
                <a:gridCol w="808836"/>
              </a:tblGrid>
              <a:tr h="40957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Potência Nominal útil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Gasto Calorífico P.C.I KW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Conteúdo de água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Pressão Máxima de Funcionamento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Perca de carga água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6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Máx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Min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Máx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Min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dm3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bar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Δ 10ºC Δp mbar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Δ 20ºC Δp mbar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38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240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150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261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172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222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6,5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3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068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87624" y="2636912"/>
            <a:ext cx="7128792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PT" b="1" dirty="0" smtClean="0"/>
              <a:t> </a:t>
            </a:r>
            <a:r>
              <a:rPr lang="pt-PT" b="1" dirty="0"/>
              <a:t>Utilização do espaço</a:t>
            </a:r>
          </a:p>
          <a:p>
            <a:r>
              <a:rPr lang="pt-PT" dirty="0"/>
              <a:t>Este Estabelecimento de ensino é frequentado por 612 pessoas, divididas entre Docentes, Não Docentes e Alunos</a:t>
            </a:r>
            <a:r>
              <a:rPr lang="pt-PT" dirty="0" smtClean="0"/>
              <a:t>.</a:t>
            </a:r>
          </a:p>
          <a:p>
            <a:endParaRPr lang="pt-PT" dirty="0"/>
          </a:p>
          <a:p>
            <a:r>
              <a:rPr lang="pt-PT" b="1" dirty="0" smtClean="0"/>
              <a:t>Ocupação </a:t>
            </a:r>
            <a:r>
              <a:rPr lang="pt-PT" b="1" dirty="0"/>
              <a:t>do espaço</a:t>
            </a:r>
          </a:p>
          <a:p>
            <a:r>
              <a:rPr lang="pt-PT" dirty="0"/>
              <a:t>Recorrendo à análise dos horários das turmas, professores, auxiliares e pessoal administrativo chegou-se ao seguinte perfil de utilização: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77368" y="1671613"/>
            <a:ext cx="44268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400" b="1" i="0" u="none" strike="noStrike" cap="none" normalizeH="0" baseline="0" dirty="0" smtClean="0" bmk="_Toc410494726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730131" y="1924434"/>
            <a:ext cx="206819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600" b="1" i="0" u="none" strike="noStrike" cap="none" normalizeH="0" baseline="0" dirty="0" smtClean="0" bmk="_Toc41049472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Ocupação</a:t>
            </a:r>
            <a:r>
              <a:rPr kumimoji="0" lang="pt-PT" sz="1600" b="1" i="0" u="none" strike="noStrike" cap="none" normalizeH="0" dirty="0" smtClean="0" bmk="_Toc410494727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 Edifício</a:t>
            </a:r>
            <a:endParaRPr kumimoji="0" lang="pt-P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16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1778000" y="2102961"/>
          <a:ext cx="5588000" cy="3520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7550"/>
                <a:gridCol w="717550"/>
                <a:gridCol w="879475"/>
                <a:gridCol w="548005"/>
                <a:gridCol w="704850"/>
                <a:gridCol w="689610"/>
                <a:gridCol w="568960"/>
                <a:gridCol w="762000"/>
              </a:tblGrid>
              <a:tr h="19050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Tempos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Total de ocupantes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Inicio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Fim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segunda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terça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quarta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quinta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sexta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Média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08:30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09:20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536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493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521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521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521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518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09:30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10:20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10:40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11:30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11:40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12:30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12:40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13:30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405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363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583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418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441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442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13:30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14:20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413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291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260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240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244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14:30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15:20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550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541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534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549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444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15:30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16:20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513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504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473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410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16:25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17:15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368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366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358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242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17:25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18:00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9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9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9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9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9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9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18:00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19:00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19:00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20:00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7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965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953323"/>
              </p:ext>
            </p:extLst>
          </p:nvPr>
        </p:nvGraphicFramePr>
        <p:xfrm>
          <a:off x="1115616" y="2471462"/>
          <a:ext cx="6840758" cy="33293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5878"/>
                <a:gridCol w="1681240"/>
                <a:gridCol w="717774"/>
                <a:gridCol w="928581"/>
                <a:gridCol w="638353"/>
                <a:gridCol w="947137"/>
                <a:gridCol w="105179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Referência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Luminárias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Potência (W)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Quantidade lâmpadas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LUX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Quantidade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Total (W)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312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A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Encastrada Estudio 652-IET-D/EL 2XT5(G5), tipo Indal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35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840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273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19110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B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Encastrada Estudio 402 IET-D/EL 2XT5(G5), tipo Indal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54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840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26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2808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291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C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Saliente Cosmo2 68480EL 1XT5 IP 65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35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830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65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2275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284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D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Downlight pro 1170EL/BL 2XTCDEL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18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830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61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2196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E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Downlight DUO 18218EL/BL 2XTCDEL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18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830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effectLst/>
                        </a:rPr>
                        <a:t>F</a:t>
                      </a:r>
                      <a:endParaRPr lang="pt-PT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Downlight Star 94226EL/G 2/TCDEL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26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840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33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1716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G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Downlight DUO 18226EL/BL 2TCDEL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26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830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171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8892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H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Encastarda DKV211 218 BE tipo EEE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36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PT" sz="800">
                        <a:effectLst/>
                        <a:latin typeface="Calibri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I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Emergência permanentes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8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PT" sz="800">
                        <a:effectLst/>
                        <a:latin typeface="Calibri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146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1168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J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Domus UX-SPT 1XSON(E40) IP55 IK09+Ervion/4M/CH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100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PT" sz="800">
                        <a:effectLst/>
                        <a:latin typeface="Calibri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23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2300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K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KALANK REF 540170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7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1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PT" sz="800">
                        <a:effectLst/>
                        <a:latin typeface="Calibri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>
                          <a:effectLst/>
                        </a:rPr>
                        <a:t>4</a:t>
                      </a:r>
                      <a:endParaRPr lang="pt-PT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dirty="0">
                          <a:effectLst/>
                        </a:rPr>
                        <a:t>28</a:t>
                      </a:r>
                      <a:endParaRPr lang="pt-PT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857" marR="30857" marT="0" marB="0" anchor="ctr"/>
                </a:tc>
              </a:tr>
            </a:tbl>
          </a:graphicData>
        </a:graphic>
      </p:graphicFrame>
      <p:sp>
        <p:nvSpPr>
          <p:cNvPr id="5" name="Rectângulo 4"/>
          <p:cNvSpPr/>
          <p:nvPr/>
        </p:nvSpPr>
        <p:spPr>
          <a:xfrm>
            <a:off x="3267879" y="1929584"/>
            <a:ext cx="2992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Levantamento das luminárias</a:t>
            </a:r>
          </a:p>
        </p:txBody>
      </p:sp>
    </p:spTree>
    <p:extLst>
      <p:ext uri="{BB962C8B-B14F-4D97-AF65-F5344CB8AC3E}">
        <p14:creationId xmlns:p14="http://schemas.microsoft.com/office/powerpoint/2010/main" val="261337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1835696" y="1929584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b="1" dirty="0"/>
              <a:t>Levantamento das </a:t>
            </a:r>
            <a:r>
              <a:rPr lang="pt-PT" b="1" dirty="0" smtClean="0"/>
              <a:t>luminárias por zona</a:t>
            </a:r>
            <a:endParaRPr lang="pt-PT" b="1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641293"/>
              </p:ext>
            </p:extLst>
          </p:nvPr>
        </p:nvGraphicFramePr>
        <p:xfrm>
          <a:off x="1691680" y="2780928"/>
          <a:ext cx="5791834" cy="3291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4651"/>
                <a:gridCol w="1032842"/>
                <a:gridCol w="347327"/>
                <a:gridCol w="355249"/>
                <a:gridCol w="355249"/>
                <a:gridCol w="347327"/>
                <a:gridCol w="259581"/>
                <a:gridCol w="347327"/>
                <a:gridCol w="347327"/>
                <a:gridCol w="327219"/>
                <a:gridCol w="327219"/>
                <a:gridCol w="320516"/>
              </a:tblGrid>
              <a:tr h="19050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Descrição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Zona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Referência das luminárias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B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D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F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G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H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I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J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Salas de Aula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Térmica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178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27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Gestão Escolar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Térmica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20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Sala convívio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Térmica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75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32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Corredores circulação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Complementar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140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39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Escadas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Complementar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0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21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WC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Complementar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61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Cozinha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Complementar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Arrumações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Complementar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Gabinetes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Térmica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0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538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895448"/>
              </p:ext>
            </p:extLst>
          </p:nvPr>
        </p:nvGraphicFramePr>
        <p:xfrm>
          <a:off x="3053491" y="1964701"/>
          <a:ext cx="3456383" cy="42588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9121"/>
                <a:gridCol w="1001511"/>
                <a:gridCol w="605467"/>
                <a:gridCol w="760284"/>
              </a:tblGrid>
              <a:tr h="1571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 dirty="0">
                          <a:effectLst/>
                        </a:rPr>
                        <a:t>Iluminação - Perfil Horário (% do máximo</a:t>
                      </a:r>
                      <a:r>
                        <a:rPr lang="pt-PT" sz="900" dirty="0" smtClean="0">
                          <a:effectLst/>
                        </a:rPr>
                        <a:t>) Zonas Térmicas</a:t>
                      </a:r>
                      <a:endParaRPr lang="pt-P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571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 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Segunda a Sexta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Sábado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Domingo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353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 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0:00 - 1:00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1:00 - 2:00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533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2:00 - 3:00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3:00 - 4:00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4:00 - 5:00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5:00 - 6:00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6:00 - 7:00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7:00 - 8:00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8:00 - 9:00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9:00 - 10:00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10:00 - 11:00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11:00 - 12:00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94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12:00 - 13:00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13:00 - 14:00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14:00 - 15:00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15:00 - 16:00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16:00 - 17:00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17:00 - 18:00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61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18:00 - 19:00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61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19:00 - 20:00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20:00 - 21:00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21:00 - 22:00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4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22:00 - 23:00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49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23:00 - 24:00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29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 dirty="0">
                          <a:effectLst/>
                        </a:rPr>
                        <a:t>29</a:t>
                      </a:r>
                      <a:endParaRPr lang="pt-P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67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259873"/>
              </p:ext>
            </p:extLst>
          </p:nvPr>
        </p:nvGraphicFramePr>
        <p:xfrm>
          <a:off x="2555775" y="1910915"/>
          <a:ext cx="4056848" cy="43263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8329"/>
                <a:gridCol w="1175501"/>
                <a:gridCol w="710652"/>
                <a:gridCol w="892366"/>
              </a:tblGrid>
              <a:tr h="16174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 dirty="0">
                          <a:effectLst/>
                        </a:rPr>
                        <a:t>Iluminação - Perfil Horário (% do máximo</a:t>
                      </a:r>
                      <a:r>
                        <a:rPr lang="pt-PT" sz="900" dirty="0" smtClean="0">
                          <a:effectLst/>
                        </a:rPr>
                        <a:t>) Zonas </a:t>
                      </a:r>
                      <a:r>
                        <a:rPr lang="pt-PT" sz="900" dirty="0" err="1" smtClean="0">
                          <a:effectLst/>
                        </a:rPr>
                        <a:t>Complmentares</a:t>
                      </a:r>
                      <a:endParaRPr lang="pt-P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617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 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Segunda a Sexta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Sábado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Domingo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 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0:00 - 1:00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1:00 - 2:00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2:00 - 3:00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3:00 - 4:00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4:00 - 5:00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5:00 - 6:00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6:00 - 7:00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7:00 - 8:00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8:00 - 9:00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9:00 - 10:00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32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10:00 - 11:00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11:00 - 12:00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12:00 - 13:00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13:00 - 14:00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14:00 - 15:00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15:00 - 16:00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16:00 - 17:00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75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17:00 - 18:00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35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18:00 - 19:00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19:00 - 20:00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35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20:00 - 21:00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21:00 - 22:00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22:00 - 23:00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  <a:tr h="160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h23:00 - 24:00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 dirty="0">
                          <a:effectLst/>
                        </a:rPr>
                        <a:t>8</a:t>
                      </a:r>
                      <a:endParaRPr lang="pt-P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349" marR="3834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15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359548"/>
              </p:ext>
            </p:extLst>
          </p:nvPr>
        </p:nvGraphicFramePr>
        <p:xfrm>
          <a:off x="1547664" y="2348880"/>
          <a:ext cx="5915025" cy="3785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6230"/>
                <a:gridCol w="1644200"/>
                <a:gridCol w="1063613"/>
                <a:gridCol w="1257369"/>
                <a:gridCol w="106361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effectLst/>
                        </a:rPr>
                        <a:t>Referência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Descrição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Marca/Modelo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Número de unidades semelhantes e com perfil de utilização semelhante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effectLst/>
                        </a:rPr>
                        <a:t>Potência em Utilização</a:t>
                      </a:r>
                      <a:br>
                        <a:rPr lang="pt-PT" sz="1000" dirty="0">
                          <a:effectLst/>
                        </a:rPr>
                      </a:br>
                      <a:r>
                        <a:rPr lang="pt-PT" sz="1000" dirty="0">
                          <a:effectLst/>
                        </a:rPr>
                        <a:t>(W)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VRF Exterior Sala Professores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Samsung RD 100HHXGA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9000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VRF Exterior Sala Adminstrativa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Samsung RD 100HHXGA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9000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VRF Exterior Enfermagem + Cozinha+Biloteca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Samsung RD 100HHXGA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9000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Computadores + Monitores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HP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120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Chiller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Climoveneta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50000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11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Hotte química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Deca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70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12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Caldeira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Ferroli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231,09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13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Ac sala dos professores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Samsung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37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14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AC Direção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Samsung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37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15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AC enfermagem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Samsung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37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16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Maq Café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Fiama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3800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17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Tostadeira e torradeira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Fiama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3000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6" name="Rectângulo 5"/>
          <p:cNvSpPr/>
          <p:nvPr/>
        </p:nvSpPr>
        <p:spPr>
          <a:xfrm>
            <a:off x="3227388" y="1929584"/>
            <a:ext cx="3121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Equipamentos na zona térmica</a:t>
            </a:r>
          </a:p>
        </p:txBody>
      </p:sp>
    </p:spTree>
    <p:extLst>
      <p:ext uri="{BB962C8B-B14F-4D97-AF65-F5344CB8AC3E}">
        <p14:creationId xmlns:p14="http://schemas.microsoft.com/office/powerpoint/2010/main" val="266345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956" y="574756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79578" y="2060848"/>
            <a:ext cx="7740352" cy="3808501"/>
          </a:xfrm>
          <a:prstGeom prst="rect">
            <a:avLst/>
          </a:prstGeom>
        </p:spPr>
        <p:txBody>
          <a:bodyPr wrap="square">
            <a:normAutofit fontScale="85000" lnSpcReduction="10000"/>
          </a:bodyPr>
          <a:lstStyle/>
          <a:p>
            <a:pPr algn="ctr"/>
            <a:r>
              <a:rPr lang="pt-PT" b="1" u="sng" dirty="0"/>
              <a:t>Resumo</a:t>
            </a:r>
            <a:endParaRPr lang="pt-PT" b="1" dirty="0"/>
          </a:p>
          <a:p>
            <a:r>
              <a:rPr lang="pt-PT" dirty="0"/>
              <a:t> </a:t>
            </a:r>
          </a:p>
          <a:p>
            <a:pPr algn="just"/>
            <a:r>
              <a:rPr lang="pt-PT" dirty="0"/>
              <a:t>Devido ao crescente problema das alterações climáticas a União Europeia tem vindo a estabelecer um conjunto de metas ambiciosas para os países da sua comunidade com vista a melhorar a eficiência energética, para cumprir essas exigências Portugal tem vindo a implementar medidas para incentivar o uso de energias renováveis, mas não só, pois não é possível atingir as metas definidas sem o uso eficiente da energia, o que também tem sido promovido através de medidas definidas para os vários sectores de energia, os edifícios que representam cerca de 40% </a:t>
            </a:r>
            <a:r>
              <a:rPr lang="pt-PT" u="sng" dirty="0">
                <a:hlinkClick r:id="rId3" action="ppaction://hlinkfile"/>
              </a:rPr>
              <a:t>[1]</a:t>
            </a:r>
            <a:r>
              <a:rPr lang="pt-PT" dirty="0"/>
              <a:t> da energia final da Europa estão incluídos nessas medidas, desta forma foi criado um programa de certificação energética, que visa classificar os edifícios com uma etiqueta energética, mediante o SCE (Sistema de certificação energética dos edifícios), etiqueta essa que é definida através do estudo das necessidades de consumo específico do edifício.</a:t>
            </a:r>
          </a:p>
          <a:p>
            <a:pPr algn="just"/>
            <a:r>
              <a:rPr lang="pt-PT" dirty="0"/>
              <a:t>Tendo como finalidade desta dissertação efetuar e estudar uma Auditoria Energética a um edifício escolar construído em 2011, a referida auditoria pretende efetuar em exame detalhado das condições de utilização de energia nesta instalação. </a:t>
            </a:r>
          </a:p>
          <a:p>
            <a:r>
              <a:rPr lang="pt-PT" dirty="0"/>
              <a:t>  </a:t>
            </a:r>
          </a:p>
          <a:p>
            <a:r>
              <a:rPr lang="pt-PT" b="1" dirty="0"/>
              <a:t>Palavras-chaves:</a:t>
            </a:r>
            <a:r>
              <a:rPr lang="pt-PT" dirty="0"/>
              <a:t> Eficiência Energética, Auditorias Energéticas</a:t>
            </a:r>
          </a:p>
        </p:txBody>
      </p:sp>
    </p:spTree>
    <p:extLst>
      <p:ext uri="{BB962C8B-B14F-4D97-AF65-F5344CB8AC3E}">
        <p14:creationId xmlns:p14="http://schemas.microsoft.com/office/powerpoint/2010/main" val="136821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ângulo 5"/>
          <p:cNvSpPr/>
          <p:nvPr/>
        </p:nvSpPr>
        <p:spPr>
          <a:xfrm>
            <a:off x="2854112" y="1929584"/>
            <a:ext cx="3820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Equipamentos na zona </a:t>
            </a:r>
            <a:r>
              <a:rPr lang="pt-PT" b="1" dirty="0" smtClean="0"/>
              <a:t>Complementar</a:t>
            </a:r>
            <a:endParaRPr lang="pt-PT" b="1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86774"/>
              </p:ext>
            </p:extLst>
          </p:nvPr>
        </p:nvGraphicFramePr>
        <p:xfrm>
          <a:off x="1907704" y="2492896"/>
          <a:ext cx="5505450" cy="41376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1700"/>
                <a:gridCol w="808990"/>
                <a:gridCol w="1724660"/>
                <a:gridCol w="899795"/>
                <a:gridCol w="117030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effectLst/>
                        </a:rPr>
                        <a:t>Referência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Descrição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Marca/Modelo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Número de unidades semelhantes e com perfil de utilização semelhante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Potência em Utilização</a:t>
                      </a:r>
                      <a:br>
                        <a:rPr lang="pt-PT" sz="1000">
                          <a:effectLst/>
                        </a:rPr>
                      </a:br>
                      <a:r>
                        <a:rPr lang="pt-PT" sz="1000">
                          <a:effectLst/>
                        </a:rPr>
                        <a:t>(W)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Hotte 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Sandometal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11000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Ventiladores WC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Desconhecida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2000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3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Panela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Fagor MG9-15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23002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Bascolante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Fagor SBE9-15M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18000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Grelhador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Fagor FTG-910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18680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Forno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Desconhecida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4000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7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Fogão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Desconhecida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17300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Frigorificos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Fagor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1334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Equip. 9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Maq Lavar Loiça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Fagor FI-30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</a:rPr>
                        <a:t>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</a:rPr>
                        <a:t>3450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32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507309"/>
              </p:ext>
            </p:extLst>
          </p:nvPr>
        </p:nvGraphicFramePr>
        <p:xfrm>
          <a:off x="2387955" y="1929584"/>
          <a:ext cx="4752527" cy="42588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7541"/>
                <a:gridCol w="1377077"/>
                <a:gridCol w="832518"/>
                <a:gridCol w="1045391"/>
              </a:tblGrid>
              <a:tr h="15774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 dirty="0">
                          <a:effectLst/>
                        </a:rPr>
                        <a:t>Equipamento - Perfil Horário (% do máximo</a:t>
                      </a:r>
                      <a:r>
                        <a:rPr lang="pt-PT" sz="900" dirty="0" smtClean="0">
                          <a:effectLst/>
                        </a:rPr>
                        <a:t>) Zona  Térmica</a:t>
                      </a:r>
                      <a:endParaRPr lang="pt-P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5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 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Segunda a Sexta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Sábado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Domingo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5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 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50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0:00 - 1:00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1:00 - 2:00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2:00 - 3:00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3:00 - 4:00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4:00 - 5:00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5:00 - 6:00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6:00 - 7:00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50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7:00 - 8:00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50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8:00 - 9:00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9:00 - 10:00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10:00 - 11:00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96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11:00 - 12:00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12:00 - 13:00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13:00 - 14:00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14:00 - 15:00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15:00 - 16:00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16:00 - 17:00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17:00 - 18:00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18:00 - 19:00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50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19:00 - 20:00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50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20:00 - 21:00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21:00 - 22:00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5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22:00 - 23:00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50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23:00 - 24:00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 dirty="0">
                          <a:effectLst/>
                        </a:rPr>
                        <a:t>0</a:t>
                      </a:r>
                      <a:endParaRPr lang="pt-P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128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085380"/>
              </p:ext>
            </p:extLst>
          </p:nvPr>
        </p:nvGraphicFramePr>
        <p:xfrm>
          <a:off x="1883898" y="1940406"/>
          <a:ext cx="5760641" cy="42588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5202"/>
                <a:gridCol w="1669185"/>
                <a:gridCol w="1009112"/>
                <a:gridCol w="1267142"/>
              </a:tblGrid>
              <a:tr h="15490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 dirty="0">
                          <a:effectLst/>
                        </a:rPr>
                        <a:t>Equipamento - Perfil Horário (% do máximo</a:t>
                      </a:r>
                      <a:r>
                        <a:rPr lang="pt-PT" sz="900" dirty="0" smtClean="0">
                          <a:effectLst/>
                        </a:rPr>
                        <a:t>) Zona Complementar</a:t>
                      </a:r>
                      <a:endParaRPr lang="pt-P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54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 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Segunda a Sexta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Sábado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Domingo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54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 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14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0:00 - 1:00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1:00 - 2:00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2:00 - 3:00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3:00 - 4:00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4:00 - 5:00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 dirty="0">
                          <a:effectLst/>
                        </a:rPr>
                        <a:t>0</a:t>
                      </a:r>
                      <a:endParaRPr lang="pt-P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5:00 - 6:00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6:00 - 7:00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7:00 - 8:00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8:00 - 9:00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9:00 - 10:00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10:00 - 11:00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96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11:00 - 12:00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12:00 - 13:00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13:00 - 14:00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14:00 - 15:00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11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15:00 - 16:00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16:00 - 17:00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17:00 - 18:00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7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18:00 - 19:00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19:00 - 20:00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20:00 - 21:00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21:00 - 22:00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2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22:00 - 23:00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  <a:tr h="14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23:00 - 24:00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3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>
                          <a:effectLst/>
                        </a:rPr>
                        <a:t>0</a:t>
                      </a:r>
                      <a:endParaRPr lang="pt-P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900" dirty="0">
                          <a:effectLst/>
                        </a:rPr>
                        <a:t>0</a:t>
                      </a:r>
                      <a:endParaRPr lang="pt-P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966" marR="3796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219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agem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2924944"/>
            <a:ext cx="5391150" cy="19240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ângulo 2"/>
          <p:cNvSpPr/>
          <p:nvPr/>
        </p:nvSpPr>
        <p:spPr>
          <a:xfrm>
            <a:off x="1876424" y="1908761"/>
            <a:ext cx="5391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pt-PT" b="1" dirty="0"/>
              <a:t>Resultados obtidos das Necessidade Anuais em Energia Útil</a:t>
            </a:r>
          </a:p>
        </p:txBody>
      </p:sp>
    </p:spTree>
    <p:extLst>
      <p:ext uri="{BB962C8B-B14F-4D97-AF65-F5344CB8AC3E}">
        <p14:creationId xmlns:p14="http://schemas.microsoft.com/office/powerpoint/2010/main" val="12579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2659059" y="1771960"/>
            <a:ext cx="4210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Consumos anuais de energia final, por uso</a:t>
            </a:r>
          </a:p>
        </p:txBody>
      </p:sp>
      <p:pic>
        <p:nvPicPr>
          <p:cNvPr id="6" name="Imagem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0" y="2276872"/>
            <a:ext cx="5400675" cy="4086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01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2659059" y="1771960"/>
            <a:ext cx="4210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Consumos anuais de energia final, por uso</a:t>
            </a:r>
          </a:p>
        </p:txBody>
      </p:sp>
      <p:pic>
        <p:nvPicPr>
          <p:cNvPr id="6" name="Imagem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0" y="2276872"/>
            <a:ext cx="5400675" cy="4086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959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894242" y="1929584"/>
            <a:ext cx="5400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1" algn="ctr"/>
            <a:r>
              <a:rPr lang="pt-PT" b="1" dirty="0"/>
              <a:t>Consumos anuais de energia final, por fonte de energia</a:t>
            </a:r>
          </a:p>
        </p:txBody>
      </p:sp>
      <p:pic>
        <p:nvPicPr>
          <p:cNvPr id="7" name="Imagem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2" y="2776537"/>
            <a:ext cx="5400675" cy="1304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848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894242" y="1929584"/>
            <a:ext cx="5400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1" algn="ctr"/>
            <a:r>
              <a:rPr lang="pt-PT" b="1" dirty="0" smtClean="0"/>
              <a:t>Classe Energética</a:t>
            </a:r>
            <a:endParaRPr lang="pt-PT" b="1" dirty="0"/>
          </a:p>
        </p:txBody>
      </p:sp>
      <p:pic>
        <p:nvPicPr>
          <p:cNvPr id="5" name="Imagem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7" y="2638425"/>
            <a:ext cx="4848225" cy="1581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67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475656" y="1929584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b="1" dirty="0"/>
              <a:t>Comparação dos resultados obtidos através da simulação dinâmica e dos consumos reais do edifício.</a:t>
            </a:r>
          </a:p>
        </p:txBody>
      </p:sp>
      <p:sp>
        <p:nvSpPr>
          <p:cNvPr id="6" name="Rectângulo 5"/>
          <p:cNvSpPr/>
          <p:nvPr/>
        </p:nvSpPr>
        <p:spPr>
          <a:xfrm>
            <a:off x="1490424" y="2575915"/>
            <a:ext cx="66967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dirty="0"/>
              <a:t>Podemos verificar que na simulação dinâmica que este edifício consumirá cerca de 603114 </a:t>
            </a:r>
            <a:r>
              <a:rPr lang="pt-PT" dirty="0" err="1"/>
              <a:t>KWh</a:t>
            </a:r>
            <a:r>
              <a:rPr lang="pt-PT" dirty="0"/>
              <a:t> de eletricidade, conseguiu-se verificar através da análise das faturas de 2013 que consumiu 378930 </a:t>
            </a:r>
            <a:r>
              <a:rPr lang="pt-PT" dirty="0" err="1"/>
              <a:t>KWh</a:t>
            </a:r>
            <a:r>
              <a:rPr lang="pt-PT" dirty="0"/>
              <a:t> o que significa que na realidade gastou-se -37,17% do que daria na simulação, sendo que esta diferença pode ser explicada com o facto de ser um Estabelecimento de Ensino, que apesar de estar sempre aberto o seu perfil de utilização muda substancialmente no períodos de intervalo letivo, ou seja quando não há aulas, evidentemente há uma substancial redução na utilização da iluminação, da ventilação e de todos os consumos em geral sendo que o ano letivo tem a duração de 166 dias, enquanto os dias úteis esperados e contabilizados na simulação são de 264 dias, para que possamos provar o afirmado, optou-se por construir um modelo para as interrupções letivas</a:t>
            </a:r>
          </a:p>
        </p:txBody>
      </p:sp>
    </p:spTree>
    <p:extLst>
      <p:ext uri="{BB962C8B-B14F-4D97-AF65-F5344CB8AC3E}">
        <p14:creationId xmlns:p14="http://schemas.microsoft.com/office/powerpoint/2010/main" val="118679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475656" y="1929584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b="1" dirty="0" smtClean="0"/>
              <a:t>Consumo anual de energia final, por fonte de energia no período de férias</a:t>
            </a:r>
            <a:endParaRPr lang="pt-PT" b="1" dirty="0"/>
          </a:p>
        </p:txBody>
      </p:sp>
      <p:pic>
        <p:nvPicPr>
          <p:cNvPr id="5" name="Imagem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867" y="2784817"/>
            <a:ext cx="5476240" cy="1290955"/>
          </a:xfrm>
          <a:prstGeom prst="rect">
            <a:avLst/>
          </a:prstGeom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860005"/>
              </p:ext>
            </p:extLst>
          </p:nvPr>
        </p:nvGraphicFramePr>
        <p:xfrm>
          <a:off x="2777423" y="4581128"/>
          <a:ext cx="4093210" cy="11921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8635"/>
                <a:gridCol w="1144270"/>
                <a:gridCol w="1170305"/>
              </a:tblGrid>
              <a:tr h="4095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Modelo Dinâmico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Eletricidade (KWh)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Gás Natural (KWh)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57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Geral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603114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259347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57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Férias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199262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5065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57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Final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413852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254282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989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32656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380667" y="1929584"/>
            <a:ext cx="2767104" cy="620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Evolu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ç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ão Legislativa em Portugal</a:t>
            </a:r>
            <a:endParaRPr kumimoji="0" lang="pt-PT" sz="13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Imagem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794" y="2708919"/>
            <a:ext cx="527685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99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195736" y="2227740"/>
            <a:ext cx="5904656" cy="135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Estado de funcionamento dos principais equipamentos</a:t>
            </a:r>
            <a:endParaRPr kumimoji="0" lang="pt-PT" sz="13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Tendo-se verificado que este edif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cio tem uma manuten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ç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ão preventiva contratada com uma empresa exterior especializada em AVAC, em geral os equipamentos encontram-se em bom estado de conserva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ç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ão e funcionamentos, no entanto aquando a verifica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ç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ão de alguns componentes ainda foram registadas algumas falhas, que j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foram entretanto resolvidas.</a:t>
            </a:r>
            <a:endParaRPr kumimoji="0" lang="pt-PT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5" name="Imagem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1273962" cy="168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83568" y="429309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Como exemplo a correia dentada deste extrator encontrava-se partida.</a:t>
            </a: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14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1043608" y="2003572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/>
              <a:t>Plano de Manutenção</a:t>
            </a:r>
          </a:p>
          <a:p>
            <a:r>
              <a:rPr lang="pt-PT" dirty="0"/>
              <a:t>Verificou-se </a:t>
            </a:r>
            <a:r>
              <a:rPr lang="pt-PT" dirty="0" smtClean="0"/>
              <a:t>que existe um </a:t>
            </a:r>
            <a:r>
              <a:rPr lang="pt-PT" dirty="0"/>
              <a:t>plano de </a:t>
            </a:r>
            <a:r>
              <a:rPr lang="pt-PT" dirty="0" smtClean="0"/>
              <a:t>manutenção</a:t>
            </a:r>
            <a:endParaRPr lang="pt-PT" dirty="0"/>
          </a:p>
        </p:txBody>
      </p:sp>
      <p:pic>
        <p:nvPicPr>
          <p:cNvPr id="10" name="Imagem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580220"/>
            <a:ext cx="5904656" cy="419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3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1043608" y="2003572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/>
              <a:t>Ficha de Manutenção</a:t>
            </a:r>
          </a:p>
          <a:p>
            <a:r>
              <a:rPr lang="pt-PT" dirty="0" smtClean="0"/>
              <a:t>As manutenções e as reparações são introduzidas num programa específico criado para o efeito que mantém o cadastro das máquinas atualizado.</a:t>
            </a:r>
            <a:endParaRPr lang="pt-PT" dirty="0"/>
          </a:p>
        </p:txBody>
      </p:sp>
      <p:pic>
        <p:nvPicPr>
          <p:cNvPr id="6" name="Imagem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06" y="2982877"/>
            <a:ext cx="5869957" cy="29664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082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27584" y="1997839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u="sng" dirty="0"/>
              <a:t>Qualidade do Ar </a:t>
            </a:r>
            <a:r>
              <a:rPr lang="pt-PT" b="1" u="sng" dirty="0" smtClean="0"/>
              <a:t>Interior</a:t>
            </a:r>
          </a:p>
          <a:p>
            <a:endParaRPr lang="pt-PT" b="1" dirty="0"/>
          </a:p>
          <a:p>
            <a:r>
              <a:rPr lang="pt-PT" dirty="0"/>
              <a:t>Nesta Auditoria não foi verificado a qualidade de ar interior, no entanto foi realizado nos dias 15 e 16 de novembro de 2012, no âmbito de um trabalho para a disciplina de Sistemas de Climatização e Segurança </a:t>
            </a:r>
            <a:r>
              <a:rPr lang="pt-PT" dirty="0" smtClean="0"/>
              <a:t>, </a:t>
            </a:r>
            <a:r>
              <a:rPr lang="pt-PT" dirty="0"/>
              <a:t>as medições em causa forma efetuadas na secretaria, com vista a determinar o conforto térmico e da Qualidade de ar interior, tendo sido obtidos os seguintes valores de concentrações de CO2.</a:t>
            </a:r>
          </a:p>
        </p:txBody>
      </p:sp>
    </p:spTree>
    <p:extLst>
      <p:ext uri="{BB962C8B-B14F-4D97-AF65-F5344CB8AC3E}">
        <p14:creationId xmlns:p14="http://schemas.microsoft.com/office/powerpoint/2010/main" val="381101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4017170090"/>
              </p:ext>
            </p:extLst>
          </p:nvPr>
        </p:nvGraphicFramePr>
        <p:xfrm>
          <a:off x="1775887" y="2132856"/>
          <a:ext cx="5976664" cy="3479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3759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457697" y="1914524"/>
            <a:ext cx="2226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Medidas de Melhoria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72706" y="2488067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Nesta dissertação foram consideradas as seguintes propostas de melhorias:</a:t>
            </a:r>
          </a:p>
          <a:p>
            <a:endParaRPr lang="pt-PT" dirty="0"/>
          </a:p>
          <a:p>
            <a:pPr marL="342900" indent="-342900">
              <a:buFont typeface="+mj-lt"/>
              <a:buAutoNum type="arabicPeriod"/>
            </a:pPr>
            <a:r>
              <a:rPr lang="pt-PT" dirty="0" smtClean="0"/>
              <a:t>Desativação de uma UTA;</a:t>
            </a:r>
          </a:p>
          <a:p>
            <a:pPr marL="342900" indent="-342900">
              <a:buFont typeface="+mj-lt"/>
              <a:buAutoNum type="arabicPeriod"/>
            </a:pPr>
            <a:r>
              <a:rPr lang="pt-PT" dirty="0" smtClean="0"/>
              <a:t>Instalação de um Sistema Fotovoltaico;</a:t>
            </a:r>
          </a:p>
          <a:p>
            <a:pPr marL="342900" indent="-342900">
              <a:buFont typeface="+mj-lt"/>
              <a:buAutoNum type="arabicPeriod"/>
            </a:pPr>
            <a:r>
              <a:rPr lang="pt-PT" dirty="0" smtClean="0"/>
              <a:t>Ações </a:t>
            </a:r>
            <a:r>
              <a:rPr lang="pt-PT" dirty="0"/>
              <a:t>de </a:t>
            </a:r>
            <a:r>
              <a:rPr lang="pt-PT" dirty="0" smtClean="0"/>
              <a:t>Sensibilização;</a:t>
            </a:r>
          </a:p>
          <a:p>
            <a:pPr marL="342900" indent="-342900">
              <a:buFont typeface="+mj-lt"/>
              <a:buAutoNum type="arabicPeriod"/>
            </a:pPr>
            <a:r>
              <a:rPr lang="pt-PT" dirty="0"/>
              <a:t>Alteração de conforto </a:t>
            </a:r>
            <a:r>
              <a:rPr lang="pt-PT" dirty="0" smtClean="0"/>
              <a:t>térmico.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3737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72706" y="2488067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Sendo que esta UTA tem a sua área de influência maioritariamente em áreas de corredores que possuem ventilação natural, o facto de a desativarmos não provoca transtornos a nível da qualidade de ar interior, por outro lado devido à potência elevada deste equipamento, (14,4 KW) o que influencia fortemente a classificação energética .</a:t>
            </a:r>
          </a:p>
          <a:p>
            <a:endParaRPr lang="pt-PT" dirty="0"/>
          </a:p>
        </p:txBody>
      </p:sp>
      <p:sp>
        <p:nvSpPr>
          <p:cNvPr id="5" name="Rectângulo 4"/>
          <p:cNvSpPr/>
          <p:nvPr/>
        </p:nvSpPr>
        <p:spPr>
          <a:xfrm>
            <a:off x="3501739" y="1929584"/>
            <a:ext cx="2182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Desativação da UTA5</a:t>
            </a:r>
          </a:p>
        </p:txBody>
      </p:sp>
    </p:spTree>
    <p:extLst>
      <p:ext uri="{BB962C8B-B14F-4D97-AF65-F5344CB8AC3E}">
        <p14:creationId xmlns:p14="http://schemas.microsoft.com/office/powerpoint/2010/main" val="291661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501739" y="1929584"/>
            <a:ext cx="2182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Desativação da UTA5</a:t>
            </a:r>
          </a:p>
        </p:txBody>
      </p:sp>
      <p:pic>
        <p:nvPicPr>
          <p:cNvPr id="6" name="Imagem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182" y="2583815"/>
            <a:ext cx="5461635" cy="1690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227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067216" y="1876182"/>
            <a:ext cx="3467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Instalação de painéis fotovoltaicos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08491" y="2245514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dirty="0"/>
              <a:t>Sendo uma das medidas que mais poderá contribuir para a redução do CO2 e existindo espaço em abundância na cobertura plana da escola para a instalação de painéis, como se pode verificar na figura </a:t>
            </a:r>
          </a:p>
        </p:txBody>
      </p:sp>
      <p:pic>
        <p:nvPicPr>
          <p:cNvPr id="7" name="Imagem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57145"/>
            <a:ext cx="3956471" cy="35306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060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067216" y="1876182"/>
            <a:ext cx="3467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Instalação de painéis fotovoltaicos</a:t>
            </a:r>
          </a:p>
        </p:txBody>
      </p:sp>
      <p:pic>
        <p:nvPicPr>
          <p:cNvPr id="6" name="Imagem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621" y="3068960"/>
            <a:ext cx="4567195" cy="3168352"/>
          </a:xfrm>
          <a:prstGeom prst="rect">
            <a:avLst/>
          </a:prstGeom>
        </p:spPr>
      </p:pic>
      <p:sp>
        <p:nvSpPr>
          <p:cNvPr id="3" name="Rectângulo 2"/>
          <p:cNvSpPr/>
          <p:nvPr/>
        </p:nvSpPr>
        <p:spPr>
          <a:xfrm>
            <a:off x="2027914" y="2399625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/>
              <a:t>Verifica-se que possuí sensivelmente 936 m</a:t>
            </a:r>
            <a:r>
              <a:rPr lang="pt-PT" baseline="30000" dirty="0"/>
              <a:t>2 </a:t>
            </a:r>
            <a:r>
              <a:rPr lang="pt-PT" dirty="0"/>
              <a:t>disponíveis</a:t>
            </a:r>
          </a:p>
        </p:txBody>
      </p:sp>
    </p:spTree>
    <p:extLst>
      <p:ext uri="{BB962C8B-B14F-4D97-AF65-F5344CB8AC3E}">
        <p14:creationId xmlns:p14="http://schemas.microsoft.com/office/powerpoint/2010/main" val="345128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1403648" y="2132856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/>
              <a:t>Principais </a:t>
            </a:r>
            <a:r>
              <a:rPr lang="pt-PT" b="1" dirty="0"/>
              <a:t>objetivos de uma Auditoria </a:t>
            </a:r>
            <a:r>
              <a:rPr lang="pt-PT" b="1" dirty="0" smtClean="0"/>
              <a:t>Energética</a:t>
            </a:r>
          </a:p>
          <a:p>
            <a:endParaRPr lang="pt-PT" b="1" dirty="0"/>
          </a:p>
          <a:p>
            <a:r>
              <a:rPr lang="pt-PT" dirty="0"/>
              <a:t>Uma auditoria energética tem como principais objetivos</a:t>
            </a:r>
            <a:r>
              <a:rPr lang="pt-PT" dirty="0" smtClean="0"/>
              <a:t>:</a:t>
            </a:r>
          </a:p>
          <a:p>
            <a:endParaRPr lang="pt-PT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pt-PT" dirty="0"/>
              <a:t>Análise das condições de utilização de energia nas instalações</a:t>
            </a:r>
            <a:r>
              <a:rPr lang="pt-PT" dirty="0" smtClean="0"/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pt-PT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pt-PT" dirty="0"/>
              <a:t>Avaliação do estado de funcionamento de equipamentos e sua manutenção</a:t>
            </a:r>
            <a:r>
              <a:rPr lang="pt-PT" dirty="0" smtClean="0"/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pt-PT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pt-PT" dirty="0"/>
              <a:t>Levantamento de potenciais medidas de economia</a:t>
            </a:r>
            <a:r>
              <a:rPr lang="pt-PT" dirty="0" smtClean="0"/>
              <a:t>;</a:t>
            </a:r>
          </a:p>
          <a:p>
            <a:pPr lvl="0"/>
            <a:endParaRPr lang="pt-PT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pt-PT" dirty="0"/>
              <a:t>Certificação energética.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616" y="47667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911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067216" y="1876182"/>
            <a:ext cx="3467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Instalação de painéis fotovoltaicos</a:t>
            </a:r>
          </a:p>
        </p:txBody>
      </p:sp>
      <p:pic>
        <p:nvPicPr>
          <p:cNvPr id="7" name="Imagem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81" y="2852936"/>
            <a:ext cx="5400675" cy="2971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377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067216" y="1876182"/>
            <a:ext cx="3467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Instalação de painéis fotovoltaicos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703879" y="2855478"/>
            <a:ext cx="61206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Após ter sido calculado:</a:t>
            </a:r>
          </a:p>
          <a:p>
            <a:pPr>
              <a:lnSpc>
                <a:spcPct val="150000"/>
              </a:lnSpc>
            </a:pPr>
            <a:endParaRPr lang="pt-PT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t-PT" dirty="0" smtClean="0"/>
              <a:t>Número de painéis a instalar;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t-PT" dirty="0" smtClean="0"/>
              <a:t>Espaçamento entre fileiras;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t-PT" dirty="0" smtClean="0"/>
              <a:t>Potência da instalação;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t-PT" dirty="0" smtClean="0"/>
              <a:t>Inversores a instalar;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t-PT" dirty="0" smtClean="0"/>
              <a:t>Orçamento;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3646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067216" y="1876182"/>
            <a:ext cx="3467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Instalação de painéis fotovoltaicos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547664" y="2551836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b="1" dirty="0" err="1"/>
              <a:t>Payback</a:t>
            </a:r>
            <a:r>
              <a:rPr lang="pt-PT" b="1" dirty="0"/>
              <a:t> do investimento usando o </a:t>
            </a:r>
            <a:r>
              <a:rPr lang="pt-PT" b="1" dirty="0" smtClean="0"/>
              <a:t>autoconsumo</a:t>
            </a:r>
          </a:p>
          <a:p>
            <a:endParaRPr lang="pt-PT" b="1" dirty="0"/>
          </a:p>
          <a:p>
            <a:pPr algn="just"/>
            <a:r>
              <a:rPr lang="pt-PT" dirty="0"/>
              <a:t>Mantendo-se o valor do investimento de 62.494,50€ e considerando o valor anual de retorno de 9069,46€ iremos ter uma </a:t>
            </a:r>
            <a:r>
              <a:rPr lang="pt-PT" dirty="0" err="1"/>
              <a:t>payback</a:t>
            </a:r>
            <a:r>
              <a:rPr lang="pt-PT" dirty="0"/>
              <a:t> de 6 anos e 9 meses. </a:t>
            </a:r>
          </a:p>
        </p:txBody>
      </p:sp>
    </p:spTree>
    <p:extLst>
      <p:ext uri="{BB962C8B-B14F-4D97-AF65-F5344CB8AC3E}">
        <p14:creationId xmlns:p14="http://schemas.microsoft.com/office/powerpoint/2010/main" val="249082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067216" y="1876182"/>
            <a:ext cx="3467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Instalação de painéis fotovoltaicos</a:t>
            </a:r>
          </a:p>
        </p:txBody>
      </p:sp>
      <p:pic>
        <p:nvPicPr>
          <p:cNvPr id="6" name="Imagem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050" y="2707322"/>
            <a:ext cx="4635500" cy="14433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849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593097" y="1915517"/>
            <a:ext cx="2415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Ações de Sensibilização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75787" y="2708920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dirty="0"/>
              <a:t>Este Estabelecimento á aderente ao projeto </a:t>
            </a:r>
            <a:r>
              <a:rPr lang="pt-PT" dirty="0" err="1"/>
              <a:t>eco-escola</a:t>
            </a:r>
            <a:r>
              <a:rPr lang="pt-PT" dirty="0"/>
              <a:t>, sendo bandeira verde desde 2013, projeto esse que entre outras coisas pretende sensibilizar a comunidade escolar para a redução da chamada pegada ecológica, ou seja pretende captar a atenção dos alunos para o consumo responsável da energia.</a:t>
            </a:r>
          </a:p>
          <a:p>
            <a:pPr algn="just"/>
            <a:r>
              <a:rPr lang="pt-PT" dirty="0"/>
              <a:t>Para além deste projeto está em fase de criação o designado Tutor de energia nas Escolas, projeto esse apoiado pela agência Nacional de Energia, pela Associação das agências de Energia e Ambiente e pela Entidade Reguladora dos Serviços Energéticos que pretende envolver alunos na eficiência energética, estando neste momento a ser preparada a formação necessária aos Professores designados para o projeto.</a:t>
            </a:r>
          </a:p>
        </p:txBody>
      </p:sp>
    </p:spTree>
    <p:extLst>
      <p:ext uri="{BB962C8B-B14F-4D97-AF65-F5344CB8AC3E}">
        <p14:creationId xmlns:p14="http://schemas.microsoft.com/office/powerpoint/2010/main" val="63838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240628" y="1929273"/>
            <a:ext cx="3047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Alteração de conforto térmico</a:t>
            </a:r>
          </a:p>
        </p:txBody>
      </p:sp>
      <p:sp>
        <p:nvSpPr>
          <p:cNvPr id="6" name="Rectângulo 5"/>
          <p:cNvSpPr/>
          <p:nvPr/>
        </p:nvSpPr>
        <p:spPr>
          <a:xfrm>
            <a:off x="875786" y="2708920"/>
            <a:ext cx="7776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dirty="0"/>
              <a:t>Não existindo possibilidade neste momento de arrefecer a zona da sala de aula, pois as UTAS que as climatizam estão apenas ligadas à caldeira, verificou-se que as mesmas são demasiado quentes no Verão, tornando-se desconfortáveis. Apesar de não ser uma medida que beneficie a eficiência energética, irá certamente melhorar o conforto dos alunos neste período.</a:t>
            </a:r>
          </a:p>
          <a:p>
            <a:pPr algn="just"/>
            <a:r>
              <a:rPr lang="pt-PT" dirty="0"/>
              <a:t>Pretende-se alterar o circuito na central térmica de forma a que estas UTAS possam estar ligadas ao </a:t>
            </a:r>
            <a:r>
              <a:rPr lang="pt-PT" dirty="0" err="1"/>
              <a:t>Chiller</a:t>
            </a:r>
            <a:r>
              <a:rPr lang="pt-PT" dirty="0"/>
              <a:t> que produz frio, no entanto essa modificação tem um custo relativamente elevado (figura XL) pois terá que se redimensionar todo o sistema</a:t>
            </a:r>
          </a:p>
        </p:txBody>
      </p:sp>
    </p:spTree>
    <p:extLst>
      <p:ext uri="{BB962C8B-B14F-4D97-AF65-F5344CB8AC3E}">
        <p14:creationId xmlns:p14="http://schemas.microsoft.com/office/powerpoint/2010/main" val="99172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2356380" y="1929273"/>
            <a:ext cx="481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 smtClean="0"/>
              <a:t>Orçamento para a alteração </a:t>
            </a:r>
            <a:r>
              <a:rPr lang="pt-PT" b="1" dirty="0"/>
              <a:t>de conforto térmico</a:t>
            </a:r>
          </a:p>
        </p:txBody>
      </p:sp>
      <p:pic>
        <p:nvPicPr>
          <p:cNvPr id="7" name="Imagem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827" y="2303368"/>
            <a:ext cx="3787775" cy="4179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54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2512374" y="1929584"/>
            <a:ext cx="4674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Avaliação do impacto das medidas de melhoria</a:t>
            </a:r>
          </a:p>
        </p:txBody>
      </p:sp>
      <p:pic>
        <p:nvPicPr>
          <p:cNvPr id="6" name="Imagem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651" y="2996952"/>
            <a:ext cx="4763135" cy="1552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511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2512374" y="1929584"/>
            <a:ext cx="4674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Avaliação do impacto das medidas de melhoria</a:t>
            </a:r>
          </a:p>
        </p:txBody>
      </p:sp>
      <p:pic>
        <p:nvPicPr>
          <p:cNvPr id="5" name="Imagem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742" y="2785745"/>
            <a:ext cx="5390515" cy="12865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690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2512374" y="1929584"/>
            <a:ext cx="4674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Avaliação do impacto das medidas de melhoria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648048"/>
              </p:ext>
            </p:extLst>
          </p:nvPr>
        </p:nvGraphicFramePr>
        <p:xfrm>
          <a:off x="2144709" y="2564904"/>
          <a:ext cx="5410200" cy="12294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3136"/>
                <a:gridCol w="1433136"/>
                <a:gridCol w="1271964"/>
                <a:gridCol w="1271964"/>
              </a:tblGrid>
              <a:tr h="1905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Edifício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Consumo Anual em KWh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4667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Antes das Medidas de melhoria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Após as Medidas de Melhoria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Diferença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76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Eletricidade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603114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444116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158998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76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 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>
                          <a:effectLst/>
                        </a:rPr>
                        <a:t> </a:t>
                      </a:r>
                      <a:endParaRPr lang="pt-P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200" dirty="0">
                          <a:effectLst/>
                        </a:rPr>
                        <a:t> </a:t>
                      </a:r>
                      <a:endParaRPr lang="pt-P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6" name="Rectângulo 5"/>
          <p:cNvSpPr/>
          <p:nvPr/>
        </p:nvSpPr>
        <p:spPr>
          <a:xfrm>
            <a:off x="2040622" y="4293096"/>
            <a:ext cx="55557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dirty="0"/>
              <a:t>O que em termos numéricos, baseando-se no valor médio pago por </a:t>
            </a:r>
            <a:r>
              <a:rPr lang="pt-PT" dirty="0" err="1" smtClean="0"/>
              <a:t>KWh</a:t>
            </a:r>
            <a:r>
              <a:rPr lang="pt-PT" dirty="0" smtClean="0"/>
              <a:t>, </a:t>
            </a:r>
            <a:r>
              <a:rPr lang="pt-PT" dirty="0"/>
              <a:t>significa uma poupança anual de 28.619,64€ anuais.</a:t>
            </a:r>
          </a:p>
        </p:txBody>
      </p:sp>
    </p:spTree>
    <p:extLst>
      <p:ext uri="{BB962C8B-B14F-4D97-AF65-F5344CB8AC3E}">
        <p14:creationId xmlns:p14="http://schemas.microsoft.com/office/powerpoint/2010/main" val="280214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7584" y="2348880"/>
            <a:ext cx="691276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b="1" dirty="0"/>
              <a:t>Metodologia </a:t>
            </a:r>
            <a:r>
              <a:rPr lang="pt-PT" b="1" dirty="0" smtClean="0"/>
              <a:t>Aplicada</a:t>
            </a:r>
          </a:p>
          <a:p>
            <a:pPr lvl="1" algn="just"/>
            <a:endParaRPr lang="pt-PT" sz="1600" b="1" dirty="0" smtClean="0"/>
          </a:p>
          <a:p>
            <a:pPr lvl="1" algn="just"/>
            <a:r>
              <a:rPr lang="pt-PT" b="1" dirty="0" smtClean="0"/>
              <a:t>– Planeamento</a:t>
            </a:r>
          </a:p>
          <a:p>
            <a:pPr lvl="1" algn="just"/>
            <a:r>
              <a:rPr lang="pt-PT" dirty="0" smtClean="0"/>
              <a:t>Efetuou-se o levantamento dos equipamentos, do </a:t>
            </a:r>
            <a:r>
              <a:rPr lang="pt-PT" dirty="0" err="1" smtClean="0"/>
              <a:t>Avac</a:t>
            </a:r>
            <a:r>
              <a:rPr lang="pt-PT" dirty="0" smtClean="0"/>
              <a:t> e da iluminação</a:t>
            </a:r>
          </a:p>
          <a:p>
            <a:pPr marL="457200" lvl="0" algn="just"/>
            <a:r>
              <a:rPr lang="pt-PT" b="1" dirty="0" smtClean="0"/>
              <a:t>– </a:t>
            </a:r>
            <a:r>
              <a:rPr lang="pt-PT" b="1" dirty="0"/>
              <a:t>Trabalho de </a:t>
            </a:r>
            <a:r>
              <a:rPr lang="pt-PT" b="1" dirty="0" smtClean="0"/>
              <a:t>campo</a:t>
            </a:r>
          </a:p>
          <a:p>
            <a:pPr marL="457200" lvl="0" algn="just"/>
            <a:r>
              <a:rPr lang="pt-PT" dirty="0" smtClean="0"/>
              <a:t>Equipamento por zona, iluminação por zona e ocupação da escola</a:t>
            </a:r>
            <a:endParaRPr lang="pt-PT" dirty="0"/>
          </a:p>
          <a:p>
            <a:pPr lvl="1" algn="just"/>
            <a:r>
              <a:rPr lang="pt-PT" b="1" dirty="0"/>
              <a:t>– Tratamento da informação </a:t>
            </a:r>
            <a:r>
              <a:rPr lang="pt-PT" b="1" dirty="0" smtClean="0"/>
              <a:t>recolhida</a:t>
            </a:r>
          </a:p>
          <a:p>
            <a:pPr lvl="1" algn="just"/>
            <a:r>
              <a:rPr lang="pt-PT" dirty="0" smtClean="0"/>
              <a:t>Introdução nas folha de cálculo e programas com a finalidade de construção de um modelo teórico </a:t>
            </a:r>
            <a:endParaRPr lang="pt-PT" dirty="0"/>
          </a:p>
          <a:p>
            <a:pPr lvl="1" algn="just"/>
            <a:r>
              <a:rPr lang="pt-PT" b="1" dirty="0" smtClean="0"/>
              <a:t>– </a:t>
            </a:r>
            <a:r>
              <a:rPr lang="pt-PT" b="1" dirty="0"/>
              <a:t>Construção de um modelo teórico de consumo energético</a:t>
            </a:r>
          </a:p>
          <a:p>
            <a:pPr lvl="1" algn="just"/>
            <a:r>
              <a:rPr lang="pt-PT" b="1" dirty="0" smtClean="0"/>
              <a:t>– </a:t>
            </a:r>
            <a:r>
              <a:rPr lang="pt-PT" b="1" dirty="0"/>
              <a:t>Comparação de valores do modelo teórico com as faturas anuais </a:t>
            </a:r>
            <a:r>
              <a:rPr lang="pt-PT" b="1" dirty="0" smtClean="0"/>
              <a:t>energéticas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177696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4193146" y="1929584"/>
            <a:ext cx="1250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Conclusões</a:t>
            </a:r>
          </a:p>
        </p:txBody>
      </p:sp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4219861419"/>
              </p:ext>
            </p:extLst>
          </p:nvPr>
        </p:nvGraphicFramePr>
        <p:xfrm>
          <a:off x="2300101" y="2420888"/>
          <a:ext cx="4928235" cy="3824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0855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4193146" y="1929584"/>
            <a:ext cx="1250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/>
              <a:t>Conclusões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259632" y="2924944"/>
            <a:ext cx="66967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dirty="0"/>
              <a:t>Constata-se também que todas as medidas propostas têm um custo aproximado de 72.475,50 €, mas para além de melhorarem o conforto térmico do edifício, a classificação energético do mesmo, estas medidas também provocam uma poupança anual de 28.619,64 €, pelo que o </a:t>
            </a:r>
            <a:r>
              <a:rPr lang="pt-PT" dirty="0" err="1"/>
              <a:t>Payback</a:t>
            </a:r>
            <a:r>
              <a:rPr lang="pt-PT" dirty="0"/>
              <a:t> será de 2 anos e cinco meses, o que indica que as medidas propostas são viáveis e representam uma mais valia para o edifício.</a:t>
            </a:r>
          </a:p>
        </p:txBody>
      </p:sp>
    </p:spTree>
    <p:extLst>
      <p:ext uri="{BB962C8B-B14F-4D97-AF65-F5344CB8AC3E}">
        <p14:creationId xmlns:p14="http://schemas.microsoft.com/office/powerpoint/2010/main" val="72096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7584" y="2348880"/>
            <a:ext cx="374441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PT" b="1" dirty="0" smtClean="0"/>
              <a:t>Caracterização </a:t>
            </a:r>
            <a:r>
              <a:rPr lang="pt-PT" b="1" dirty="0"/>
              <a:t>do </a:t>
            </a:r>
            <a:r>
              <a:rPr lang="pt-PT" b="1" dirty="0" smtClean="0"/>
              <a:t>espaço</a:t>
            </a:r>
          </a:p>
          <a:p>
            <a:pPr lvl="1"/>
            <a:endParaRPr lang="pt-PT" b="1" dirty="0"/>
          </a:p>
          <a:p>
            <a:r>
              <a:rPr lang="pt-PT" dirty="0"/>
              <a:t>Edifício escolar, situado na periferia de uma zona urbana, no Continente, zona climática I2- V3- S em Vila Nova da Barquinha, a uma altitude de 168 metros, com uma distância à costa superior a 5 km, composto por 2 pisos, uma área coberta de 4222,28 m</a:t>
            </a:r>
            <a:r>
              <a:rPr lang="pt-PT" baseline="30000" dirty="0"/>
              <a:t>2 </a:t>
            </a:r>
            <a:r>
              <a:rPr lang="pt-PT" dirty="0"/>
              <a:t>e uma altura de 8,10 metros. A inércia térmica da construção é forte e não tem elementos próximos no espaço vizinho envolvente</a:t>
            </a:r>
            <a:r>
              <a:rPr lang="pt-PT" dirty="0" smtClean="0"/>
              <a:t>.</a:t>
            </a:r>
          </a:p>
          <a:p>
            <a:endParaRPr lang="pt-PT" sz="1600" dirty="0"/>
          </a:p>
        </p:txBody>
      </p:sp>
      <p:pic>
        <p:nvPicPr>
          <p:cNvPr id="6" name="Imagem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3352" y="3345471"/>
            <a:ext cx="3744416" cy="2855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540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483" y="1929584"/>
            <a:ext cx="5095875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808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47850"/>
            <a:ext cx="5181600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22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492"/>
            <a:ext cx="3696807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801" y="1929584"/>
            <a:ext cx="3766822" cy="443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58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2705</Words>
  <Application>Microsoft Office PowerPoint</Application>
  <PresentationFormat>Apresentação no Ecrã (4:3)</PresentationFormat>
  <Paragraphs>1113</Paragraphs>
  <Slides>51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51</vt:i4>
      </vt:variant>
    </vt:vector>
  </HeadingPairs>
  <TitlesOfParts>
    <vt:vector size="52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miguel</dc:creator>
  <cp:lastModifiedBy>miguel</cp:lastModifiedBy>
  <cp:revision>17</cp:revision>
  <dcterms:created xsi:type="dcterms:W3CDTF">2015-01-31T23:02:26Z</dcterms:created>
  <dcterms:modified xsi:type="dcterms:W3CDTF">2015-02-04T01:58:06Z</dcterms:modified>
</cp:coreProperties>
</file>