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unknown"/>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9"/>
  </p:notesMasterIdLst>
  <p:sldIdLst>
    <p:sldId id="284" r:id="rId2"/>
    <p:sldId id="275" r:id="rId3"/>
    <p:sldId id="276" r:id="rId4"/>
    <p:sldId id="278" r:id="rId5"/>
    <p:sldId id="277" r:id="rId6"/>
    <p:sldId id="280" r:id="rId7"/>
    <p:sldId id="281" r:id="rId8"/>
    <p:sldId id="293" r:id="rId9"/>
    <p:sldId id="273" r:id="rId10"/>
    <p:sldId id="274" r:id="rId11"/>
    <p:sldId id="288" r:id="rId12"/>
    <p:sldId id="287" r:id="rId13"/>
    <p:sldId id="289" r:id="rId14"/>
    <p:sldId id="286" r:id="rId15"/>
    <p:sldId id="265" r:id="rId16"/>
    <p:sldId id="300" r:id="rId17"/>
    <p:sldId id="292" r:id="rId18"/>
    <p:sldId id="268" r:id="rId19"/>
    <p:sldId id="303" r:id="rId20"/>
    <p:sldId id="269" r:id="rId21"/>
    <p:sldId id="302" r:id="rId22"/>
    <p:sldId id="294" r:id="rId23"/>
    <p:sldId id="295" r:id="rId24"/>
    <p:sldId id="296" r:id="rId25"/>
    <p:sldId id="297" r:id="rId26"/>
    <p:sldId id="299" r:id="rId27"/>
    <p:sldId id="270" r:id="rId28"/>
  </p:sldIdLst>
  <p:sldSz cx="9144000" cy="6858000" type="screen4x3"/>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9" autoAdjust="0"/>
    <p:restoredTop sz="78330" autoAdjust="0"/>
  </p:normalViewPr>
  <p:slideViewPr>
    <p:cSldViewPr>
      <p:cViewPr varScale="1">
        <p:scale>
          <a:sx n="57" d="100"/>
          <a:sy n="57" d="100"/>
        </p:scale>
        <p:origin x="-1512" y="-84"/>
      </p:cViewPr>
      <p:guideLst>
        <p:guide orient="horz" pos="2160"/>
        <p:guide pos="2880"/>
      </p:guideLst>
    </p:cSldViewPr>
  </p:slideViewPr>
  <p:outlineViewPr>
    <p:cViewPr>
      <p:scale>
        <a:sx n="33" d="100"/>
        <a:sy n="33" d="100"/>
      </p:scale>
      <p:origin x="0" y="11622"/>
    </p:cViewPr>
  </p:outlineViewPr>
  <p:notesTextViewPr>
    <p:cViewPr>
      <p:scale>
        <a:sx n="100" d="100"/>
        <a:sy n="100" d="100"/>
      </p:scale>
      <p:origin x="0" y="0"/>
    </p:cViewPr>
  </p:notesTextViewPr>
  <p:sorterViewPr>
    <p:cViewPr>
      <p:scale>
        <a:sx n="110" d="100"/>
        <a:sy n="110" d="100"/>
      </p:scale>
      <p:origin x="0" y="-462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58C371-22A1-4E38-80F8-A00A2696DF08}" type="doc">
      <dgm:prSet loTypeId="urn:microsoft.com/office/officeart/2005/8/layout/vList2" loCatId="list" qsTypeId="urn:microsoft.com/office/officeart/2005/8/quickstyle/3d2" qsCatId="3D" csTypeId="urn:microsoft.com/office/officeart/2005/8/colors/colorful2" csCatId="colorful" phldr="1"/>
      <dgm:spPr/>
      <dgm:t>
        <a:bodyPr/>
        <a:lstStyle/>
        <a:p>
          <a:endParaRPr lang="pt-PT"/>
        </a:p>
      </dgm:t>
    </dgm:pt>
    <dgm:pt modelId="{FE776124-180C-4035-93BC-D29BDE716C96}">
      <dgm:prSet phldrT="[Texto]" custT="1"/>
      <dgm:spPr/>
      <dgm:t>
        <a:bodyPr/>
        <a:lstStyle/>
        <a:p>
          <a:pPr algn="just"/>
          <a:r>
            <a:rPr lang="pt-PT" sz="3300" dirty="0" smtClean="0">
              <a:cs typeface="Times New Roman" panose="02020603050405020304" pitchFamily="18" charset="0"/>
            </a:rPr>
            <a:t>Enquadramento teórico</a:t>
          </a:r>
          <a:endParaRPr lang="pt-PT" sz="3300" dirty="0"/>
        </a:p>
      </dgm:t>
    </dgm:pt>
    <dgm:pt modelId="{40321690-26E4-4801-BC04-E3D173200ABB}" type="parTrans" cxnId="{5806BFF9-900A-434B-A53A-358BC91DBB70}">
      <dgm:prSet/>
      <dgm:spPr/>
      <dgm:t>
        <a:bodyPr/>
        <a:lstStyle/>
        <a:p>
          <a:endParaRPr lang="pt-PT"/>
        </a:p>
      </dgm:t>
    </dgm:pt>
    <dgm:pt modelId="{390D65A7-76E4-45B6-9F52-93777282C1AC}" type="sibTrans" cxnId="{5806BFF9-900A-434B-A53A-358BC91DBB70}">
      <dgm:prSet/>
      <dgm:spPr/>
      <dgm:t>
        <a:bodyPr/>
        <a:lstStyle/>
        <a:p>
          <a:endParaRPr lang="pt-PT"/>
        </a:p>
      </dgm:t>
    </dgm:pt>
    <dgm:pt modelId="{ED65D3DD-1745-478E-A8E7-8A022DD2BABA}">
      <dgm:prSet phldrT="[Texto]" custT="1"/>
      <dgm:spPr/>
      <dgm:t>
        <a:bodyPr/>
        <a:lstStyle/>
        <a:p>
          <a:pPr algn="just"/>
          <a:r>
            <a:rPr lang="pt-PT" sz="3300" dirty="0" smtClean="0"/>
            <a:t>Conclusões</a:t>
          </a:r>
          <a:endParaRPr lang="pt-PT" sz="3300" dirty="0"/>
        </a:p>
      </dgm:t>
    </dgm:pt>
    <dgm:pt modelId="{AC53A75C-2F59-4261-9601-0227E1722E47}" type="parTrans" cxnId="{9D12FDD6-DD71-49FE-9AA8-EA962487DCD2}">
      <dgm:prSet/>
      <dgm:spPr/>
      <dgm:t>
        <a:bodyPr/>
        <a:lstStyle/>
        <a:p>
          <a:endParaRPr lang="pt-PT"/>
        </a:p>
      </dgm:t>
    </dgm:pt>
    <dgm:pt modelId="{00871D57-3312-4AFF-AF42-F751CB13FD4E}" type="sibTrans" cxnId="{9D12FDD6-DD71-49FE-9AA8-EA962487DCD2}">
      <dgm:prSet/>
      <dgm:spPr/>
      <dgm:t>
        <a:bodyPr/>
        <a:lstStyle/>
        <a:p>
          <a:endParaRPr lang="pt-PT"/>
        </a:p>
      </dgm:t>
    </dgm:pt>
    <dgm:pt modelId="{AD2B7524-42E2-4298-9472-83465778C06F}">
      <dgm:prSet phldrT="[Texto]" custT="1"/>
      <dgm:spPr/>
      <dgm:t>
        <a:bodyPr/>
        <a:lstStyle/>
        <a:p>
          <a:pPr algn="just"/>
          <a:r>
            <a:rPr lang="pt-PT" sz="3300" dirty="0" smtClean="0"/>
            <a:t>Projeto Educativo</a:t>
          </a:r>
          <a:endParaRPr lang="pt-PT" sz="3300" dirty="0"/>
        </a:p>
      </dgm:t>
    </dgm:pt>
    <dgm:pt modelId="{B47AFC07-E313-4BD9-820E-7763D9DB9650}" type="parTrans" cxnId="{270D33D3-9BCA-44DE-BF5B-17E9D559F2F6}">
      <dgm:prSet/>
      <dgm:spPr/>
      <dgm:t>
        <a:bodyPr/>
        <a:lstStyle/>
        <a:p>
          <a:endParaRPr lang="pt-PT"/>
        </a:p>
      </dgm:t>
    </dgm:pt>
    <dgm:pt modelId="{FD09F11F-BC1C-46A4-824A-232FAD1005BE}" type="sibTrans" cxnId="{270D33D3-9BCA-44DE-BF5B-17E9D559F2F6}">
      <dgm:prSet/>
      <dgm:spPr/>
      <dgm:t>
        <a:bodyPr/>
        <a:lstStyle/>
        <a:p>
          <a:endParaRPr lang="pt-PT"/>
        </a:p>
      </dgm:t>
    </dgm:pt>
    <dgm:pt modelId="{31AD3712-4C6F-46A3-93C9-EC63C876CBA4}">
      <dgm:prSet phldrT="[Texto]" custT="1"/>
      <dgm:spPr/>
      <dgm:t>
        <a:bodyPr/>
        <a:lstStyle/>
        <a:p>
          <a:pPr algn="just"/>
          <a:r>
            <a:rPr lang="pt-PT" sz="3300" dirty="0" smtClean="0"/>
            <a:t>Projeto de Investigação</a:t>
          </a:r>
          <a:endParaRPr lang="pt-PT" sz="3300" dirty="0"/>
        </a:p>
      </dgm:t>
    </dgm:pt>
    <dgm:pt modelId="{2C683C05-C2C3-4662-BCBC-1624DA0B909A}" type="parTrans" cxnId="{95AF540D-675B-43AF-B4D6-410AD8305983}">
      <dgm:prSet/>
      <dgm:spPr/>
      <dgm:t>
        <a:bodyPr/>
        <a:lstStyle/>
        <a:p>
          <a:endParaRPr lang="pt-PT"/>
        </a:p>
      </dgm:t>
    </dgm:pt>
    <dgm:pt modelId="{A99C05E5-DE57-4849-9582-474FD4D9B787}" type="sibTrans" cxnId="{95AF540D-675B-43AF-B4D6-410AD8305983}">
      <dgm:prSet/>
      <dgm:spPr/>
      <dgm:t>
        <a:bodyPr/>
        <a:lstStyle/>
        <a:p>
          <a:endParaRPr lang="pt-PT"/>
        </a:p>
      </dgm:t>
    </dgm:pt>
    <dgm:pt modelId="{6376C50D-1249-4E2A-A470-98F2DE30A5EB}" type="pres">
      <dgm:prSet presAssocID="{8358C371-22A1-4E38-80F8-A00A2696DF08}" presName="linear" presStyleCnt="0">
        <dgm:presLayoutVars>
          <dgm:animLvl val="lvl"/>
          <dgm:resizeHandles val="exact"/>
        </dgm:presLayoutVars>
      </dgm:prSet>
      <dgm:spPr/>
      <dgm:t>
        <a:bodyPr/>
        <a:lstStyle/>
        <a:p>
          <a:endParaRPr lang="pt-PT"/>
        </a:p>
      </dgm:t>
    </dgm:pt>
    <dgm:pt modelId="{00E06C84-A5DA-4367-BCEB-ACB8D79E443E}" type="pres">
      <dgm:prSet presAssocID="{FE776124-180C-4035-93BC-D29BDE716C96}" presName="parentText" presStyleLbl="node1" presStyleIdx="0" presStyleCnt="4" custLinFactNeighborX="-749" custLinFactNeighborY="313">
        <dgm:presLayoutVars>
          <dgm:chMax val="0"/>
          <dgm:bulletEnabled val="1"/>
        </dgm:presLayoutVars>
      </dgm:prSet>
      <dgm:spPr/>
      <dgm:t>
        <a:bodyPr/>
        <a:lstStyle/>
        <a:p>
          <a:endParaRPr lang="pt-PT"/>
        </a:p>
      </dgm:t>
    </dgm:pt>
    <dgm:pt modelId="{63782AC9-5772-4769-A5AB-784EEF22D4BC}" type="pres">
      <dgm:prSet presAssocID="{390D65A7-76E4-45B6-9F52-93777282C1AC}" presName="spacer" presStyleCnt="0"/>
      <dgm:spPr/>
      <dgm:t>
        <a:bodyPr/>
        <a:lstStyle/>
        <a:p>
          <a:endParaRPr lang="pt-PT"/>
        </a:p>
      </dgm:t>
    </dgm:pt>
    <dgm:pt modelId="{960EF0EF-605B-4F6D-93C9-83D3C029EFBF}" type="pres">
      <dgm:prSet presAssocID="{AD2B7524-42E2-4298-9472-83465778C06F}" presName="parentText" presStyleLbl="node1" presStyleIdx="1" presStyleCnt="4">
        <dgm:presLayoutVars>
          <dgm:chMax val="0"/>
          <dgm:bulletEnabled val="1"/>
        </dgm:presLayoutVars>
      </dgm:prSet>
      <dgm:spPr/>
      <dgm:t>
        <a:bodyPr/>
        <a:lstStyle/>
        <a:p>
          <a:endParaRPr lang="pt-PT"/>
        </a:p>
      </dgm:t>
    </dgm:pt>
    <dgm:pt modelId="{23493ABA-7ACC-4AE8-BF08-95D769F9EA19}" type="pres">
      <dgm:prSet presAssocID="{FD09F11F-BC1C-46A4-824A-232FAD1005BE}" presName="spacer" presStyleCnt="0"/>
      <dgm:spPr/>
      <dgm:t>
        <a:bodyPr/>
        <a:lstStyle/>
        <a:p>
          <a:endParaRPr lang="pt-PT"/>
        </a:p>
      </dgm:t>
    </dgm:pt>
    <dgm:pt modelId="{EE7032E2-59CE-4B07-96E2-BFD9E5E9A1A1}" type="pres">
      <dgm:prSet presAssocID="{31AD3712-4C6F-46A3-93C9-EC63C876CBA4}" presName="parentText" presStyleLbl="node1" presStyleIdx="2" presStyleCnt="4">
        <dgm:presLayoutVars>
          <dgm:chMax val="0"/>
          <dgm:bulletEnabled val="1"/>
        </dgm:presLayoutVars>
      </dgm:prSet>
      <dgm:spPr/>
      <dgm:t>
        <a:bodyPr/>
        <a:lstStyle/>
        <a:p>
          <a:endParaRPr lang="pt-PT"/>
        </a:p>
      </dgm:t>
    </dgm:pt>
    <dgm:pt modelId="{99291B0D-5949-451B-976D-9BA018A22617}" type="pres">
      <dgm:prSet presAssocID="{A99C05E5-DE57-4849-9582-474FD4D9B787}" presName="spacer" presStyleCnt="0"/>
      <dgm:spPr/>
      <dgm:t>
        <a:bodyPr/>
        <a:lstStyle/>
        <a:p>
          <a:endParaRPr lang="pt-PT"/>
        </a:p>
      </dgm:t>
    </dgm:pt>
    <dgm:pt modelId="{EFDFDA79-D38F-4FE3-9CA0-4F82C8D02074}" type="pres">
      <dgm:prSet presAssocID="{ED65D3DD-1745-478E-A8E7-8A022DD2BABA}" presName="parentText" presStyleLbl="node1" presStyleIdx="3" presStyleCnt="4">
        <dgm:presLayoutVars>
          <dgm:chMax val="0"/>
          <dgm:bulletEnabled val="1"/>
        </dgm:presLayoutVars>
      </dgm:prSet>
      <dgm:spPr/>
      <dgm:t>
        <a:bodyPr/>
        <a:lstStyle/>
        <a:p>
          <a:endParaRPr lang="pt-PT"/>
        </a:p>
      </dgm:t>
    </dgm:pt>
  </dgm:ptLst>
  <dgm:cxnLst>
    <dgm:cxn modelId="{63A679A0-93E6-40AA-BC68-8F9A56782D61}" type="presOf" srcId="{31AD3712-4C6F-46A3-93C9-EC63C876CBA4}" destId="{EE7032E2-59CE-4B07-96E2-BFD9E5E9A1A1}" srcOrd="0" destOrd="0" presId="urn:microsoft.com/office/officeart/2005/8/layout/vList2"/>
    <dgm:cxn modelId="{94F66566-2474-4249-BA3B-AFB8CF56C55F}" type="presOf" srcId="{AD2B7524-42E2-4298-9472-83465778C06F}" destId="{960EF0EF-605B-4F6D-93C9-83D3C029EFBF}" srcOrd="0" destOrd="0" presId="urn:microsoft.com/office/officeart/2005/8/layout/vList2"/>
    <dgm:cxn modelId="{5806BFF9-900A-434B-A53A-358BC91DBB70}" srcId="{8358C371-22A1-4E38-80F8-A00A2696DF08}" destId="{FE776124-180C-4035-93BC-D29BDE716C96}" srcOrd="0" destOrd="0" parTransId="{40321690-26E4-4801-BC04-E3D173200ABB}" sibTransId="{390D65A7-76E4-45B6-9F52-93777282C1AC}"/>
    <dgm:cxn modelId="{C8F86B07-B9C5-4F5C-B3EF-BE0B16698DBB}" type="presOf" srcId="{FE776124-180C-4035-93BC-D29BDE716C96}" destId="{00E06C84-A5DA-4367-BCEB-ACB8D79E443E}" srcOrd="0" destOrd="0" presId="urn:microsoft.com/office/officeart/2005/8/layout/vList2"/>
    <dgm:cxn modelId="{9D12FDD6-DD71-49FE-9AA8-EA962487DCD2}" srcId="{8358C371-22A1-4E38-80F8-A00A2696DF08}" destId="{ED65D3DD-1745-478E-A8E7-8A022DD2BABA}" srcOrd="3" destOrd="0" parTransId="{AC53A75C-2F59-4261-9601-0227E1722E47}" sibTransId="{00871D57-3312-4AFF-AF42-F751CB13FD4E}"/>
    <dgm:cxn modelId="{95AF540D-675B-43AF-B4D6-410AD8305983}" srcId="{8358C371-22A1-4E38-80F8-A00A2696DF08}" destId="{31AD3712-4C6F-46A3-93C9-EC63C876CBA4}" srcOrd="2" destOrd="0" parTransId="{2C683C05-C2C3-4662-BCBC-1624DA0B909A}" sibTransId="{A99C05E5-DE57-4849-9582-474FD4D9B787}"/>
    <dgm:cxn modelId="{270D33D3-9BCA-44DE-BF5B-17E9D559F2F6}" srcId="{8358C371-22A1-4E38-80F8-A00A2696DF08}" destId="{AD2B7524-42E2-4298-9472-83465778C06F}" srcOrd="1" destOrd="0" parTransId="{B47AFC07-E313-4BD9-820E-7763D9DB9650}" sibTransId="{FD09F11F-BC1C-46A4-824A-232FAD1005BE}"/>
    <dgm:cxn modelId="{30FD524A-3F01-4313-8CA6-502351D2E521}" type="presOf" srcId="{ED65D3DD-1745-478E-A8E7-8A022DD2BABA}" destId="{EFDFDA79-D38F-4FE3-9CA0-4F82C8D02074}" srcOrd="0" destOrd="0" presId="urn:microsoft.com/office/officeart/2005/8/layout/vList2"/>
    <dgm:cxn modelId="{F8E80194-5FF3-4699-87CC-BECD4B261C30}" type="presOf" srcId="{8358C371-22A1-4E38-80F8-A00A2696DF08}" destId="{6376C50D-1249-4E2A-A470-98F2DE30A5EB}" srcOrd="0" destOrd="0" presId="urn:microsoft.com/office/officeart/2005/8/layout/vList2"/>
    <dgm:cxn modelId="{898B13C1-D32A-4245-8357-DB57BA7D69D3}" type="presParOf" srcId="{6376C50D-1249-4E2A-A470-98F2DE30A5EB}" destId="{00E06C84-A5DA-4367-BCEB-ACB8D79E443E}" srcOrd="0" destOrd="0" presId="urn:microsoft.com/office/officeart/2005/8/layout/vList2"/>
    <dgm:cxn modelId="{0B64B131-4BDF-4288-B34F-C1A4EED05A42}" type="presParOf" srcId="{6376C50D-1249-4E2A-A470-98F2DE30A5EB}" destId="{63782AC9-5772-4769-A5AB-784EEF22D4BC}" srcOrd="1" destOrd="0" presId="urn:microsoft.com/office/officeart/2005/8/layout/vList2"/>
    <dgm:cxn modelId="{526ACE5C-6E22-4D39-B237-F948F8AA3D54}" type="presParOf" srcId="{6376C50D-1249-4E2A-A470-98F2DE30A5EB}" destId="{960EF0EF-605B-4F6D-93C9-83D3C029EFBF}" srcOrd="2" destOrd="0" presId="urn:microsoft.com/office/officeart/2005/8/layout/vList2"/>
    <dgm:cxn modelId="{16C08683-E00C-4C04-9ABA-9C5066AACBA4}" type="presParOf" srcId="{6376C50D-1249-4E2A-A470-98F2DE30A5EB}" destId="{23493ABA-7ACC-4AE8-BF08-95D769F9EA19}" srcOrd="3" destOrd="0" presId="urn:microsoft.com/office/officeart/2005/8/layout/vList2"/>
    <dgm:cxn modelId="{7AF3870C-CEB7-44E3-B073-371169C46AC7}" type="presParOf" srcId="{6376C50D-1249-4E2A-A470-98F2DE30A5EB}" destId="{EE7032E2-59CE-4B07-96E2-BFD9E5E9A1A1}" srcOrd="4" destOrd="0" presId="urn:microsoft.com/office/officeart/2005/8/layout/vList2"/>
    <dgm:cxn modelId="{C19264F0-18D3-4988-9201-EE129490415A}" type="presParOf" srcId="{6376C50D-1249-4E2A-A470-98F2DE30A5EB}" destId="{99291B0D-5949-451B-976D-9BA018A22617}" srcOrd="5" destOrd="0" presId="urn:microsoft.com/office/officeart/2005/8/layout/vList2"/>
    <dgm:cxn modelId="{CAF1DDFF-E513-4683-B4FC-EFDDC5F9DD8F}" type="presParOf" srcId="{6376C50D-1249-4E2A-A470-98F2DE30A5EB}" destId="{EFDFDA79-D38F-4FE3-9CA0-4F82C8D02074}"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76A308-3534-46A6-8163-188577F7335A}" type="doc">
      <dgm:prSet loTypeId="urn:microsoft.com/office/officeart/2005/8/layout/cycle6" loCatId="cycle" qsTypeId="urn:microsoft.com/office/officeart/2005/8/quickstyle/3d3" qsCatId="3D" csTypeId="urn:microsoft.com/office/officeart/2005/8/colors/colorful4" csCatId="colorful" phldr="1"/>
      <dgm:spPr/>
      <dgm:t>
        <a:bodyPr/>
        <a:lstStyle/>
        <a:p>
          <a:endParaRPr lang="pt-PT"/>
        </a:p>
      </dgm:t>
    </dgm:pt>
    <dgm:pt modelId="{5539AEE6-9B17-4D83-8BE2-45470E5CC111}">
      <dgm:prSet phldrT="[Texto]" custT="1"/>
      <dgm:spPr/>
      <dgm:t>
        <a:bodyPr/>
        <a:lstStyle/>
        <a:p>
          <a:r>
            <a:rPr lang="pt-PT" sz="2000" dirty="0" smtClean="0"/>
            <a:t>Aprendizagens Musicais </a:t>
          </a:r>
          <a:endParaRPr lang="pt-PT" sz="2000" dirty="0"/>
        </a:p>
      </dgm:t>
    </dgm:pt>
    <dgm:pt modelId="{60313C21-CF11-46DF-A017-C537649E6307}" type="parTrans" cxnId="{0E2A3A6E-2521-417B-A05E-BC1016403076}">
      <dgm:prSet/>
      <dgm:spPr/>
      <dgm:t>
        <a:bodyPr/>
        <a:lstStyle/>
        <a:p>
          <a:endParaRPr lang="pt-PT"/>
        </a:p>
      </dgm:t>
    </dgm:pt>
    <dgm:pt modelId="{DAE46C83-5DA9-4AF6-A981-03B091D303AA}" type="sibTrans" cxnId="{0E2A3A6E-2521-417B-A05E-BC1016403076}">
      <dgm:prSet/>
      <dgm:spPr/>
      <dgm:t>
        <a:bodyPr/>
        <a:lstStyle/>
        <a:p>
          <a:endParaRPr lang="pt-PT"/>
        </a:p>
      </dgm:t>
    </dgm:pt>
    <dgm:pt modelId="{656FE6D9-173F-4721-89CF-84C20F493FBA}">
      <dgm:prSet phldrT="[Texto]" custT="1"/>
      <dgm:spPr/>
      <dgm:t>
        <a:bodyPr/>
        <a:lstStyle/>
        <a:p>
          <a:r>
            <a:rPr lang="pt-PT" sz="2000" dirty="0" smtClean="0"/>
            <a:t>Papel do Professor</a:t>
          </a:r>
          <a:endParaRPr lang="pt-PT" sz="2000" dirty="0"/>
        </a:p>
      </dgm:t>
    </dgm:pt>
    <dgm:pt modelId="{13B54437-A39A-49ED-8641-D531A9949C80}" type="parTrans" cxnId="{92A9005D-9600-4756-8B2E-3693C4C3E19B}">
      <dgm:prSet/>
      <dgm:spPr/>
      <dgm:t>
        <a:bodyPr/>
        <a:lstStyle/>
        <a:p>
          <a:endParaRPr lang="pt-PT"/>
        </a:p>
      </dgm:t>
    </dgm:pt>
    <dgm:pt modelId="{D5FAE806-C276-4053-B3C0-65E7A15D554D}" type="sibTrans" cxnId="{92A9005D-9600-4756-8B2E-3693C4C3E19B}">
      <dgm:prSet/>
      <dgm:spPr/>
      <dgm:t>
        <a:bodyPr/>
        <a:lstStyle/>
        <a:p>
          <a:endParaRPr lang="pt-PT"/>
        </a:p>
      </dgm:t>
    </dgm:pt>
    <dgm:pt modelId="{ADE359CC-7D4A-4E5F-A134-42FB9473F35F}">
      <dgm:prSet phldrT="[Texto]" custT="1"/>
      <dgm:spPr/>
      <dgm:t>
        <a:bodyPr/>
        <a:lstStyle/>
        <a:p>
          <a:r>
            <a:rPr lang="pt-PT" sz="2000" dirty="0" smtClean="0"/>
            <a:t>Aprendizagens Sociais </a:t>
          </a:r>
          <a:endParaRPr lang="pt-PT" sz="2000" dirty="0"/>
        </a:p>
      </dgm:t>
    </dgm:pt>
    <dgm:pt modelId="{068503F5-D6E7-43E7-BB44-3AEB7BA1A3D8}" type="parTrans" cxnId="{4BB87B6D-E999-4AB6-A1E2-C0ADD0F8A092}">
      <dgm:prSet/>
      <dgm:spPr/>
      <dgm:t>
        <a:bodyPr/>
        <a:lstStyle/>
        <a:p>
          <a:endParaRPr lang="pt-PT"/>
        </a:p>
      </dgm:t>
    </dgm:pt>
    <dgm:pt modelId="{8591476C-EFF5-4BE4-9B55-E6E55C917AB1}" type="sibTrans" cxnId="{4BB87B6D-E999-4AB6-A1E2-C0ADD0F8A092}">
      <dgm:prSet/>
      <dgm:spPr/>
      <dgm:t>
        <a:bodyPr/>
        <a:lstStyle/>
        <a:p>
          <a:endParaRPr lang="pt-PT"/>
        </a:p>
      </dgm:t>
    </dgm:pt>
    <dgm:pt modelId="{4F6FCE46-BE92-4C2F-A7D3-1F377C829DDF}">
      <dgm:prSet phldrT="[Texto]" custT="1"/>
      <dgm:spPr/>
      <dgm:t>
        <a:bodyPr/>
        <a:lstStyle/>
        <a:p>
          <a:r>
            <a:rPr lang="pt-PT" sz="2000" dirty="0" smtClean="0"/>
            <a:t>Aprendizagens Significativas</a:t>
          </a:r>
          <a:endParaRPr lang="pt-PT" sz="2000" dirty="0"/>
        </a:p>
      </dgm:t>
    </dgm:pt>
    <dgm:pt modelId="{EBA31F58-6676-457E-A244-56C34C2B7F68}" type="parTrans" cxnId="{40496AAD-1750-4897-A121-450AA1E93A26}">
      <dgm:prSet/>
      <dgm:spPr/>
      <dgm:t>
        <a:bodyPr/>
        <a:lstStyle/>
        <a:p>
          <a:endParaRPr lang="pt-PT"/>
        </a:p>
      </dgm:t>
    </dgm:pt>
    <dgm:pt modelId="{1F6B542E-DC9E-4200-B079-3D5434364493}" type="sibTrans" cxnId="{40496AAD-1750-4897-A121-450AA1E93A26}">
      <dgm:prSet/>
      <dgm:spPr/>
      <dgm:t>
        <a:bodyPr/>
        <a:lstStyle/>
        <a:p>
          <a:endParaRPr lang="pt-PT"/>
        </a:p>
      </dgm:t>
    </dgm:pt>
    <dgm:pt modelId="{A809B7D2-0B09-4EF9-8923-9104F78F8812}" type="pres">
      <dgm:prSet presAssocID="{4176A308-3534-46A6-8163-188577F7335A}" presName="cycle" presStyleCnt="0">
        <dgm:presLayoutVars>
          <dgm:dir/>
          <dgm:resizeHandles val="exact"/>
        </dgm:presLayoutVars>
      </dgm:prSet>
      <dgm:spPr/>
      <dgm:t>
        <a:bodyPr/>
        <a:lstStyle/>
        <a:p>
          <a:endParaRPr lang="pt-PT"/>
        </a:p>
      </dgm:t>
    </dgm:pt>
    <dgm:pt modelId="{E2303B9E-B8F1-4E78-A6D8-7FCC1D1F8FBF}" type="pres">
      <dgm:prSet presAssocID="{5539AEE6-9B17-4D83-8BE2-45470E5CC111}" presName="node" presStyleLbl="node1" presStyleIdx="0" presStyleCnt="4" custScaleX="132249" custScaleY="109657" custRadScaleRad="99398" custRadScaleInc="1453">
        <dgm:presLayoutVars>
          <dgm:bulletEnabled val="1"/>
        </dgm:presLayoutVars>
      </dgm:prSet>
      <dgm:spPr/>
      <dgm:t>
        <a:bodyPr/>
        <a:lstStyle/>
        <a:p>
          <a:endParaRPr lang="pt-PT"/>
        </a:p>
      </dgm:t>
    </dgm:pt>
    <dgm:pt modelId="{010F21E0-20FE-4C33-81D3-284B41D29204}" type="pres">
      <dgm:prSet presAssocID="{5539AEE6-9B17-4D83-8BE2-45470E5CC111}" presName="spNode" presStyleCnt="0"/>
      <dgm:spPr/>
      <dgm:t>
        <a:bodyPr/>
        <a:lstStyle/>
        <a:p>
          <a:endParaRPr lang="pt-PT"/>
        </a:p>
      </dgm:t>
    </dgm:pt>
    <dgm:pt modelId="{3D82654D-B15D-41BC-B375-B7D3D1989218}" type="pres">
      <dgm:prSet presAssocID="{DAE46C83-5DA9-4AF6-A981-03B091D303AA}" presName="sibTrans" presStyleLbl="sibTrans1D1" presStyleIdx="0" presStyleCnt="4"/>
      <dgm:spPr/>
      <dgm:t>
        <a:bodyPr/>
        <a:lstStyle/>
        <a:p>
          <a:endParaRPr lang="pt-PT"/>
        </a:p>
      </dgm:t>
    </dgm:pt>
    <dgm:pt modelId="{1DC2C375-19AD-496A-8395-C17134E68EC6}" type="pres">
      <dgm:prSet presAssocID="{656FE6D9-173F-4721-89CF-84C20F493FBA}" presName="node" presStyleLbl="node1" presStyleIdx="1" presStyleCnt="4" custScaleX="113084" custScaleY="110926">
        <dgm:presLayoutVars>
          <dgm:bulletEnabled val="1"/>
        </dgm:presLayoutVars>
      </dgm:prSet>
      <dgm:spPr/>
      <dgm:t>
        <a:bodyPr/>
        <a:lstStyle/>
        <a:p>
          <a:endParaRPr lang="pt-PT"/>
        </a:p>
      </dgm:t>
    </dgm:pt>
    <dgm:pt modelId="{6B71C28A-40AA-47FE-A055-CC93E7774696}" type="pres">
      <dgm:prSet presAssocID="{656FE6D9-173F-4721-89CF-84C20F493FBA}" presName="spNode" presStyleCnt="0"/>
      <dgm:spPr/>
      <dgm:t>
        <a:bodyPr/>
        <a:lstStyle/>
        <a:p>
          <a:endParaRPr lang="pt-PT"/>
        </a:p>
      </dgm:t>
    </dgm:pt>
    <dgm:pt modelId="{F345FC1D-433C-4F9E-BAC9-745AF1262EE6}" type="pres">
      <dgm:prSet presAssocID="{D5FAE806-C276-4053-B3C0-65E7A15D554D}" presName="sibTrans" presStyleLbl="sibTrans1D1" presStyleIdx="1" presStyleCnt="4"/>
      <dgm:spPr/>
      <dgm:t>
        <a:bodyPr/>
        <a:lstStyle/>
        <a:p>
          <a:endParaRPr lang="pt-PT"/>
        </a:p>
      </dgm:t>
    </dgm:pt>
    <dgm:pt modelId="{2CC12BB1-3CBA-4EB2-AC61-C21A6433C809}" type="pres">
      <dgm:prSet presAssocID="{ADE359CC-7D4A-4E5F-A134-42FB9473F35F}" presName="node" presStyleLbl="node1" presStyleIdx="2" presStyleCnt="4" custScaleX="125056" custScaleY="121905">
        <dgm:presLayoutVars>
          <dgm:bulletEnabled val="1"/>
        </dgm:presLayoutVars>
      </dgm:prSet>
      <dgm:spPr/>
      <dgm:t>
        <a:bodyPr/>
        <a:lstStyle/>
        <a:p>
          <a:endParaRPr lang="pt-PT"/>
        </a:p>
      </dgm:t>
    </dgm:pt>
    <dgm:pt modelId="{9C56EE57-BCA1-4C74-B7F8-EA88EA308201}" type="pres">
      <dgm:prSet presAssocID="{ADE359CC-7D4A-4E5F-A134-42FB9473F35F}" presName="spNode" presStyleCnt="0"/>
      <dgm:spPr/>
      <dgm:t>
        <a:bodyPr/>
        <a:lstStyle/>
        <a:p>
          <a:endParaRPr lang="pt-PT"/>
        </a:p>
      </dgm:t>
    </dgm:pt>
    <dgm:pt modelId="{A2CCABED-4DB7-4D0C-9717-097C89A1C9D6}" type="pres">
      <dgm:prSet presAssocID="{8591476C-EFF5-4BE4-9B55-E6E55C917AB1}" presName="sibTrans" presStyleLbl="sibTrans1D1" presStyleIdx="2" presStyleCnt="4"/>
      <dgm:spPr/>
      <dgm:t>
        <a:bodyPr/>
        <a:lstStyle/>
        <a:p>
          <a:endParaRPr lang="pt-PT"/>
        </a:p>
      </dgm:t>
    </dgm:pt>
    <dgm:pt modelId="{D7687AFA-6AA5-42DE-ACBA-F4C03D76F2CD}" type="pres">
      <dgm:prSet presAssocID="{4F6FCE46-BE92-4C2F-A7D3-1F377C829DDF}" presName="node" presStyleLbl="node1" presStyleIdx="3" presStyleCnt="4" custScaleX="131260" custScaleY="126077">
        <dgm:presLayoutVars>
          <dgm:bulletEnabled val="1"/>
        </dgm:presLayoutVars>
      </dgm:prSet>
      <dgm:spPr/>
      <dgm:t>
        <a:bodyPr/>
        <a:lstStyle/>
        <a:p>
          <a:endParaRPr lang="pt-PT"/>
        </a:p>
      </dgm:t>
    </dgm:pt>
    <dgm:pt modelId="{8245CCB2-0F3B-4967-818F-81C6EFBBC34C}" type="pres">
      <dgm:prSet presAssocID="{4F6FCE46-BE92-4C2F-A7D3-1F377C829DDF}" presName="spNode" presStyleCnt="0"/>
      <dgm:spPr/>
      <dgm:t>
        <a:bodyPr/>
        <a:lstStyle/>
        <a:p>
          <a:endParaRPr lang="pt-PT"/>
        </a:p>
      </dgm:t>
    </dgm:pt>
    <dgm:pt modelId="{267AB53A-9EB1-47AA-A5B3-AFC48767F887}" type="pres">
      <dgm:prSet presAssocID="{1F6B542E-DC9E-4200-B079-3D5434364493}" presName="sibTrans" presStyleLbl="sibTrans1D1" presStyleIdx="3" presStyleCnt="4"/>
      <dgm:spPr/>
      <dgm:t>
        <a:bodyPr/>
        <a:lstStyle/>
        <a:p>
          <a:endParaRPr lang="pt-PT"/>
        </a:p>
      </dgm:t>
    </dgm:pt>
  </dgm:ptLst>
  <dgm:cxnLst>
    <dgm:cxn modelId="{E15343E8-4623-46E0-B8C2-1DD0E421F2DB}" type="presOf" srcId="{ADE359CC-7D4A-4E5F-A134-42FB9473F35F}" destId="{2CC12BB1-3CBA-4EB2-AC61-C21A6433C809}" srcOrd="0" destOrd="0" presId="urn:microsoft.com/office/officeart/2005/8/layout/cycle6"/>
    <dgm:cxn modelId="{CCD2D7F7-67EE-4489-8547-B422C3B8B7BB}" type="presOf" srcId="{1F6B542E-DC9E-4200-B079-3D5434364493}" destId="{267AB53A-9EB1-47AA-A5B3-AFC48767F887}" srcOrd="0" destOrd="0" presId="urn:microsoft.com/office/officeart/2005/8/layout/cycle6"/>
    <dgm:cxn modelId="{00B716AE-B3BF-4913-B892-2A0132AB13D3}" type="presOf" srcId="{DAE46C83-5DA9-4AF6-A981-03B091D303AA}" destId="{3D82654D-B15D-41BC-B375-B7D3D1989218}" srcOrd="0" destOrd="0" presId="urn:microsoft.com/office/officeart/2005/8/layout/cycle6"/>
    <dgm:cxn modelId="{71EC8237-711F-4B24-983D-0E24545EC32E}" type="presOf" srcId="{8591476C-EFF5-4BE4-9B55-E6E55C917AB1}" destId="{A2CCABED-4DB7-4D0C-9717-097C89A1C9D6}" srcOrd="0" destOrd="0" presId="urn:microsoft.com/office/officeart/2005/8/layout/cycle6"/>
    <dgm:cxn modelId="{BF3FB885-5358-4798-916E-9F7892B0F88E}" type="presOf" srcId="{656FE6D9-173F-4721-89CF-84C20F493FBA}" destId="{1DC2C375-19AD-496A-8395-C17134E68EC6}" srcOrd="0" destOrd="0" presId="urn:microsoft.com/office/officeart/2005/8/layout/cycle6"/>
    <dgm:cxn modelId="{476E17FE-01C3-40FF-B833-F88B96B74201}" type="presOf" srcId="{4F6FCE46-BE92-4C2F-A7D3-1F377C829DDF}" destId="{D7687AFA-6AA5-42DE-ACBA-F4C03D76F2CD}" srcOrd="0" destOrd="0" presId="urn:microsoft.com/office/officeart/2005/8/layout/cycle6"/>
    <dgm:cxn modelId="{2D688498-0180-45D6-91C6-FFF2EC4A0B24}" type="presOf" srcId="{5539AEE6-9B17-4D83-8BE2-45470E5CC111}" destId="{E2303B9E-B8F1-4E78-A6D8-7FCC1D1F8FBF}" srcOrd="0" destOrd="0" presId="urn:microsoft.com/office/officeart/2005/8/layout/cycle6"/>
    <dgm:cxn modelId="{40496AAD-1750-4897-A121-450AA1E93A26}" srcId="{4176A308-3534-46A6-8163-188577F7335A}" destId="{4F6FCE46-BE92-4C2F-A7D3-1F377C829DDF}" srcOrd="3" destOrd="0" parTransId="{EBA31F58-6676-457E-A244-56C34C2B7F68}" sibTransId="{1F6B542E-DC9E-4200-B079-3D5434364493}"/>
    <dgm:cxn modelId="{6DF8621B-2675-40E3-8415-73837396F139}" type="presOf" srcId="{D5FAE806-C276-4053-B3C0-65E7A15D554D}" destId="{F345FC1D-433C-4F9E-BAC9-745AF1262EE6}" srcOrd="0" destOrd="0" presId="urn:microsoft.com/office/officeart/2005/8/layout/cycle6"/>
    <dgm:cxn modelId="{4BB87B6D-E999-4AB6-A1E2-C0ADD0F8A092}" srcId="{4176A308-3534-46A6-8163-188577F7335A}" destId="{ADE359CC-7D4A-4E5F-A134-42FB9473F35F}" srcOrd="2" destOrd="0" parTransId="{068503F5-D6E7-43E7-BB44-3AEB7BA1A3D8}" sibTransId="{8591476C-EFF5-4BE4-9B55-E6E55C917AB1}"/>
    <dgm:cxn modelId="{92A9005D-9600-4756-8B2E-3693C4C3E19B}" srcId="{4176A308-3534-46A6-8163-188577F7335A}" destId="{656FE6D9-173F-4721-89CF-84C20F493FBA}" srcOrd="1" destOrd="0" parTransId="{13B54437-A39A-49ED-8641-D531A9949C80}" sibTransId="{D5FAE806-C276-4053-B3C0-65E7A15D554D}"/>
    <dgm:cxn modelId="{0E2A3A6E-2521-417B-A05E-BC1016403076}" srcId="{4176A308-3534-46A6-8163-188577F7335A}" destId="{5539AEE6-9B17-4D83-8BE2-45470E5CC111}" srcOrd="0" destOrd="0" parTransId="{60313C21-CF11-46DF-A017-C537649E6307}" sibTransId="{DAE46C83-5DA9-4AF6-A981-03B091D303AA}"/>
    <dgm:cxn modelId="{915633BE-5F30-4589-B455-A38ABC06AB68}" type="presOf" srcId="{4176A308-3534-46A6-8163-188577F7335A}" destId="{A809B7D2-0B09-4EF9-8923-9104F78F8812}" srcOrd="0" destOrd="0" presId="urn:microsoft.com/office/officeart/2005/8/layout/cycle6"/>
    <dgm:cxn modelId="{EEAF1A62-657C-4DF5-9A42-FC9417D75280}" type="presParOf" srcId="{A809B7D2-0B09-4EF9-8923-9104F78F8812}" destId="{E2303B9E-B8F1-4E78-A6D8-7FCC1D1F8FBF}" srcOrd="0" destOrd="0" presId="urn:microsoft.com/office/officeart/2005/8/layout/cycle6"/>
    <dgm:cxn modelId="{596FECAF-0FE8-44D1-80C6-E15BB08BFA34}" type="presParOf" srcId="{A809B7D2-0B09-4EF9-8923-9104F78F8812}" destId="{010F21E0-20FE-4C33-81D3-284B41D29204}" srcOrd="1" destOrd="0" presId="urn:microsoft.com/office/officeart/2005/8/layout/cycle6"/>
    <dgm:cxn modelId="{60208649-C4D1-4B2B-A8F2-0474E7329667}" type="presParOf" srcId="{A809B7D2-0B09-4EF9-8923-9104F78F8812}" destId="{3D82654D-B15D-41BC-B375-B7D3D1989218}" srcOrd="2" destOrd="0" presId="urn:microsoft.com/office/officeart/2005/8/layout/cycle6"/>
    <dgm:cxn modelId="{5DC6591B-1556-4AC0-8AFE-AA32BB16B879}" type="presParOf" srcId="{A809B7D2-0B09-4EF9-8923-9104F78F8812}" destId="{1DC2C375-19AD-496A-8395-C17134E68EC6}" srcOrd="3" destOrd="0" presId="urn:microsoft.com/office/officeart/2005/8/layout/cycle6"/>
    <dgm:cxn modelId="{F533910A-9966-4BE4-9113-1538DB8D3FE0}" type="presParOf" srcId="{A809B7D2-0B09-4EF9-8923-9104F78F8812}" destId="{6B71C28A-40AA-47FE-A055-CC93E7774696}" srcOrd="4" destOrd="0" presId="urn:microsoft.com/office/officeart/2005/8/layout/cycle6"/>
    <dgm:cxn modelId="{DFCDC7F5-C071-4FA1-9B60-F40304868124}" type="presParOf" srcId="{A809B7D2-0B09-4EF9-8923-9104F78F8812}" destId="{F345FC1D-433C-4F9E-BAC9-745AF1262EE6}" srcOrd="5" destOrd="0" presId="urn:microsoft.com/office/officeart/2005/8/layout/cycle6"/>
    <dgm:cxn modelId="{0F333041-55CD-49B9-A5EF-0942141BDF25}" type="presParOf" srcId="{A809B7D2-0B09-4EF9-8923-9104F78F8812}" destId="{2CC12BB1-3CBA-4EB2-AC61-C21A6433C809}" srcOrd="6" destOrd="0" presId="urn:microsoft.com/office/officeart/2005/8/layout/cycle6"/>
    <dgm:cxn modelId="{F9EE9A15-0AA6-401A-9BC0-301429B7259D}" type="presParOf" srcId="{A809B7D2-0B09-4EF9-8923-9104F78F8812}" destId="{9C56EE57-BCA1-4C74-B7F8-EA88EA308201}" srcOrd="7" destOrd="0" presId="urn:microsoft.com/office/officeart/2005/8/layout/cycle6"/>
    <dgm:cxn modelId="{6E42A5D8-0E11-4FA4-955C-04336260460A}" type="presParOf" srcId="{A809B7D2-0B09-4EF9-8923-9104F78F8812}" destId="{A2CCABED-4DB7-4D0C-9717-097C89A1C9D6}" srcOrd="8" destOrd="0" presId="urn:microsoft.com/office/officeart/2005/8/layout/cycle6"/>
    <dgm:cxn modelId="{386540BE-3A52-447D-88E2-3DAB363C6733}" type="presParOf" srcId="{A809B7D2-0B09-4EF9-8923-9104F78F8812}" destId="{D7687AFA-6AA5-42DE-ACBA-F4C03D76F2CD}" srcOrd="9" destOrd="0" presId="urn:microsoft.com/office/officeart/2005/8/layout/cycle6"/>
    <dgm:cxn modelId="{78C4AA44-8E36-41DA-8D9F-A6C923BC2DDD}" type="presParOf" srcId="{A809B7D2-0B09-4EF9-8923-9104F78F8812}" destId="{8245CCB2-0F3B-4967-818F-81C6EFBBC34C}" srcOrd="10" destOrd="0" presId="urn:microsoft.com/office/officeart/2005/8/layout/cycle6"/>
    <dgm:cxn modelId="{AD8EAF85-0B95-4FDD-A300-2B18AD61EFBF}" type="presParOf" srcId="{A809B7D2-0B09-4EF9-8923-9104F78F8812}" destId="{267AB53A-9EB1-47AA-A5B3-AFC48767F887}" srcOrd="11"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5DBA96-C7D6-4058-AA8F-302AD7432CAB}" type="datetimeFigureOut">
              <a:rPr lang="pt-PT" smtClean="0"/>
              <a:pPr/>
              <a:t>25-03-2014</a:t>
            </a:fld>
            <a:endParaRPr lang="pt-PT"/>
          </a:p>
        </p:txBody>
      </p:sp>
      <p:sp>
        <p:nvSpPr>
          <p:cNvPr id="4" name="Marcador de Posição da Imagem do Diapositivo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6" name="Marcador de Posição do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000CFC-FAE2-4687-AF2E-157168030EB5}" type="slidenum">
              <a:rPr lang="pt-PT" smtClean="0"/>
              <a:pPr/>
              <a:t>‹nº›</a:t>
            </a:fld>
            <a:endParaRPr lang="pt-PT"/>
          </a:p>
        </p:txBody>
      </p:sp>
    </p:spTree>
    <p:extLst>
      <p:ext uri="{BB962C8B-B14F-4D97-AF65-F5344CB8AC3E}">
        <p14:creationId xmlns:p14="http://schemas.microsoft.com/office/powerpoint/2010/main" val="3691993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dirty="0" smtClean="0"/>
              <a:t>O meu trabalho</a:t>
            </a:r>
            <a:r>
              <a:rPr lang="pt-PT" baseline="0" dirty="0" smtClean="0"/>
              <a:t> tem como titulo “ Música de conjunto, estudo sobre perceções e aprendizagens” e centra-se no trabalho que se pode elaborar em torno da música de conjunto, adaptando-a de forma a limar dificuldades e preencher necessidades da turma.</a:t>
            </a:r>
            <a:endParaRPr lang="pt-PT" dirty="0"/>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1</a:t>
            </a:fld>
            <a:endParaRPr lang="pt-PT" dirty="0"/>
          </a:p>
        </p:txBody>
      </p:sp>
    </p:spTree>
    <p:extLst>
      <p:ext uri="{BB962C8B-B14F-4D97-AF65-F5344CB8AC3E}">
        <p14:creationId xmlns:p14="http://schemas.microsoft.com/office/powerpoint/2010/main" val="546794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sz="1200" b="1" kern="1200" dirty="0" smtClean="0">
                <a:solidFill>
                  <a:schemeClr val="tx1"/>
                </a:solidFill>
                <a:effectLst/>
                <a:latin typeface="+mn-lt"/>
                <a:ea typeface="+mn-ea"/>
                <a:cs typeface="+mn-cs"/>
              </a:rPr>
              <a:t>Composição</a:t>
            </a:r>
            <a:r>
              <a:rPr lang="pt-PT" sz="1200" kern="1200" dirty="0" smtClean="0">
                <a:solidFill>
                  <a:schemeClr val="tx1"/>
                </a:solidFill>
                <a:effectLst/>
                <a:latin typeface="+mn-lt"/>
                <a:ea typeface="+mn-ea"/>
                <a:cs typeface="+mn-cs"/>
              </a:rPr>
              <a:t>, literatura, </a:t>
            </a:r>
            <a:r>
              <a:rPr lang="pt-PT" sz="1200" b="1" kern="1200" dirty="0" smtClean="0">
                <a:solidFill>
                  <a:schemeClr val="tx1"/>
                </a:solidFill>
                <a:effectLst/>
                <a:latin typeface="+mn-lt"/>
                <a:ea typeface="+mn-ea"/>
                <a:cs typeface="+mn-cs"/>
              </a:rPr>
              <a:t>Audição</a:t>
            </a:r>
            <a:r>
              <a:rPr lang="pt-PT" sz="1200" kern="1200" dirty="0" smtClean="0">
                <a:solidFill>
                  <a:schemeClr val="tx1"/>
                </a:solidFill>
                <a:effectLst/>
                <a:latin typeface="+mn-lt"/>
                <a:ea typeface="+mn-ea"/>
                <a:cs typeface="+mn-cs"/>
              </a:rPr>
              <a:t>, skills (habilidades e/ou capacidades) e </a:t>
            </a:r>
            <a:r>
              <a:rPr lang="pt-PT" sz="1200" b="1" kern="1200" dirty="0" smtClean="0">
                <a:solidFill>
                  <a:schemeClr val="tx1"/>
                </a:solidFill>
                <a:effectLst/>
                <a:latin typeface="+mn-lt"/>
                <a:ea typeface="+mn-ea"/>
                <a:cs typeface="+mn-cs"/>
              </a:rPr>
              <a:t>Performance</a:t>
            </a:r>
            <a:r>
              <a:rPr lang="pt-PT" sz="1200" b="0" kern="1200" dirty="0" smtClean="0">
                <a:solidFill>
                  <a:schemeClr val="tx1"/>
                </a:solidFill>
                <a:effectLst/>
                <a:latin typeface="+mn-lt"/>
                <a:ea typeface="+mn-ea"/>
                <a:cs typeface="+mn-cs"/>
              </a:rPr>
              <a:t>,</a:t>
            </a:r>
            <a:r>
              <a:rPr lang="pt-PT" sz="1200" b="0" kern="1200" baseline="0" dirty="0" smtClean="0">
                <a:solidFill>
                  <a:schemeClr val="tx1"/>
                </a:solidFill>
                <a:effectLst/>
                <a:latin typeface="+mn-lt"/>
                <a:ea typeface="+mn-ea"/>
                <a:cs typeface="+mn-cs"/>
              </a:rPr>
              <a:t> formam o acrónimo </a:t>
            </a:r>
            <a:r>
              <a:rPr lang="pt-PT" sz="1200" b="0" kern="1200" baseline="0" dirty="0" err="1" smtClean="0">
                <a:solidFill>
                  <a:schemeClr val="tx1"/>
                </a:solidFill>
                <a:effectLst/>
                <a:latin typeface="+mn-lt"/>
                <a:ea typeface="+mn-ea"/>
                <a:cs typeface="+mn-cs"/>
              </a:rPr>
              <a:t>ClAsP</a:t>
            </a:r>
            <a:r>
              <a:rPr lang="pt-PT" sz="1200" b="0" kern="1200" baseline="0" dirty="0" smtClean="0">
                <a:solidFill>
                  <a:schemeClr val="tx1"/>
                </a:solidFill>
                <a:effectLst/>
                <a:latin typeface="+mn-lt"/>
                <a:ea typeface="+mn-ea"/>
                <a:cs typeface="+mn-cs"/>
              </a:rPr>
              <a:t>,</a:t>
            </a:r>
            <a:r>
              <a:rPr lang="pt-PT" sz="1200" b="1" kern="1200" baseline="0" dirty="0" smtClean="0">
                <a:solidFill>
                  <a:schemeClr val="tx1"/>
                </a:solidFill>
                <a:effectLst/>
                <a:latin typeface="+mn-lt"/>
                <a:ea typeface="+mn-ea"/>
                <a:cs typeface="+mn-cs"/>
              </a:rPr>
              <a:t> </a:t>
            </a:r>
            <a:r>
              <a:rPr lang="pt-PT" sz="1200" b="0" kern="1200" baseline="0" dirty="0" smtClean="0">
                <a:solidFill>
                  <a:schemeClr val="tx1"/>
                </a:solidFill>
                <a:effectLst/>
                <a:latin typeface="+mn-lt"/>
                <a:ea typeface="+mn-ea"/>
                <a:cs typeface="+mn-cs"/>
              </a:rPr>
              <a:t>que segundo Swanwick, são elementos fulcrais a serem trabalhados e desenvolvidos numa aula de educação musical, reforçando assim a ideia de aulas mais práticas, onde os alunos participam no desenrolar da ação, substituindo a aula expositiva.     </a:t>
            </a:r>
            <a:endParaRPr lang="pt-PT" dirty="0"/>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10</a:t>
            </a:fld>
            <a:endParaRPr lang="pt-PT"/>
          </a:p>
        </p:txBody>
      </p:sp>
    </p:spTree>
    <p:extLst>
      <p:ext uri="{BB962C8B-B14F-4D97-AF65-F5344CB8AC3E}">
        <p14:creationId xmlns:p14="http://schemas.microsoft.com/office/powerpoint/2010/main" val="14721530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algn="just"/>
            <a:r>
              <a:rPr lang="pt-PT" i="0" baseline="0" dirty="0" smtClean="0"/>
              <a:t>Nas aprendizagens sociais, destacando  as aprendizagens entre pares e as aprendizagens cooperativas, é realçada  a importância dos pares como mediadores das aprendizagens, sendo estas feitas entre as crianças/jovens, não existindo um adulto a incutir, mas sim a encaminhar essas aprendizagens, promovendo </a:t>
            </a:r>
            <a:r>
              <a:rPr lang="pt-PT" sz="1200" i="0" dirty="0" smtClean="0"/>
              <a:t>o desenvolvimento de competências sociais, exercidas em grupo.</a:t>
            </a:r>
            <a:endParaRPr lang="pt-PT" i="0" dirty="0"/>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11</a:t>
            </a:fld>
            <a:endParaRPr lang="pt-PT"/>
          </a:p>
        </p:txBody>
      </p:sp>
    </p:spTree>
    <p:extLst>
      <p:ext uri="{BB962C8B-B14F-4D97-AF65-F5344CB8AC3E}">
        <p14:creationId xmlns:p14="http://schemas.microsoft.com/office/powerpoint/2010/main" val="36584546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dirty="0" smtClean="0"/>
              <a:t>Não</a:t>
            </a:r>
            <a:r>
              <a:rPr lang="pt-PT" baseline="0" dirty="0" smtClean="0"/>
              <a:t> poderia deixar de abordar, ainda dentro das aprendizagens sociais, o conceito da qual intitulei o meu trabalho, a Música de conjunto. </a:t>
            </a:r>
          </a:p>
          <a:p>
            <a:r>
              <a:rPr lang="pt-PT" baseline="0" dirty="0" smtClean="0"/>
              <a:t>Num trabalho de música de conjunto todos são importantes independentemente da parte que se está a executar. Se é solista ou acompanhador, todos contribuem para o mesmo. Como diz Graça Boal Palheiros “ Fazendo música de conjunto, todas as crianças contribuem para o grupo, de acordo com as sua capacidades(…).”</a:t>
            </a:r>
            <a:endParaRPr lang="pt-PT" dirty="0"/>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12</a:t>
            </a:fld>
            <a:endParaRPr lang="pt-PT"/>
          </a:p>
        </p:txBody>
      </p:sp>
    </p:spTree>
    <p:extLst>
      <p:ext uri="{BB962C8B-B14F-4D97-AF65-F5344CB8AC3E}">
        <p14:creationId xmlns:p14="http://schemas.microsoft.com/office/powerpoint/2010/main" val="21173442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dirty="0" smtClean="0"/>
              <a:t>Aprendizagem</a:t>
            </a:r>
            <a:r>
              <a:rPr lang="pt-PT" baseline="0" dirty="0" smtClean="0"/>
              <a:t> significativa é vista como um processo através do qual, o conhecimento a ser aprendido está relacionado com conceitos já adquiridos/existentes, na estrutura cognitiva de quem está a aprender, necessitando, no entanto, de uma predisposição e concepções adequadas, para uma reestruturação lógica e cognitiva.</a:t>
            </a:r>
            <a:endParaRPr lang="pt-PT" dirty="0"/>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13</a:t>
            </a:fld>
            <a:endParaRPr lang="pt-PT"/>
          </a:p>
        </p:txBody>
      </p:sp>
    </p:spTree>
    <p:extLst>
      <p:ext uri="{BB962C8B-B14F-4D97-AF65-F5344CB8AC3E}">
        <p14:creationId xmlns:p14="http://schemas.microsoft.com/office/powerpoint/2010/main" val="20455524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baseline="0" dirty="0" smtClean="0"/>
              <a:t>Segundo Maria do Céu Roldão, o professor deve assumir um papel não só analítico, mas também reflexivo, alguém que consegue analisar a sua forma e postura de trabalho e que reflete sobre o mesmo, a fim de tirar conclusões que ajudem a modificar e melhorar as suas práticas pedagógicas. Deve ser visto como alguém que faculta as ferramentas necessárias, para que os alunos possam construir o seu conhecimento e os seus valores. </a:t>
            </a:r>
          </a:p>
          <a:p>
            <a:endParaRPr lang="pt-PT" dirty="0"/>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14</a:t>
            </a:fld>
            <a:endParaRPr lang="pt-PT"/>
          </a:p>
        </p:txBody>
      </p:sp>
    </p:spTree>
    <p:extLst>
      <p:ext uri="{BB962C8B-B14F-4D97-AF65-F5344CB8AC3E}">
        <p14:creationId xmlns:p14="http://schemas.microsoft.com/office/powerpoint/2010/main" val="13736356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algn="just"/>
            <a:r>
              <a:rPr lang="pt-PT" dirty="0" smtClean="0"/>
              <a:t>Passando agora para o projeto educativo,</a:t>
            </a:r>
            <a:r>
              <a:rPr lang="pt-PT" baseline="0" dirty="0" smtClean="0"/>
              <a:t> este</a:t>
            </a:r>
            <a:r>
              <a:rPr lang="pt-PT" dirty="0" smtClean="0"/>
              <a:t> </a:t>
            </a:r>
            <a:r>
              <a:rPr lang="pt-PT" sz="800" kern="1200" dirty="0" smtClean="0">
                <a:solidFill>
                  <a:schemeClr val="tx1"/>
                </a:solidFill>
                <a:latin typeface="+mn-lt"/>
                <a:ea typeface="+mn-ea"/>
                <a:cs typeface="Times New Roman" panose="02020603050405020304" pitchFamily="18" charset="0"/>
              </a:rPr>
              <a:t>desenvolvido em 10 sessões com duração de 90 min cada, uma vez por semana, e consistiu na</a:t>
            </a:r>
            <a:r>
              <a:rPr lang="pt-PT" sz="800" kern="1200" baseline="0" dirty="0" smtClean="0">
                <a:solidFill>
                  <a:schemeClr val="tx1"/>
                </a:solidFill>
                <a:latin typeface="+mn-lt"/>
                <a:ea typeface="+mn-ea"/>
                <a:cs typeface="Times New Roman" panose="02020603050405020304" pitchFamily="18" charset="0"/>
              </a:rPr>
              <a:t> e</a:t>
            </a:r>
            <a:r>
              <a:rPr lang="pt-PT" sz="800" kern="1200" dirty="0" smtClean="0">
                <a:solidFill>
                  <a:schemeClr val="tx1"/>
                </a:solidFill>
                <a:latin typeface="+mn-lt"/>
                <a:ea typeface="+mn-ea"/>
                <a:cs typeface="Times New Roman" panose="02020603050405020304" pitchFamily="18" charset="0"/>
              </a:rPr>
              <a:t>laboração e montagem de um concerto com obras de diferentes épocas históricas.</a:t>
            </a:r>
          </a:p>
          <a:p>
            <a:endParaRPr lang="pt-PT" dirty="0"/>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15</a:t>
            </a:fld>
            <a:endParaRPr lang="pt-PT"/>
          </a:p>
        </p:txBody>
      </p:sp>
    </p:spTree>
    <p:extLst>
      <p:ext uri="{BB962C8B-B14F-4D97-AF65-F5344CB8AC3E}">
        <p14:creationId xmlns:p14="http://schemas.microsoft.com/office/powerpoint/2010/main" val="26616599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algn="just"/>
            <a:r>
              <a:rPr lang="pt-PT" dirty="0" smtClean="0"/>
              <a:t>Foi</a:t>
            </a:r>
            <a:r>
              <a:rPr lang="pt-PT" baseline="0" dirty="0" smtClean="0"/>
              <a:t> escolhido um tema medieval, um renascentista e um barroco, sendo eles respetivamente </a:t>
            </a:r>
            <a:r>
              <a:rPr lang="pt-PT" baseline="0" dirty="0" err="1" smtClean="0"/>
              <a:t>Istampitta</a:t>
            </a:r>
            <a:r>
              <a:rPr lang="pt-PT" baseline="0" dirty="0" smtClean="0"/>
              <a:t> </a:t>
            </a:r>
            <a:r>
              <a:rPr lang="pt-PT" baseline="0" dirty="0" err="1" smtClean="0"/>
              <a:t>Saltarello</a:t>
            </a:r>
            <a:r>
              <a:rPr lang="pt-PT" baseline="0" dirty="0" smtClean="0"/>
              <a:t>, </a:t>
            </a:r>
            <a:r>
              <a:rPr lang="pt-PT" baseline="0" dirty="0" err="1" smtClean="0"/>
              <a:t>Ay</a:t>
            </a:r>
            <a:r>
              <a:rPr lang="pt-PT" baseline="0" dirty="0" smtClean="0"/>
              <a:t> Linda amiga e Canon.</a:t>
            </a:r>
          </a:p>
          <a:p>
            <a:pPr algn="just"/>
            <a:r>
              <a:rPr lang="pt-PT" baseline="0" dirty="0" smtClean="0"/>
              <a:t>A escolha deste reportório incidiu na pouca presença que estes géneros musicais têm no quotidiano das crianças e jovens .</a:t>
            </a:r>
          </a:p>
          <a:p>
            <a:pPr algn="just"/>
            <a:r>
              <a:rPr lang="pt-PT" baseline="0" dirty="0" smtClean="0"/>
              <a:t>(Vou agora passar um pequeno vídeo que mostra alguns momentos passados na implementação do projeto, quer dos ensaios quer da apresentação em publico, ou seja do concerto.)  </a:t>
            </a:r>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16</a:t>
            </a:fld>
            <a:endParaRPr lang="pt-PT"/>
          </a:p>
        </p:txBody>
      </p:sp>
    </p:spTree>
    <p:extLst>
      <p:ext uri="{BB962C8B-B14F-4D97-AF65-F5344CB8AC3E}">
        <p14:creationId xmlns:p14="http://schemas.microsoft.com/office/powerpoint/2010/main" val="3985500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dirty="0" smtClean="0"/>
              <a:t>O projeto de investigação</a:t>
            </a:r>
            <a:r>
              <a:rPr lang="pt-PT" baseline="0" dirty="0" smtClean="0"/>
              <a:t> foi </a:t>
            </a:r>
            <a:r>
              <a:rPr lang="pt-PT" dirty="0" smtClean="0"/>
              <a:t>realizado</a:t>
            </a:r>
            <a:r>
              <a:rPr lang="pt-PT" baseline="0" dirty="0" smtClean="0"/>
              <a:t> seguindo a metodologia de investigação- Ação, que segundo Elliot, é um estudo de uma situação social, com o objetivo de melhorar a qualidade de ação desenvolvida no seu interior. </a:t>
            </a:r>
            <a:endParaRPr lang="pt-PT" dirty="0"/>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18</a:t>
            </a:fld>
            <a:endParaRPr lang="pt-PT"/>
          </a:p>
        </p:txBody>
      </p:sp>
    </p:spTree>
    <p:extLst>
      <p:ext uri="{BB962C8B-B14F-4D97-AF65-F5344CB8AC3E}">
        <p14:creationId xmlns:p14="http://schemas.microsoft.com/office/powerpoint/2010/main" val="1018045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dirty="0" smtClean="0"/>
              <a:t>A minha</a:t>
            </a:r>
            <a:r>
              <a:rPr lang="pt-PT" baseline="0" dirty="0" smtClean="0"/>
              <a:t> questão de investigação é “ Quais as perceções sobre aprendizagens desenvolvidas no âmbito de um projeto de música de conjunto?” </a:t>
            </a:r>
            <a:endParaRPr lang="pt-PT" dirty="0"/>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19</a:t>
            </a:fld>
            <a:endParaRPr lang="pt-PT"/>
          </a:p>
        </p:txBody>
      </p:sp>
    </p:spTree>
    <p:extLst>
      <p:ext uri="{BB962C8B-B14F-4D97-AF65-F5344CB8AC3E}">
        <p14:creationId xmlns:p14="http://schemas.microsoft.com/office/powerpoint/2010/main" val="2576587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dirty="0" smtClean="0"/>
              <a:t>Como instrumentos de recolha de dados</a:t>
            </a:r>
            <a:r>
              <a:rPr lang="pt-PT" baseline="0" dirty="0" smtClean="0"/>
              <a:t> foram usadas entrevistas, aos alunos e à professora da turma, recolha de notas de campo das aulas e gravações em vídeo.</a:t>
            </a:r>
            <a:endParaRPr lang="pt-PT" dirty="0"/>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20</a:t>
            </a:fld>
            <a:endParaRPr lang="pt-PT"/>
          </a:p>
        </p:txBody>
      </p:sp>
    </p:spTree>
    <p:extLst>
      <p:ext uri="{BB962C8B-B14F-4D97-AF65-F5344CB8AC3E}">
        <p14:creationId xmlns:p14="http://schemas.microsoft.com/office/powerpoint/2010/main" val="2885032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dirty="0" smtClean="0"/>
              <a:t>O Projeto foi implementado</a:t>
            </a:r>
            <a:r>
              <a:rPr lang="pt-PT" baseline="0" dirty="0" smtClean="0"/>
              <a:t> na escola E.B 2/3 Pedro Eanes Lobato, na Amora, Concelho do Seixal, numa turma do 8º ano composta por 22 alunos tendo 4 deles necessidades educativas especiais.</a:t>
            </a:r>
            <a:endParaRPr lang="pt-PT" dirty="0"/>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2</a:t>
            </a:fld>
            <a:endParaRPr lang="pt-PT" dirty="0"/>
          </a:p>
        </p:txBody>
      </p:sp>
    </p:spTree>
    <p:extLst>
      <p:ext uri="{BB962C8B-B14F-4D97-AF65-F5344CB8AC3E}">
        <p14:creationId xmlns:p14="http://schemas.microsoft.com/office/powerpoint/2010/main" val="14441417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algn="just"/>
            <a:r>
              <a:rPr lang="pt-PT" dirty="0" smtClean="0"/>
              <a:t>Tendo</a:t>
            </a:r>
            <a:r>
              <a:rPr lang="pt-PT" baseline="0" dirty="0" smtClean="0"/>
              <a:t> em conta a informação recolhida, o tratamento de dados fez-se através de analise de conteúdo,  seguindo as seguintes categorias e suas respetivas subcategorias : Aprendizagens musicais, onde me foco nas aprendizagens instrumentais, informal e a motivação; Aprendizagens sociais, dando enfâse à música de conjunto, à aprendizagem cooperativa e entre pares; aprendizagens significativas e as perceções que os alunos tiveram do trabalho realizado.</a:t>
            </a:r>
            <a:endParaRPr lang="pt-PT" dirty="0"/>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21</a:t>
            </a:fld>
            <a:endParaRPr lang="pt-PT"/>
          </a:p>
        </p:txBody>
      </p:sp>
    </p:spTree>
    <p:extLst>
      <p:ext uri="{BB962C8B-B14F-4D97-AF65-F5344CB8AC3E}">
        <p14:creationId xmlns:p14="http://schemas.microsoft.com/office/powerpoint/2010/main" val="5161465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sz="1200" dirty="0" smtClean="0">
                <a:solidFill>
                  <a:schemeClr val="tx1"/>
                </a:solidFill>
              </a:rPr>
              <a:t>Dentro</a:t>
            </a:r>
            <a:r>
              <a:rPr lang="pt-PT" sz="1200" baseline="0" dirty="0" smtClean="0">
                <a:solidFill>
                  <a:schemeClr val="tx1"/>
                </a:solidFill>
              </a:rPr>
              <a:t> das aprendizagens musicais, mais propriamente nas aprendizagens instrumentais, um dos pontos mais referidos nos dados recolhidos relaciona-se com o manuseamento dos instrumentos e postura ao executar os mesmo. Eles c</a:t>
            </a:r>
            <a:r>
              <a:rPr lang="pt-PT" sz="1200" dirty="0" smtClean="0">
                <a:solidFill>
                  <a:schemeClr val="tx1"/>
                </a:solidFill>
              </a:rPr>
              <a:t>ompreendem como manusear determinados instrumentos e a postura que devem ter enquanto os executam. Como</a:t>
            </a:r>
            <a:r>
              <a:rPr lang="pt-PT" sz="1200" baseline="0" dirty="0" smtClean="0">
                <a:solidFill>
                  <a:schemeClr val="tx1"/>
                </a:solidFill>
              </a:rPr>
              <a:t> descreveu um aluno numa das entrevistas: ( ler citação).</a:t>
            </a:r>
            <a:endParaRPr lang="pt-PT" dirty="0"/>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22</a:t>
            </a:fld>
            <a:endParaRPr lang="pt-PT" dirty="0"/>
          </a:p>
        </p:txBody>
      </p:sp>
    </p:spTree>
    <p:extLst>
      <p:ext uri="{BB962C8B-B14F-4D97-AF65-F5344CB8AC3E}">
        <p14:creationId xmlns:p14="http://schemas.microsoft.com/office/powerpoint/2010/main" val="29442146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PT" b="0" spc="150" dirty="0" smtClean="0">
                <a:ln w="11430"/>
                <a:solidFill>
                  <a:srgbClr val="F8F8F8"/>
                </a:solidFill>
                <a:effectLst/>
                <a:latin typeface="Calibri (corpo)"/>
              </a:rPr>
              <a:t>Nas</a:t>
            </a:r>
            <a:r>
              <a:rPr lang="pt-PT" b="0" spc="150" baseline="0" dirty="0" smtClean="0">
                <a:ln w="11430"/>
                <a:solidFill>
                  <a:srgbClr val="F8F8F8"/>
                </a:solidFill>
                <a:effectLst/>
                <a:latin typeface="Calibri (corpo)"/>
              </a:rPr>
              <a:t> aprendizagens informais foi realçada a memorização e leitura, pretendendo saber-se se para eles é mais importante saber ler uma pauta ou memorizar a música. Compreendem a </a:t>
            </a:r>
            <a:r>
              <a:rPr lang="pt-PT" b="0" spc="150" dirty="0" smtClean="0">
                <a:ln w="11430"/>
                <a:solidFill>
                  <a:srgbClr val="F8F8F8"/>
                </a:solidFill>
                <a:effectLst/>
                <a:latin typeface="Calibri (corpo)"/>
              </a:rPr>
              <a:t>importância dos dois embora exista uma dualidade de opiniões</a:t>
            </a:r>
            <a:r>
              <a:rPr lang="pt-PT" b="0" spc="150" baseline="0" dirty="0" smtClean="0">
                <a:ln w="11430"/>
                <a:solidFill>
                  <a:srgbClr val="F8F8F8"/>
                </a:solidFill>
                <a:effectLst/>
                <a:latin typeface="Calibri (corpo)"/>
              </a:rPr>
              <a:t> sobre qual prevalece sobre a outra. ( ler citação )</a:t>
            </a:r>
            <a:endParaRPr lang="pt-PT" dirty="0">
              <a:latin typeface="Calibri (corpo)"/>
            </a:endParaRPr>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23</a:t>
            </a:fld>
            <a:endParaRPr lang="pt-PT" dirty="0"/>
          </a:p>
        </p:txBody>
      </p:sp>
    </p:spTree>
    <p:extLst>
      <p:ext uri="{BB962C8B-B14F-4D97-AF65-F5344CB8AC3E}">
        <p14:creationId xmlns:p14="http://schemas.microsoft.com/office/powerpoint/2010/main" val="19584297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PT" sz="1200" dirty="0" smtClean="0"/>
              <a:t>Nas</a:t>
            </a:r>
            <a:r>
              <a:rPr lang="pt-PT" sz="1200" baseline="0" dirty="0" smtClean="0"/>
              <a:t> aprendizagens sociais foi dada importância à música de conjunto, aprendizagem cooperativa e aprendizagem entre pares. Quer a professora, quer os alunos, c</a:t>
            </a:r>
            <a:r>
              <a:rPr lang="pt-PT" sz="1200" dirty="0" smtClean="0"/>
              <a:t>onsideram importante o trabalho e música de conjunto, como forma de proporcionar ajuda entre os elementos da turma, quer do regime de ed. Especial quer do regular. Como</a:t>
            </a:r>
            <a:r>
              <a:rPr lang="pt-PT" sz="1200" baseline="0" dirty="0" smtClean="0"/>
              <a:t> menciona a professora na entrevista ( ler citação )</a:t>
            </a:r>
            <a:endParaRPr lang="pt-PT" sz="1200" dirty="0" smtClean="0"/>
          </a:p>
          <a:p>
            <a:endParaRPr lang="pt-PT" dirty="0"/>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24</a:t>
            </a:fld>
            <a:endParaRPr lang="pt-PT" dirty="0"/>
          </a:p>
        </p:txBody>
      </p:sp>
    </p:spTree>
    <p:extLst>
      <p:ext uri="{BB962C8B-B14F-4D97-AF65-F5344CB8AC3E}">
        <p14:creationId xmlns:p14="http://schemas.microsoft.com/office/powerpoint/2010/main" val="34369128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PT" sz="1200" dirty="0" smtClean="0"/>
              <a:t>As</a:t>
            </a:r>
            <a:r>
              <a:rPr lang="pt-PT" sz="1200" baseline="0" dirty="0" smtClean="0"/>
              <a:t> perceções que mais se evidenciaram foram as que incidem sobre o trabalho realizado, desde os ensaios até ao concerto final. Embora houvesse alguns alunos que, desde o inicio se descartaram e deram como dado adquirido que não gostavam, e por mais que participassem a opinião não se modificou, a maioria afirmou que g</a:t>
            </a:r>
            <a:r>
              <a:rPr lang="pt-PT" sz="1200" dirty="0" smtClean="0"/>
              <a:t>ostou de ter participado, que foi algo diferente onde, pela primeira vez, viram a turma trabalhar como tal. </a:t>
            </a:r>
            <a:r>
              <a:rPr lang="pt-PT" sz="1200" baseline="0" dirty="0" smtClean="0"/>
              <a:t>Como descreve um aluno (ler citação)</a:t>
            </a:r>
            <a:endParaRPr lang="pt-PT" sz="1200" dirty="0" smtClean="0"/>
          </a:p>
          <a:p>
            <a:endParaRPr lang="pt-PT" dirty="0"/>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25</a:t>
            </a:fld>
            <a:endParaRPr lang="pt-PT"/>
          </a:p>
        </p:txBody>
      </p:sp>
    </p:spTree>
    <p:extLst>
      <p:ext uri="{BB962C8B-B14F-4D97-AF65-F5344CB8AC3E}">
        <p14:creationId xmlns:p14="http://schemas.microsoft.com/office/powerpoint/2010/main" val="32918697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algn="just"/>
            <a:r>
              <a:rPr lang="pt-PT" baseline="0" dirty="0" smtClean="0"/>
              <a:t>A partir deste projeto é possível concluir que existe toda uma série de aprendizagens e perceções que foram valorizadas tendo o contexto de música de conjunto. Nas Aprendizagens Musicais foram potenciadas aprendizagens relacionadas com o reportório através da memorização e aprendizagem por imitação, onde foi estimulada técnica nos instrumentos, posições ( nas flautas), manuseamento ( </a:t>
            </a:r>
            <a:r>
              <a:rPr lang="pt-PT" baseline="0" dirty="0" err="1" smtClean="0"/>
              <a:t>boomwhachers</a:t>
            </a:r>
            <a:r>
              <a:rPr lang="pt-PT" baseline="0" dirty="0" smtClean="0"/>
              <a:t>) e postura ( flautas e lâminas) realçando também a postura em palco. Nas aprendizagens sociais o grande foco foi o grupo turma, o saberem funcionar como um todo, em união, e conseguirem, entre eles, completarem o trabalho uns dos outros independentemente das dificuldades ou capacidades. </a:t>
            </a:r>
          </a:p>
          <a:p>
            <a:pPr algn="just"/>
            <a:r>
              <a:rPr lang="pt-PT" baseline="0" dirty="0" smtClean="0"/>
              <a:t>As aprendizagens significativas foram estimuladas tendo como propósito o sentido de responsabilidade. As perceções foram valorizadas em torno do trabalho realizado, baseado na opinião e no sentimento de participação ativa em todo o processo desde ensaios ao produto final.</a:t>
            </a:r>
          </a:p>
          <a:p>
            <a:r>
              <a:rPr lang="pt-PT" baseline="0" dirty="0" smtClean="0"/>
              <a:t>O professor foi visto, neste contexto, não tanto como um facilitador de aprendizagens mas sim como um orientador, alguém que os guiava no caminho que eles tinham que percorrer até chegar a determinado objetivo.</a:t>
            </a:r>
          </a:p>
          <a:p>
            <a:endParaRPr lang="pt-PT" baseline="0" dirty="0" smtClean="0"/>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26</a:t>
            </a:fld>
            <a:endParaRPr lang="pt-PT"/>
          </a:p>
        </p:txBody>
      </p:sp>
    </p:spTree>
    <p:extLst>
      <p:ext uri="{BB962C8B-B14F-4D97-AF65-F5344CB8AC3E}">
        <p14:creationId xmlns:p14="http://schemas.microsoft.com/office/powerpoint/2010/main" val="3742500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algn="just"/>
            <a:r>
              <a:rPr lang="pt-PT" dirty="0" smtClean="0"/>
              <a:t>Para terminar, as implicações educativas que podem</a:t>
            </a:r>
            <a:r>
              <a:rPr lang="pt-PT" baseline="0" dirty="0" smtClean="0"/>
              <a:t> advir </a:t>
            </a:r>
            <a:r>
              <a:rPr lang="pt-PT" baseline="0" smtClean="0"/>
              <a:t>deste projeto: </a:t>
            </a:r>
            <a:r>
              <a:rPr lang="pt-PT" dirty="0" smtClean="0"/>
              <a:t>Promover</a:t>
            </a:r>
            <a:r>
              <a:rPr lang="pt-PT" baseline="0" dirty="0" smtClean="0"/>
              <a:t> mais projetos onde de centre a música de conjunto de uma forma adaptada, não só aos alunos do ensino especial mas também às dificuldades do alunos do ensino regular, assim como haver um maior envolvimento dos alunos em apresentações públicas. </a:t>
            </a:r>
            <a:r>
              <a:rPr lang="pt-PT" dirty="0" smtClean="0"/>
              <a:t>Repensar</a:t>
            </a:r>
            <a:r>
              <a:rPr lang="pt-PT" baseline="0" dirty="0" smtClean="0"/>
              <a:t> o papel do professor e a importância que este tem não só enquanto docente mas também enquanto investigador. </a:t>
            </a:r>
          </a:p>
          <a:p>
            <a:pPr algn="just"/>
            <a:endParaRPr lang="pt-PT" dirty="0"/>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27</a:t>
            </a:fld>
            <a:endParaRPr lang="pt-PT"/>
          </a:p>
        </p:txBody>
      </p:sp>
    </p:spTree>
    <p:extLst>
      <p:ext uri="{BB962C8B-B14F-4D97-AF65-F5344CB8AC3E}">
        <p14:creationId xmlns:p14="http://schemas.microsoft.com/office/powerpoint/2010/main" val="41019682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PT" baseline="0" dirty="0" smtClean="0"/>
              <a:t>A problemática que me levou à elaboração do meu projeto incide na “ Ausência de trabalho em música de conjunto de forma adaptada, não só aos alunos do ensino regular, mas também aos do ensino especial”. </a:t>
            </a:r>
            <a:endParaRPr lang="pt-PT" dirty="0"/>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3</a:t>
            </a:fld>
            <a:endParaRPr lang="pt-PT" dirty="0"/>
          </a:p>
        </p:txBody>
      </p:sp>
    </p:spTree>
    <p:extLst>
      <p:ext uri="{BB962C8B-B14F-4D97-AF65-F5344CB8AC3E}">
        <p14:creationId xmlns:p14="http://schemas.microsoft.com/office/powerpoint/2010/main" val="4451204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dirty="0" smtClean="0"/>
              <a:t>O</a:t>
            </a:r>
            <a:r>
              <a:rPr lang="pt-PT" baseline="0" dirty="0" smtClean="0"/>
              <a:t> </a:t>
            </a:r>
            <a:r>
              <a:rPr lang="pt-PT" dirty="0" smtClean="0"/>
              <a:t>objetivo da</a:t>
            </a:r>
            <a:r>
              <a:rPr lang="pt-PT" baseline="0" dirty="0" smtClean="0"/>
              <a:t> minha</a:t>
            </a:r>
            <a:r>
              <a:rPr lang="pt-PT" dirty="0" smtClean="0"/>
              <a:t> investigação</a:t>
            </a:r>
            <a:r>
              <a:rPr lang="pt-PT" baseline="0" dirty="0" smtClean="0"/>
              <a:t> é “ Compreender que perceções sobre aprendizagens podem ser desenvolvidas no âmbito de um projeto de música de conjunto”.</a:t>
            </a:r>
            <a:endParaRPr lang="pt-PT" dirty="0"/>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4</a:t>
            </a:fld>
            <a:endParaRPr lang="pt-PT" dirty="0"/>
          </a:p>
        </p:txBody>
      </p:sp>
    </p:spTree>
    <p:extLst>
      <p:ext uri="{BB962C8B-B14F-4D97-AF65-F5344CB8AC3E}">
        <p14:creationId xmlns:p14="http://schemas.microsoft.com/office/powerpoint/2010/main" val="30723304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dirty="0" smtClean="0"/>
              <a:t>Objetivos da ação</a:t>
            </a:r>
            <a:r>
              <a:rPr lang="pt-PT" baseline="0" dirty="0" smtClean="0"/>
              <a:t>: Fomentar a prática de música de conjunto, interpretar músicas de estilos e géneros não usuais no quotidiano dos alunos adaptando-as às necessidades e dificuldades da turma,  realizar um concerto. </a:t>
            </a:r>
            <a:endParaRPr lang="pt-PT" dirty="0"/>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5</a:t>
            </a:fld>
            <a:endParaRPr lang="pt-PT" dirty="0"/>
          </a:p>
        </p:txBody>
      </p:sp>
    </p:spTree>
    <p:extLst>
      <p:ext uri="{BB962C8B-B14F-4D97-AF65-F5344CB8AC3E}">
        <p14:creationId xmlns:p14="http://schemas.microsoft.com/office/powerpoint/2010/main" val="24213593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dirty="0" smtClean="0"/>
              <a:t>O meu trabalho incide em quatro grandes</a:t>
            </a:r>
            <a:r>
              <a:rPr lang="pt-PT" baseline="0" dirty="0" smtClean="0"/>
              <a:t> momentos : Enquadramento teórico, onde falo sobre as teorias que suportam o meu projeto, o projeto educativo, onde abordo o que foi feito no terreno, em estágio, o projeto de investigação e as conclusões retiradas de todo o trabalho desde estágio a analise dos dados recolhidos.</a:t>
            </a:r>
            <a:endParaRPr lang="pt-PT" dirty="0"/>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6</a:t>
            </a:fld>
            <a:endParaRPr lang="pt-PT" dirty="0"/>
          </a:p>
        </p:txBody>
      </p:sp>
    </p:spTree>
    <p:extLst>
      <p:ext uri="{BB962C8B-B14F-4D97-AF65-F5344CB8AC3E}">
        <p14:creationId xmlns:p14="http://schemas.microsoft.com/office/powerpoint/2010/main" val="34637419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dirty="0" smtClean="0"/>
              <a:t>O enquadramento teórico</a:t>
            </a:r>
            <a:r>
              <a:rPr lang="pt-PT" baseline="0" dirty="0" smtClean="0"/>
              <a:t> centra-se nos seguintes tópicos : Aprendizagens Musicais, Aprendizagens Sociais, Aprendizagens Significativas e o Papel do professor.</a:t>
            </a:r>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7</a:t>
            </a:fld>
            <a:endParaRPr lang="pt-PT" dirty="0"/>
          </a:p>
        </p:txBody>
      </p:sp>
    </p:spTree>
    <p:extLst>
      <p:ext uri="{BB962C8B-B14F-4D97-AF65-F5344CB8AC3E}">
        <p14:creationId xmlns:p14="http://schemas.microsoft.com/office/powerpoint/2010/main" val="955960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dirty="0" smtClean="0"/>
              <a:t>Nas aprendizagens musicais, o primeiro conceito</a:t>
            </a:r>
            <a:r>
              <a:rPr lang="pt-PT" baseline="0" dirty="0" smtClean="0"/>
              <a:t> que abordo é o das aprendizagens instrumentais onde, segundo Vasconcelos, “ a criança deve aceder a um conjunto alargado de instrumentos, acústicos ou eletrónicos, (…) de modo a multiplicar as possibilidades da prática instrumental”.</a:t>
            </a:r>
            <a:endParaRPr lang="pt-PT" dirty="0"/>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8</a:t>
            </a:fld>
            <a:endParaRPr lang="pt-PT"/>
          </a:p>
        </p:txBody>
      </p:sp>
    </p:spTree>
    <p:extLst>
      <p:ext uri="{BB962C8B-B14F-4D97-AF65-F5344CB8AC3E}">
        <p14:creationId xmlns:p14="http://schemas.microsoft.com/office/powerpoint/2010/main" val="32915798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dirty="0" smtClean="0"/>
              <a:t>O segundo conceito, aprendizagens informais, </a:t>
            </a:r>
            <a:r>
              <a:rPr lang="pt-PT" baseline="0" dirty="0" smtClean="0"/>
              <a:t>de acordo com </a:t>
            </a:r>
            <a:r>
              <a:rPr lang="pt-PT" baseline="0" dirty="0" err="1" smtClean="0"/>
              <a:t>Lucy</a:t>
            </a:r>
            <a:r>
              <a:rPr lang="pt-PT" baseline="0" dirty="0" smtClean="0"/>
              <a:t> </a:t>
            </a:r>
            <a:r>
              <a:rPr lang="pt-PT" baseline="0" dirty="0" err="1" smtClean="0"/>
              <a:t>Green</a:t>
            </a:r>
            <a:r>
              <a:rPr lang="pt-PT" baseline="0" dirty="0" smtClean="0"/>
              <a:t>, é encarado como uma forma de aprendizagem musical que não segue as regras impostas pelo ensino convencional da música. Em vez de estudos, as aprendizagens são adquiridas através de reportório ou “aprendendo de ouvido”, sendo visto pela maioria como um momento mais “lúdico”, normalmente partilhado pelos seus pares. </a:t>
            </a:r>
            <a:endParaRPr lang="pt-PT" dirty="0"/>
          </a:p>
        </p:txBody>
      </p:sp>
      <p:sp>
        <p:nvSpPr>
          <p:cNvPr id="4" name="Marcador de Posição do Número do Diapositivo 3"/>
          <p:cNvSpPr>
            <a:spLocks noGrp="1"/>
          </p:cNvSpPr>
          <p:nvPr>
            <p:ph type="sldNum" sz="quarter" idx="10"/>
          </p:nvPr>
        </p:nvSpPr>
        <p:spPr/>
        <p:txBody>
          <a:bodyPr/>
          <a:lstStyle/>
          <a:p>
            <a:fld id="{CA000CFC-FAE2-4687-AF2E-157168030EB5}" type="slidenum">
              <a:rPr lang="pt-PT" smtClean="0"/>
              <a:pPr/>
              <a:t>9</a:t>
            </a:fld>
            <a:endParaRPr lang="pt-PT"/>
          </a:p>
        </p:txBody>
      </p:sp>
    </p:spTree>
    <p:extLst>
      <p:ext uri="{BB962C8B-B14F-4D97-AF65-F5344CB8AC3E}">
        <p14:creationId xmlns:p14="http://schemas.microsoft.com/office/powerpoint/2010/main" val="7725893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bg>
      <p:bgRef idx="1002">
        <a:schemeClr val="bg1"/>
      </p:bgRef>
    </p:bg>
    <p:spTree>
      <p:nvGrpSpPr>
        <p:cNvPr id="1" name=""/>
        <p:cNvGrpSpPr/>
        <p:nvPr/>
      </p:nvGrpSpPr>
      <p:grpSpPr>
        <a:xfrm>
          <a:off x="0" y="0"/>
          <a:ext cx="0" cy="0"/>
          <a:chOff x="0" y="0"/>
          <a:chExt cx="0" cy="0"/>
        </a:xfrm>
      </p:grpSpPr>
      <p:sp>
        <p:nvSpPr>
          <p:cNvPr id="8" name="Rectângulo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Conexão recta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ítulo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pt-PT" smtClean="0"/>
              <a:t>Clique para editar o estilo</a:t>
            </a:r>
            <a:endParaRPr kumimoji="0" lang="en-US"/>
          </a:p>
        </p:txBody>
      </p:sp>
      <p:sp>
        <p:nvSpPr>
          <p:cNvPr id="25" name="Subtítulo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pt-PT" smtClean="0"/>
              <a:t>Faça clique para editar o estilo</a:t>
            </a:r>
            <a:endParaRPr kumimoji="0" lang="en-US"/>
          </a:p>
        </p:txBody>
      </p:sp>
      <p:sp>
        <p:nvSpPr>
          <p:cNvPr id="31" name="Marcador de Posição da Data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4036643F-6D5C-49FA-8794-CEEC5395226C}" type="datetimeFigureOut">
              <a:rPr lang="pt-PT" smtClean="0"/>
              <a:pPr/>
              <a:t>25-03-2014</a:t>
            </a:fld>
            <a:endParaRPr lang="pt-PT"/>
          </a:p>
        </p:txBody>
      </p:sp>
      <p:sp>
        <p:nvSpPr>
          <p:cNvPr id="18" name="Marcador de Posição do Rodapé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pt-PT"/>
          </a:p>
        </p:txBody>
      </p:sp>
      <p:sp>
        <p:nvSpPr>
          <p:cNvPr id="29" name="Marcador de Posição do Número do Diapositivo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9D439CD1-6E08-4D7E-B8FC-8B6ADC8EB3F6}" type="slidenum">
              <a:rPr lang="pt-PT" smtClean="0"/>
              <a:pPr/>
              <a:t>‹nº›</a:t>
            </a:fld>
            <a:endParaRPr lang="pt-PT"/>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extLst/>
          </a:lstStyle>
          <a:p>
            <a:r>
              <a:rPr kumimoji="0" lang="pt-PT" smtClean="0"/>
              <a:t>Clique para editar o estilo</a:t>
            </a:r>
            <a:endParaRPr kumimoji="0" lang="en-US"/>
          </a:p>
        </p:txBody>
      </p:sp>
      <p:sp>
        <p:nvSpPr>
          <p:cNvPr id="3" name="Marcador de Posição de Texto Vertical 2"/>
          <p:cNvSpPr>
            <a:spLocks noGrp="1"/>
          </p:cNvSpPr>
          <p:nvPr>
            <p:ph type="body" orient="vert" idx="1"/>
          </p:nvPr>
        </p:nvSpPr>
        <p:spPr/>
        <p:txBody>
          <a:bodyPr vert="eaVert"/>
          <a:lstStyle>
            <a:extLst/>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4" name="Marcador de Posição da Data 3"/>
          <p:cNvSpPr>
            <a:spLocks noGrp="1"/>
          </p:cNvSpPr>
          <p:nvPr>
            <p:ph type="dt" sz="half" idx="10"/>
          </p:nvPr>
        </p:nvSpPr>
        <p:spPr/>
        <p:txBody>
          <a:bodyPr/>
          <a:lstStyle>
            <a:extLst/>
          </a:lstStyle>
          <a:p>
            <a:fld id="{4036643F-6D5C-49FA-8794-CEEC5395226C}" type="datetimeFigureOut">
              <a:rPr lang="pt-PT" smtClean="0"/>
              <a:pPr/>
              <a:t>25-03-2014</a:t>
            </a:fld>
            <a:endParaRPr lang="pt-PT"/>
          </a:p>
        </p:txBody>
      </p:sp>
      <p:sp>
        <p:nvSpPr>
          <p:cNvPr id="5" name="Marcador de Posição do Rodapé 4"/>
          <p:cNvSpPr>
            <a:spLocks noGrp="1"/>
          </p:cNvSpPr>
          <p:nvPr>
            <p:ph type="ftr" sz="quarter" idx="11"/>
          </p:nvPr>
        </p:nvSpPr>
        <p:spPr/>
        <p:txBody>
          <a:bodyPr/>
          <a:lstStyle>
            <a:extLst/>
          </a:lstStyle>
          <a:p>
            <a:endParaRPr lang="pt-PT"/>
          </a:p>
        </p:txBody>
      </p:sp>
      <p:sp>
        <p:nvSpPr>
          <p:cNvPr id="6" name="Marcador de Posição do Número do Diapositivo 5"/>
          <p:cNvSpPr>
            <a:spLocks noGrp="1"/>
          </p:cNvSpPr>
          <p:nvPr>
            <p:ph type="sldNum" sz="quarter" idx="12"/>
          </p:nvPr>
        </p:nvSpPr>
        <p:spPr/>
        <p:txBody>
          <a:bodyPr/>
          <a:lstStyle>
            <a:extLst/>
          </a:lstStyle>
          <a:p>
            <a:fld id="{9D439CD1-6E08-4D7E-B8FC-8B6ADC8EB3F6}" type="slidenum">
              <a:rPr lang="pt-PT" smtClean="0"/>
              <a:pPr/>
              <a:t>‹nº›</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53200" y="274955"/>
            <a:ext cx="1524000" cy="5851525"/>
          </a:xfrm>
        </p:spPr>
        <p:txBody>
          <a:bodyPr vert="eaVert" anchor="t"/>
          <a:lstStyle>
            <a:extLst/>
          </a:lstStyle>
          <a:p>
            <a:r>
              <a:rPr kumimoji="0" lang="pt-PT" smtClean="0"/>
              <a:t>Clique para editar o estilo</a:t>
            </a:r>
            <a:endParaRPr kumimoji="0" lang="en-US"/>
          </a:p>
        </p:txBody>
      </p:sp>
      <p:sp>
        <p:nvSpPr>
          <p:cNvPr id="3" name="Marcador de Posição de Texto Vertical 2"/>
          <p:cNvSpPr>
            <a:spLocks noGrp="1"/>
          </p:cNvSpPr>
          <p:nvPr>
            <p:ph type="body" orient="vert" idx="1"/>
          </p:nvPr>
        </p:nvSpPr>
        <p:spPr>
          <a:xfrm>
            <a:off x="457200" y="274642"/>
            <a:ext cx="6019800" cy="5851525"/>
          </a:xfrm>
        </p:spPr>
        <p:txBody>
          <a:bodyPr vert="eaVert"/>
          <a:lstStyle>
            <a:extLst/>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4" name="Marcador de Posição da Data 3"/>
          <p:cNvSpPr>
            <a:spLocks noGrp="1"/>
          </p:cNvSpPr>
          <p:nvPr>
            <p:ph type="dt" sz="half" idx="10"/>
          </p:nvPr>
        </p:nvSpPr>
        <p:spPr>
          <a:xfrm>
            <a:off x="4242816" y="6557946"/>
            <a:ext cx="2002464" cy="226902"/>
          </a:xfrm>
        </p:spPr>
        <p:txBody>
          <a:bodyPr/>
          <a:lstStyle>
            <a:extLst/>
          </a:lstStyle>
          <a:p>
            <a:fld id="{4036643F-6D5C-49FA-8794-CEEC5395226C}" type="datetimeFigureOut">
              <a:rPr lang="pt-PT" smtClean="0"/>
              <a:pPr/>
              <a:t>25-03-2014</a:t>
            </a:fld>
            <a:endParaRPr lang="pt-PT"/>
          </a:p>
        </p:txBody>
      </p:sp>
      <p:sp>
        <p:nvSpPr>
          <p:cNvPr id="5" name="Marcador de Posição do Rodapé 4"/>
          <p:cNvSpPr>
            <a:spLocks noGrp="1"/>
          </p:cNvSpPr>
          <p:nvPr>
            <p:ph type="ftr" sz="quarter" idx="11"/>
          </p:nvPr>
        </p:nvSpPr>
        <p:spPr>
          <a:xfrm>
            <a:off x="457200" y="6556248"/>
            <a:ext cx="3657600" cy="228600"/>
          </a:xfrm>
        </p:spPr>
        <p:txBody>
          <a:bodyPr/>
          <a:lstStyle>
            <a:extLst/>
          </a:lstStyle>
          <a:p>
            <a:endParaRPr lang="pt-PT"/>
          </a:p>
        </p:txBody>
      </p:sp>
      <p:sp>
        <p:nvSpPr>
          <p:cNvPr id="6" name="Marcador de Posição do Número do Diapositivo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9D439CD1-6E08-4D7E-B8FC-8B6ADC8EB3F6}" type="slidenum">
              <a:rPr lang="pt-PT" smtClean="0"/>
              <a:pPr/>
              <a:t>‹nº›</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extLst/>
          </a:lstStyle>
          <a:p>
            <a:r>
              <a:rPr kumimoji="0" lang="pt-PT" smtClean="0"/>
              <a:t>Clique para editar o estilo</a:t>
            </a:r>
            <a:endParaRPr kumimoji="0" lang="en-US"/>
          </a:p>
        </p:txBody>
      </p:sp>
      <p:sp>
        <p:nvSpPr>
          <p:cNvPr id="3" name="Marcador de Posição de Conteúdo 2"/>
          <p:cNvSpPr>
            <a:spLocks noGrp="1"/>
          </p:cNvSpPr>
          <p:nvPr>
            <p:ph idx="1"/>
          </p:nvPr>
        </p:nvSpPr>
        <p:spPr/>
        <p:txBody>
          <a:bodyPr/>
          <a:lstStyle>
            <a:extLst/>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4" name="Marcador de Posição da Data 3"/>
          <p:cNvSpPr>
            <a:spLocks noGrp="1"/>
          </p:cNvSpPr>
          <p:nvPr>
            <p:ph type="dt" sz="half" idx="10"/>
          </p:nvPr>
        </p:nvSpPr>
        <p:spPr/>
        <p:txBody>
          <a:bodyPr/>
          <a:lstStyle>
            <a:extLst/>
          </a:lstStyle>
          <a:p>
            <a:fld id="{4036643F-6D5C-49FA-8794-CEEC5395226C}" type="datetimeFigureOut">
              <a:rPr lang="pt-PT" smtClean="0"/>
              <a:pPr/>
              <a:t>25-03-2014</a:t>
            </a:fld>
            <a:endParaRPr lang="pt-PT"/>
          </a:p>
        </p:txBody>
      </p:sp>
      <p:sp>
        <p:nvSpPr>
          <p:cNvPr id="5" name="Marcador de Posição do Rodapé 4"/>
          <p:cNvSpPr>
            <a:spLocks noGrp="1"/>
          </p:cNvSpPr>
          <p:nvPr>
            <p:ph type="ftr" sz="quarter" idx="11"/>
          </p:nvPr>
        </p:nvSpPr>
        <p:spPr/>
        <p:txBody>
          <a:bodyPr/>
          <a:lstStyle>
            <a:extLst/>
          </a:lstStyle>
          <a:p>
            <a:endParaRPr lang="pt-PT"/>
          </a:p>
        </p:txBody>
      </p:sp>
      <p:sp>
        <p:nvSpPr>
          <p:cNvPr id="6" name="Marcador de Posição do Número do Diapositivo 5"/>
          <p:cNvSpPr>
            <a:spLocks noGrp="1"/>
          </p:cNvSpPr>
          <p:nvPr>
            <p:ph type="sldNum" sz="quarter" idx="12"/>
          </p:nvPr>
        </p:nvSpPr>
        <p:spPr/>
        <p:txBody>
          <a:bodyPr/>
          <a:lstStyle>
            <a:extLst/>
          </a:lstStyle>
          <a:p>
            <a:fld id="{9D439CD1-6E08-4D7E-B8FC-8B6ADC8EB3F6}" type="slidenum">
              <a:rPr lang="pt-PT" smtClean="0"/>
              <a:pPr/>
              <a:t>‹nº›</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bg>
      <p:bgRef idx="1001">
        <a:schemeClr val="bg1"/>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pt-PT" smtClean="0"/>
              <a:t>Clique para editar o estilo</a:t>
            </a:r>
            <a:endParaRPr kumimoji="0" lang="en-US"/>
          </a:p>
        </p:txBody>
      </p:sp>
      <p:sp>
        <p:nvSpPr>
          <p:cNvPr id="3" name="Marcador de Posição do Texto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pt-PT" smtClean="0"/>
              <a:t>Clique para editar os estilos</a:t>
            </a:r>
          </a:p>
        </p:txBody>
      </p:sp>
      <p:sp>
        <p:nvSpPr>
          <p:cNvPr id="4" name="Marcador de Posição da Data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4036643F-6D5C-49FA-8794-CEEC5395226C}" type="datetimeFigureOut">
              <a:rPr lang="pt-PT" smtClean="0"/>
              <a:pPr/>
              <a:t>25-03-2014</a:t>
            </a:fld>
            <a:endParaRPr lang="pt-PT"/>
          </a:p>
        </p:txBody>
      </p:sp>
      <p:sp>
        <p:nvSpPr>
          <p:cNvPr id="5" name="Marcador de Posição do Rodapé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pt-PT"/>
          </a:p>
        </p:txBody>
      </p:sp>
      <p:sp>
        <p:nvSpPr>
          <p:cNvPr id="6" name="Marcador de Posição do Número do Diapositivo 5"/>
          <p:cNvSpPr>
            <a:spLocks noGrp="1"/>
          </p:cNvSpPr>
          <p:nvPr>
            <p:ph type="sldNum" sz="quarter" idx="12"/>
          </p:nvPr>
        </p:nvSpPr>
        <p:spPr>
          <a:xfrm>
            <a:off x="6733952" y="6555112"/>
            <a:ext cx="588336" cy="228600"/>
          </a:xfrm>
        </p:spPr>
        <p:txBody>
          <a:bodyPr/>
          <a:lstStyle>
            <a:extLst/>
          </a:lstStyle>
          <a:p>
            <a:fld id="{9D439CD1-6E08-4D7E-B8FC-8B6ADC8EB3F6}" type="slidenum">
              <a:rPr lang="pt-PT" smtClean="0"/>
              <a:pPr/>
              <a:t>‹nº›</a:t>
            </a:fld>
            <a:endParaRPr lang="pt-PT"/>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320040"/>
            <a:ext cx="7242048" cy="1143000"/>
          </a:xfrm>
        </p:spPr>
        <p:txBody>
          <a:bodyPr/>
          <a:lstStyle>
            <a:extLst/>
          </a:lstStyle>
          <a:p>
            <a:r>
              <a:rPr kumimoji="0" lang="pt-PT" smtClean="0"/>
              <a:t>Clique para editar o estilo</a:t>
            </a:r>
            <a:endParaRPr kumimoji="0" lang="en-US"/>
          </a:p>
        </p:txBody>
      </p:sp>
      <p:sp>
        <p:nvSpPr>
          <p:cNvPr id="3" name="Marcador de Posição de Conteúdo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4" name="Marcador de Posição de Conteúdo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5" name="Marcador de Posição da Data 4"/>
          <p:cNvSpPr>
            <a:spLocks noGrp="1"/>
          </p:cNvSpPr>
          <p:nvPr>
            <p:ph type="dt" sz="half" idx="10"/>
          </p:nvPr>
        </p:nvSpPr>
        <p:spPr/>
        <p:txBody>
          <a:bodyPr/>
          <a:lstStyle>
            <a:extLst/>
          </a:lstStyle>
          <a:p>
            <a:fld id="{4036643F-6D5C-49FA-8794-CEEC5395226C}" type="datetimeFigureOut">
              <a:rPr lang="pt-PT" smtClean="0"/>
              <a:pPr/>
              <a:t>25-03-2014</a:t>
            </a:fld>
            <a:endParaRPr lang="pt-PT"/>
          </a:p>
        </p:txBody>
      </p:sp>
      <p:sp>
        <p:nvSpPr>
          <p:cNvPr id="6" name="Marcador de Posição do Rodapé 5"/>
          <p:cNvSpPr>
            <a:spLocks noGrp="1"/>
          </p:cNvSpPr>
          <p:nvPr>
            <p:ph type="ftr" sz="quarter" idx="11"/>
          </p:nvPr>
        </p:nvSpPr>
        <p:spPr/>
        <p:txBody>
          <a:bodyPr/>
          <a:lstStyle>
            <a:extLst/>
          </a:lstStyle>
          <a:p>
            <a:endParaRPr lang="pt-PT"/>
          </a:p>
        </p:txBody>
      </p:sp>
      <p:sp>
        <p:nvSpPr>
          <p:cNvPr id="7" name="Marcador de Posição do Número do Diapositivo 6"/>
          <p:cNvSpPr>
            <a:spLocks noGrp="1"/>
          </p:cNvSpPr>
          <p:nvPr>
            <p:ph type="sldNum" sz="quarter" idx="12"/>
          </p:nvPr>
        </p:nvSpPr>
        <p:spPr/>
        <p:txBody>
          <a:bodyPr/>
          <a:lstStyle>
            <a:extLst/>
          </a:lstStyle>
          <a:p>
            <a:fld id="{9D439CD1-6E08-4D7E-B8FC-8B6ADC8EB3F6}" type="slidenum">
              <a:rPr lang="pt-PT" smtClean="0"/>
              <a:pPr/>
              <a:t>‹nº›</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320040"/>
            <a:ext cx="7242048" cy="1143000"/>
          </a:xfrm>
        </p:spPr>
        <p:txBody>
          <a:bodyPr anchor="b"/>
          <a:lstStyle>
            <a:lvl1pPr>
              <a:defRPr/>
            </a:lvl1pPr>
            <a:extLst/>
          </a:lstStyle>
          <a:p>
            <a:r>
              <a:rPr kumimoji="0" lang="pt-PT" smtClean="0"/>
              <a:t>Clique para editar o estilo</a:t>
            </a:r>
            <a:endParaRPr kumimoji="0" lang="en-US"/>
          </a:p>
        </p:txBody>
      </p:sp>
      <p:sp>
        <p:nvSpPr>
          <p:cNvPr id="3" name="Marcador de Posição do Texto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t-PT" smtClean="0"/>
              <a:t>Clique para editar os estilos</a:t>
            </a:r>
          </a:p>
        </p:txBody>
      </p:sp>
      <p:sp>
        <p:nvSpPr>
          <p:cNvPr id="4" name="Marcador de Posição do Texto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t-PT" smtClean="0"/>
              <a:t>Clique para editar os estilos</a:t>
            </a:r>
          </a:p>
        </p:txBody>
      </p:sp>
      <p:sp>
        <p:nvSpPr>
          <p:cNvPr id="5" name="Marcador de Posição de Conteúdo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6" name="Marcador de Posição de Conteúdo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7" name="Marcador de Posição da Data 6"/>
          <p:cNvSpPr>
            <a:spLocks noGrp="1"/>
          </p:cNvSpPr>
          <p:nvPr>
            <p:ph type="dt" sz="half" idx="10"/>
          </p:nvPr>
        </p:nvSpPr>
        <p:spPr/>
        <p:txBody>
          <a:bodyPr/>
          <a:lstStyle>
            <a:extLst/>
          </a:lstStyle>
          <a:p>
            <a:fld id="{4036643F-6D5C-49FA-8794-CEEC5395226C}" type="datetimeFigureOut">
              <a:rPr lang="pt-PT" smtClean="0"/>
              <a:pPr/>
              <a:t>25-03-2014</a:t>
            </a:fld>
            <a:endParaRPr lang="pt-PT"/>
          </a:p>
        </p:txBody>
      </p:sp>
      <p:sp>
        <p:nvSpPr>
          <p:cNvPr id="8" name="Marcador de Posição do Rodapé 7"/>
          <p:cNvSpPr>
            <a:spLocks noGrp="1"/>
          </p:cNvSpPr>
          <p:nvPr>
            <p:ph type="ftr" sz="quarter" idx="11"/>
          </p:nvPr>
        </p:nvSpPr>
        <p:spPr/>
        <p:txBody>
          <a:bodyPr/>
          <a:lstStyle>
            <a:extLst/>
          </a:lstStyle>
          <a:p>
            <a:endParaRPr lang="pt-PT"/>
          </a:p>
        </p:txBody>
      </p:sp>
      <p:sp>
        <p:nvSpPr>
          <p:cNvPr id="9" name="Marcador de Posição do Número do Diapositivo 8"/>
          <p:cNvSpPr>
            <a:spLocks noGrp="1"/>
          </p:cNvSpPr>
          <p:nvPr>
            <p:ph type="sldNum" sz="quarter" idx="12"/>
          </p:nvPr>
        </p:nvSpPr>
        <p:spPr/>
        <p:txBody>
          <a:bodyPr/>
          <a:lstStyle>
            <a:extLst/>
          </a:lstStyle>
          <a:p>
            <a:fld id="{9D439CD1-6E08-4D7E-B8FC-8B6ADC8EB3F6}" type="slidenum">
              <a:rPr lang="pt-PT" smtClean="0"/>
              <a:pPr/>
              <a:t>‹nº›</a:t>
            </a:fld>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320040"/>
            <a:ext cx="7242048" cy="1143000"/>
          </a:xfrm>
        </p:spPr>
        <p:txBody>
          <a:bodyPr/>
          <a:lstStyle>
            <a:extLst/>
          </a:lstStyle>
          <a:p>
            <a:r>
              <a:rPr kumimoji="0" lang="pt-PT" smtClean="0"/>
              <a:t>Clique para editar o estilo</a:t>
            </a:r>
            <a:endParaRPr kumimoji="0" lang="en-US"/>
          </a:p>
        </p:txBody>
      </p:sp>
      <p:sp>
        <p:nvSpPr>
          <p:cNvPr id="3" name="Marcador de Posição da Data 2"/>
          <p:cNvSpPr>
            <a:spLocks noGrp="1"/>
          </p:cNvSpPr>
          <p:nvPr>
            <p:ph type="dt" sz="half" idx="10"/>
          </p:nvPr>
        </p:nvSpPr>
        <p:spPr/>
        <p:txBody>
          <a:bodyPr/>
          <a:lstStyle>
            <a:extLst/>
          </a:lstStyle>
          <a:p>
            <a:fld id="{4036643F-6D5C-49FA-8794-CEEC5395226C}" type="datetimeFigureOut">
              <a:rPr lang="pt-PT" smtClean="0"/>
              <a:pPr/>
              <a:t>25-03-2014</a:t>
            </a:fld>
            <a:endParaRPr lang="pt-PT"/>
          </a:p>
        </p:txBody>
      </p:sp>
      <p:sp>
        <p:nvSpPr>
          <p:cNvPr id="4" name="Marcador de Posição do Rodapé 3"/>
          <p:cNvSpPr>
            <a:spLocks noGrp="1"/>
          </p:cNvSpPr>
          <p:nvPr>
            <p:ph type="ftr" sz="quarter" idx="11"/>
          </p:nvPr>
        </p:nvSpPr>
        <p:spPr/>
        <p:txBody>
          <a:bodyPr/>
          <a:lstStyle>
            <a:extLst/>
          </a:lstStyle>
          <a:p>
            <a:endParaRPr lang="pt-PT"/>
          </a:p>
        </p:txBody>
      </p:sp>
      <p:sp>
        <p:nvSpPr>
          <p:cNvPr id="5" name="Marcador de Posição do Número do Diapositivo 4"/>
          <p:cNvSpPr>
            <a:spLocks noGrp="1"/>
          </p:cNvSpPr>
          <p:nvPr>
            <p:ph type="sldNum" sz="quarter" idx="12"/>
          </p:nvPr>
        </p:nvSpPr>
        <p:spPr/>
        <p:txBody>
          <a:bodyPr/>
          <a:lstStyle>
            <a:extLst/>
          </a:lstStyle>
          <a:p>
            <a:fld id="{9D439CD1-6E08-4D7E-B8FC-8B6ADC8EB3F6}" type="slidenum">
              <a:rPr lang="pt-PT" smtClean="0"/>
              <a:pPr/>
              <a:t>‹nº›</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lvl1pPr>
              <a:defRPr>
                <a:solidFill>
                  <a:schemeClr val="tx2"/>
                </a:solidFill>
              </a:defRPr>
            </a:lvl1pPr>
            <a:extLst/>
          </a:lstStyle>
          <a:p>
            <a:fld id="{4036643F-6D5C-49FA-8794-CEEC5395226C}" type="datetimeFigureOut">
              <a:rPr lang="pt-PT" smtClean="0"/>
              <a:pPr/>
              <a:t>25-03-2014</a:t>
            </a:fld>
            <a:endParaRPr lang="pt-PT"/>
          </a:p>
        </p:txBody>
      </p:sp>
      <p:sp>
        <p:nvSpPr>
          <p:cNvPr id="3" name="Marcador de Posição do Rodapé 2"/>
          <p:cNvSpPr>
            <a:spLocks noGrp="1"/>
          </p:cNvSpPr>
          <p:nvPr>
            <p:ph type="ftr" sz="quarter" idx="11"/>
          </p:nvPr>
        </p:nvSpPr>
        <p:spPr/>
        <p:txBody>
          <a:bodyPr/>
          <a:lstStyle>
            <a:lvl1pPr>
              <a:defRPr>
                <a:solidFill>
                  <a:schemeClr val="tx2"/>
                </a:solidFill>
              </a:defRPr>
            </a:lvl1pPr>
            <a:extLst/>
          </a:lstStyle>
          <a:p>
            <a:endParaRPr lang="pt-PT"/>
          </a:p>
        </p:txBody>
      </p:sp>
      <p:sp>
        <p:nvSpPr>
          <p:cNvPr id="4" name="Marcador de Posição do Número do Diapositivo 3"/>
          <p:cNvSpPr>
            <a:spLocks noGrp="1"/>
          </p:cNvSpPr>
          <p:nvPr>
            <p:ph type="sldNum" sz="quarter" idx="12"/>
          </p:nvPr>
        </p:nvSpPr>
        <p:spPr/>
        <p:txBody>
          <a:bodyPr/>
          <a:lstStyle>
            <a:extLst/>
          </a:lstStyle>
          <a:p>
            <a:fld id="{9D439CD1-6E08-4D7E-B8FC-8B6ADC8EB3F6}" type="slidenum">
              <a:rPr lang="pt-PT" smtClean="0"/>
              <a:pPr/>
              <a:t>‹nº›</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pt-PT" smtClean="0"/>
              <a:t>Clique para editar o estilo</a:t>
            </a:r>
            <a:endParaRPr kumimoji="0" lang="en-US"/>
          </a:p>
        </p:txBody>
      </p:sp>
      <p:sp>
        <p:nvSpPr>
          <p:cNvPr id="3" name="Marcador de Posição do Texto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pt-PT" smtClean="0"/>
              <a:t>Clique para editar os estilos</a:t>
            </a:r>
          </a:p>
        </p:txBody>
      </p:sp>
      <p:sp>
        <p:nvSpPr>
          <p:cNvPr id="4" name="Marcador de Posição de Conteúdo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5" name="Marcador de Posição da Data 4"/>
          <p:cNvSpPr>
            <a:spLocks noGrp="1"/>
          </p:cNvSpPr>
          <p:nvPr>
            <p:ph type="dt" sz="half" idx="10"/>
          </p:nvPr>
        </p:nvSpPr>
        <p:spPr/>
        <p:txBody>
          <a:bodyPr/>
          <a:lstStyle>
            <a:extLst/>
          </a:lstStyle>
          <a:p>
            <a:fld id="{4036643F-6D5C-49FA-8794-CEEC5395226C}" type="datetimeFigureOut">
              <a:rPr lang="pt-PT" smtClean="0"/>
              <a:pPr/>
              <a:t>25-03-2014</a:t>
            </a:fld>
            <a:endParaRPr lang="pt-PT"/>
          </a:p>
        </p:txBody>
      </p:sp>
      <p:sp>
        <p:nvSpPr>
          <p:cNvPr id="6" name="Marcador de Posição do Rodapé 5"/>
          <p:cNvSpPr>
            <a:spLocks noGrp="1"/>
          </p:cNvSpPr>
          <p:nvPr>
            <p:ph type="ftr" sz="quarter" idx="11"/>
          </p:nvPr>
        </p:nvSpPr>
        <p:spPr/>
        <p:txBody>
          <a:bodyPr/>
          <a:lstStyle>
            <a:extLst/>
          </a:lstStyle>
          <a:p>
            <a:endParaRPr lang="pt-PT"/>
          </a:p>
        </p:txBody>
      </p:sp>
      <p:sp>
        <p:nvSpPr>
          <p:cNvPr id="7" name="Marcador de Posição do Número do Diapositivo 6"/>
          <p:cNvSpPr>
            <a:spLocks noGrp="1"/>
          </p:cNvSpPr>
          <p:nvPr>
            <p:ph type="sldNum" sz="quarter" idx="12"/>
          </p:nvPr>
        </p:nvSpPr>
        <p:spPr/>
        <p:txBody>
          <a:bodyPr/>
          <a:lstStyle>
            <a:extLst/>
          </a:lstStyle>
          <a:p>
            <a:fld id="{9D439CD1-6E08-4D7E-B8FC-8B6ADC8EB3F6}" type="slidenum">
              <a:rPr lang="pt-PT" smtClean="0"/>
              <a:pPr/>
              <a:t>‹nº›</a:t>
            </a:fld>
            <a:endParaRPr lang="pt-P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bg>
      <p:bgRef idx="1002">
        <a:schemeClr val="bg2"/>
      </p:bgRef>
    </p:bg>
    <p:spTree>
      <p:nvGrpSpPr>
        <p:cNvPr id="1" name=""/>
        <p:cNvGrpSpPr/>
        <p:nvPr/>
      </p:nvGrpSpPr>
      <p:grpSpPr>
        <a:xfrm>
          <a:off x="0" y="0"/>
          <a:ext cx="0" cy="0"/>
          <a:chOff x="0" y="0"/>
          <a:chExt cx="0" cy="0"/>
        </a:xfrm>
      </p:grpSpPr>
      <p:sp>
        <p:nvSpPr>
          <p:cNvPr id="8" name="Rectângulo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ângulo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ítulo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pt-PT" smtClean="0"/>
              <a:t>Clique para editar o estilo</a:t>
            </a:r>
            <a:endParaRPr kumimoji="0" lang="en-US" dirty="0"/>
          </a:p>
        </p:txBody>
      </p:sp>
      <p:sp>
        <p:nvSpPr>
          <p:cNvPr id="4" name="Marcador de Posição do Texto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pt-PT" smtClean="0"/>
              <a:t>Clique para editar os estilos</a:t>
            </a:r>
          </a:p>
        </p:txBody>
      </p:sp>
      <p:sp>
        <p:nvSpPr>
          <p:cNvPr id="5" name="Marcador de Posição da Data 4"/>
          <p:cNvSpPr>
            <a:spLocks noGrp="1"/>
          </p:cNvSpPr>
          <p:nvPr>
            <p:ph type="dt" sz="half" idx="10"/>
          </p:nvPr>
        </p:nvSpPr>
        <p:spPr/>
        <p:txBody>
          <a:bodyPr/>
          <a:lstStyle>
            <a:extLst/>
          </a:lstStyle>
          <a:p>
            <a:fld id="{4036643F-6D5C-49FA-8794-CEEC5395226C}" type="datetimeFigureOut">
              <a:rPr lang="pt-PT" smtClean="0"/>
              <a:pPr/>
              <a:t>25-03-2014</a:t>
            </a:fld>
            <a:endParaRPr lang="pt-PT"/>
          </a:p>
        </p:txBody>
      </p:sp>
      <p:sp>
        <p:nvSpPr>
          <p:cNvPr id="6" name="Marcador de Posição do Rodapé 5"/>
          <p:cNvSpPr>
            <a:spLocks noGrp="1"/>
          </p:cNvSpPr>
          <p:nvPr>
            <p:ph type="ftr" sz="quarter" idx="11"/>
          </p:nvPr>
        </p:nvSpPr>
        <p:spPr/>
        <p:txBody>
          <a:bodyPr/>
          <a:lstStyle>
            <a:extLst/>
          </a:lstStyle>
          <a:p>
            <a:endParaRPr lang="pt-PT"/>
          </a:p>
        </p:txBody>
      </p:sp>
      <p:sp>
        <p:nvSpPr>
          <p:cNvPr id="7" name="Marcador de Posição do Número do Diapositivo 6"/>
          <p:cNvSpPr>
            <a:spLocks noGrp="1"/>
          </p:cNvSpPr>
          <p:nvPr>
            <p:ph type="sldNum" sz="quarter" idx="12"/>
          </p:nvPr>
        </p:nvSpPr>
        <p:spPr/>
        <p:txBody>
          <a:bodyPr/>
          <a:lstStyle>
            <a:extLst/>
          </a:lstStyle>
          <a:p>
            <a:fld id="{9D439CD1-6E08-4D7E-B8FC-8B6ADC8EB3F6}" type="slidenum">
              <a:rPr lang="pt-PT" smtClean="0"/>
              <a:pPr/>
              <a:t>‹nº›</a:t>
            </a:fld>
            <a:endParaRPr lang="pt-PT"/>
          </a:p>
        </p:txBody>
      </p:sp>
      <p:sp>
        <p:nvSpPr>
          <p:cNvPr id="10" name="Marcador de Posição da Imagem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pt-PT" smtClean="0"/>
              <a:t>Clique no ícone para adicionar uma imagem</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ângulo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Marcador de Posição do Título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pt-PT" smtClean="0"/>
              <a:t>Clique para editar o estilo</a:t>
            </a:r>
            <a:endParaRPr kumimoji="0" lang="en-US"/>
          </a:p>
        </p:txBody>
      </p:sp>
      <p:sp>
        <p:nvSpPr>
          <p:cNvPr id="31" name="Marcador de Posição do Texto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pt-PT" smtClean="0"/>
              <a:t>Clique para editar os estilos</a:t>
            </a:r>
          </a:p>
          <a:p>
            <a:pPr lvl="1" eaLnBrk="1" latinLnBrk="0" hangingPunct="1"/>
            <a:r>
              <a:rPr kumimoji="0" lang="pt-PT" smtClean="0"/>
              <a:t>Segundo nível</a:t>
            </a:r>
          </a:p>
          <a:p>
            <a:pPr lvl="2" eaLnBrk="1" latinLnBrk="0" hangingPunct="1"/>
            <a:r>
              <a:rPr kumimoji="0" lang="pt-PT" smtClean="0"/>
              <a:t>Terceiro nível</a:t>
            </a:r>
          </a:p>
          <a:p>
            <a:pPr lvl="3" eaLnBrk="1" latinLnBrk="0" hangingPunct="1"/>
            <a:r>
              <a:rPr kumimoji="0" lang="pt-PT" smtClean="0"/>
              <a:t>Quarto nível</a:t>
            </a:r>
          </a:p>
          <a:p>
            <a:pPr lvl="4" eaLnBrk="1" latinLnBrk="0" hangingPunct="1"/>
            <a:r>
              <a:rPr kumimoji="0" lang="pt-PT" smtClean="0"/>
              <a:t>Quinto nível</a:t>
            </a:r>
            <a:endParaRPr kumimoji="0" lang="en-US"/>
          </a:p>
        </p:txBody>
      </p:sp>
      <p:sp>
        <p:nvSpPr>
          <p:cNvPr id="27" name="Marcador de Posição da Data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4036643F-6D5C-49FA-8794-CEEC5395226C}" type="datetimeFigureOut">
              <a:rPr lang="pt-PT" smtClean="0"/>
              <a:pPr/>
              <a:t>25-03-2014</a:t>
            </a:fld>
            <a:endParaRPr lang="pt-PT"/>
          </a:p>
        </p:txBody>
      </p:sp>
      <p:sp>
        <p:nvSpPr>
          <p:cNvPr id="4" name="Marcador de Posição do Rodapé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pt-PT"/>
          </a:p>
        </p:txBody>
      </p:sp>
      <p:sp>
        <p:nvSpPr>
          <p:cNvPr id="16" name="Marcador de Posição do Número do Diapositivo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D439CD1-6E08-4D7E-B8FC-8B6ADC8EB3F6}" type="slidenum">
              <a:rPr lang="pt-PT" smtClean="0"/>
              <a:pPr/>
              <a:t>‹nº›</a:t>
            </a:fld>
            <a:endParaRPr lang="pt-PT"/>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87623" y="206411"/>
            <a:ext cx="7056473" cy="1399032"/>
          </a:xfrm>
        </p:spPr>
        <p:txBody>
          <a:bodyPr>
            <a:normAutofit/>
          </a:bodyPr>
          <a:lstStyle/>
          <a:p>
            <a:pPr algn="ctr"/>
            <a:r>
              <a:rPr lang="pt-PT" dirty="0" smtClean="0"/>
              <a:t>Mestrado em Educação Musical no ensino Básico</a:t>
            </a:r>
            <a:endParaRPr lang="pt-PT" dirty="0"/>
          </a:p>
        </p:txBody>
      </p:sp>
      <p:pic>
        <p:nvPicPr>
          <p:cNvPr id="5" name="Imagem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75" y="224813"/>
            <a:ext cx="1529844" cy="1224135"/>
          </a:xfrm>
          <a:prstGeom prst="rect">
            <a:avLst/>
          </a:prstGeom>
        </p:spPr>
      </p:pic>
      <p:sp>
        <p:nvSpPr>
          <p:cNvPr id="6" name="CaixaDeTexto 5"/>
          <p:cNvSpPr txBox="1"/>
          <p:nvPr/>
        </p:nvSpPr>
        <p:spPr>
          <a:xfrm>
            <a:off x="2926564" y="5733256"/>
            <a:ext cx="2890535" cy="646331"/>
          </a:xfrm>
          <a:prstGeom prst="rect">
            <a:avLst/>
          </a:prstGeom>
          <a:noFill/>
        </p:spPr>
        <p:txBody>
          <a:bodyPr wrap="none" rtlCol="0">
            <a:spAutoFit/>
          </a:bodyPr>
          <a:lstStyle/>
          <a:p>
            <a:pPr algn="ctr"/>
            <a:r>
              <a:rPr lang="pt-PT" dirty="0" smtClean="0"/>
              <a:t>Ana Sofia Gameiro Cavaco</a:t>
            </a:r>
          </a:p>
          <a:p>
            <a:pPr algn="ctr"/>
            <a:r>
              <a:rPr lang="pt-PT" dirty="0" smtClean="0"/>
              <a:t>Março 2014</a:t>
            </a:r>
            <a:endParaRPr lang="pt-PT" dirty="0"/>
          </a:p>
        </p:txBody>
      </p:sp>
      <p:sp>
        <p:nvSpPr>
          <p:cNvPr id="7" name="Retângulo 6"/>
          <p:cNvSpPr/>
          <p:nvPr/>
        </p:nvSpPr>
        <p:spPr>
          <a:xfrm>
            <a:off x="2085831" y="2459311"/>
            <a:ext cx="4572000" cy="923330"/>
          </a:xfrm>
          <a:prstGeom prst="rect">
            <a:avLst/>
          </a:prstGeom>
        </p:spPr>
        <p:txBody>
          <a:bodyPr>
            <a:spAutoFit/>
          </a:bodyPr>
          <a:lstStyle/>
          <a:p>
            <a:r>
              <a:rPr lang="pt-PT" sz="3600" dirty="0">
                <a:cs typeface="Times New Roman" pitchFamily="18" charset="0"/>
              </a:rPr>
              <a:t>Música de </a:t>
            </a:r>
            <a:r>
              <a:rPr lang="pt-PT" sz="3600" dirty="0" smtClean="0">
                <a:cs typeface="Times New Roman" pitchFamily="18" charset="0"/>
              </a:rPr>
              <a:t>conjunto </a:t>
            </a:r>
            <a:r>
              <a:rPr lang="pt-PT" dirty="0"/>
              <a:t/>
            </a:r>
            <a:br>
              <a:rPr lang="pt-PT" dirty="0"/>
            </a:br>
            <a:endParaRPr lang="pt-PT" dirty="0"/>
          </a:p>
        </p:txBody>
      </p:sp>
      <p:sp>
        <p:nvSpPr>
          <p:cNvPr id="8" name="Retângulo 7"/>
          <p:cNvSpPr/>
          <p:nvPr/>
        </p:nvSpPr>
        <p:spPr>
          <a:xfrm>
            <a:off x="1665630" y="4050117"/>
            <a:ext cx="5451749" cy="1015663"/>
          </a:xfrm>
          <a:prstGeom prst="rect">
            <a:avLst/>
          </a:prstGeom>
        </p:spPr>
        <p:txBody>
          <a:bodyPr wrap="none">
            <a:spAutoFit/>
          </a:bodyPr>
          <a:lstStyle/>
          <a:p>
            <a:pPr algn="ctr"/>
            <a:r>
              <a:rPr lang="pt-PT" sz="3000" dirty="0">
                <a:cs typeface="Times New Roman" pitchFamily="18" charset="0"/>
              </a:rPr>
              <a:t>P</a:t>
            </a:r>
            <a:r>
              <a:rPr lang="pt-PT" sz="3000" dirty="0" smtClean="0">
                <a:cs typeface="Times New Roman" pitchFamily="18" charset="0"/>
              </a:rPr>
              <a:t>erceções </a:t>
            </a:r>
            <a:r>
              <a:rPr lang="pt-PT" sz="3000" dirty="0">
                <a:cs typeface="Times New Roman" pitchFamily="18" charset="0"/>
              </a:rPr>
              <a:t>e </a:t>
            </a:r>
            <a:r>
              <a:rPr lang="pt-PT" sz="3000" dirty="0" smtClean="0">
                <a:cs typeface="Times New Roman" pitchFamily="18" charset="0"/>
              </a:rPr>
              <a:t>aprendizagens em</a:t>
            </a:r>
          </a:p>
          <a:p>
            <a:pPr algn="ctr"/>
            <a:r>
              <a:rPr lang="pt-PT" sz="3000" dirty="0" smtClean="0">
                <a:cs typeface="Times New Roman" pitchFamily="18" charset="0"/>
              </a:rPr>
              <a:t> jovens do 3º ciclo</a:t>
            </a:r>
            <a:endParaRPr lang="pt-PT" dirty="0">
              <a:latin typeface="Times New Roman" pitchFamily="18" charset="0"/>
              <a:cs typeface="Times New Roman" pitchFamily="18" charset="0"/>
            </a:endParaRPr>
          </a:p>
        </p:txBody>
      </p:sp>
    </p:spTree>
    <p:extLst>
      <p:ext uri="{BB962C8B-B14F-4D97-AF65-F5344CB8AC3E}">
        <p14:creationId xmlns:p14="http://schemas.microsoft.com/office/powerpoint/2010/main" val="300989720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980728"/>
            <a:ext cx="6192688" cy="792088"/>
          </a:xfrm>
        </p:spPr>
        <p:txBody>
          <a:bodyPr>
            <a:normAutofit/>
          </a:bodyPr>
          <a:lstStyle/>
          <a:p>
            <a:r>
              <a:rPr lang="pt-PT" dirty="0"/>
              <a:t>Aprendizagens Musicais</a:t>
            </a:r>
          </a:p>
        </p:txBody>
      </p:sp>
      <p:sp>
        <p:nvSpPr>
          <p:cNvPr id="3" name="Marcador de Posição de Conteúdo 2"/>
          <p:cNvSpPr>
            <a:spLocks noGrp="1"/>
          </p:cNvSpPr>
          <p:nvPr>
            <p:ph idx="1"/>
          </p:nvPr>
        </p:nvSpPr>
        <p:spPr>
          <a:xfrm>
            <a:off x="395536" y="3645024"/>
            <a:ext cx="7239000" cy="2827696"/>
          </a:xfrm>
        </p:spPr>
        <p:txBody>
          <a:bodyPr/>
          <a:lstStyle/>
          <a:p>
            <a:pPr algn="just"/>
            <a:r>
              <a:rPr lang="pt-PT" i="1" dirty="0"/>
              <a:t>“Todos são musicais. Um objetivo básico da Educação Musical é o desenvolvimento de uma apreciação rica e ampla, quer o aluno se torne um músico profissional, um amador talentoso ou um membro sensível de plateias” (SWANWICK, 1993, pág. 29).</a:t>
            </a:r>
            <a:endParaRPr lang="pt-PT" dirty="0"/>
          </a:p>
          <a:p>
            <a:endParaRPr lang="pt-PT" dirty="0"/>
          </a:p>
        </p:txBody>
      </p:sp>
      <p:sp>
        <p:nvSpPr>
          <p:cNvPr id="4" name="Rectângulo 3"/>
          <p:cNvSpPr/>
          <p:nvPr/>
        </p:nvSpPr>
        <p:spPr>
          <a:xfrm>
            <a:off x="721135" y="2204864"/>
            <a:ext cx="3456384" cy="720080"/>
          </a:xfrm>
          <a:prstGeom prst="rect">
            <a:avLst/>
          </a:prstGeom>
          <a:scene3d>
            <a:camera prst="orthographicFront"/>
            <a:lightRig rig="chilly" dir="t"/>
          </a:scene3d>
        </p:spPr>
        <p:style>
          <a:lnRef idx="0">
            <a:schemeClr val="accent6"/>
          </a:lnRef>
          <a:fillRef idx="3">
            <a:schemeClr val="accent6"/>
          </a:fillRef>
          <a:effectRef idx="3">
            <a:schemeClr val="accent6"/>
          </a:effectRef>
          <a:fontRef idx="minor">
            <a:schemeClr val="lt1"/>
          </a:fontRef>
        </p:style>
        <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pt-PT" sz="3000" kern="1200" dirty="0" err="1" smtClean="0"/>
              <a:t>ClAsP</a:t>
            </a:r>
            <a:endParaRPr lang="pt-PT" sz="3000" kern="1200" dirty="0"/>
          </a:p>
        </p:txBody>
      </p:sp>
      <p:sp>
        <p:nvSpPr>
          <p:cNvPr id="6" name="Título 1"/>
          <p:cNvSpPr txBox="1">
            <a:spLocks/>
          </p:cNvSpPr>
          <p:nvPr/>
        </p:nvSpPr>
        <p:spPr>
          <a:xfrm>
            <a:off x="179512" y="188640"/>
            <a:ext cx="7239000" cy="626328"/>
          </a:xfrm>
          <a:prstGeom prst="rect">
            <a:avLst/>
          </a:prstGeom>
        </p:spPr>
        <p:txBody>
          <a:bodyPr vert="horz" lIns="45720" tIns="0" rIns="45720" bIns="0" anchor="b" anchorCtr="0">
            <a:normAutofit/>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pPr algn="ctr"/>
            <a:r>
              <a:rPr lang="pt-PT" dirty="0" smtClean="0"/>
              <a:t>Enquadramento Teórico</a:t>
            </a:r>
            <a:endParaRPr lang="pt-PT" dirty="0"/>
          </a:p>
        </p:txBody>
      </p:sp>
    </p:spTree>
    <p:extLst>
      <p:ext uri="{BB962C8B-B14F-4D97-AF65-F5344CB8AC3E}">
        <p14:creationId xmlns:p14="http://schemas.microsoft.com/office/powerpoint/2010/main" val="3070179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7989" y="980728"/>
            <a:ext cx="7239000" cy="626328"/>
          </a:xfrm>
        </p:spPr>
        <p:txBody>
          <a:bodyPr/>
          <a:lstStyle/>
          <a:p>
            <a:r>
              <a:rPr lang="pt-PT" dirty="0" smtClean="0"/>
              <a:t>Aprendizagens sociais</a:t>
            </a:r>
            <a:endParaRPr lang="pt-PT" dirty="0"/>
          </a:p>
        </p:txBody>
      </p:sp>
      <p:sp>
        <p:nvSpPr>
          <p:cNvPr id="16" name="Rectângulo 15"/>
          <p:cNvSpPr/>
          <p:nvPr/>
        </p:nvSpPr>
        <p:spPr>
          <a:xfrm>
            <a:off x="395537" y="1700808"/>
            <a:ext cx="6984776" cy="936104"/>
          </a:xfrm>
          <a:prstGeom prst="rect">
            <a:avLst/>
          </a:prstGeom>
          <a:scene3d>
            <a:camera prst="orthographicFront"/>
            <a:lightRig rig="chilly" dir="t"/>
          </a:scene3d>
        </p:spPr>
        <p:style>
          <a:lnRef idx="1">
            <a:schemeClr val="accent1"/>
          </a:lnRef>
          <a:fillRef idx="2">
            <a:schemeClr val="accent1"/>
          </a:fillRef>
          <a:effectRef idx="1">
            <a:schemeClr val="accent1"/>
          </a:effectRef>
          <a:fontRef idx="minor">
            <a:schemeClr val="dk1"/>
          </a:fontRef>
        </p:style>
        <p:txBody>
          <a:bodyPr spcFirstLastPara="0" vert="horz" wrap="square" lIns="114300" tIns="114300" rIns="114300" bIns="114300" numCol="1" spcCol="1270" anchor="ctr" anchorCtr="0">
            <a:noAutofit/>
          </a:bodyPr>
          <a:lstStyle/>
          <a:p>
            <a:pPr lvl="0" defTabSz="1333500">
              <a:lnSpc>
                <a:spcPct val="90000"/>
              </a:lnSpc>
              <a:spcBef>
                <a:spcPct val="0"/>
              </a:spcBef>
              <a:spcAft>
                <a:spcPct val="35000"/>
              </a:spcAft>
            </a:pPr>
            <a:r>
              <a:rPr lang="pt-PT" sz="2800" kern="1200" dirty="0" smtClean="0"/>
              <a:t>Aprendizagens entre pares e cooperativas</a:t>
            </a:r>
          </a:p>
        </p:txBody>
      </p:sp>
      <p:sp>
        <p:nvSpPr>
          <p:cNvPr id="17" name="Marcador de Posição de Conteúdo 16"/>
          <p:cNvSpPr>
            <a:spLocks noGrp="1"/>
          </p:cNvSpPr>
          <p:nvPr>
            <p:ph idx="1"/>
          </p:nvPr>
        </p:nvSpPr>
        <p:spPr>
          <a:xfrm>
            <a:off x="520102" y="2852936"/>
            <a:ext cx="7239000" cy="3816424"/>
          </a:xfrm>
        </p:spPr>
        <p:txBody>
          <a:bodyPr>
            <a:normAutofit fontScale="85000" lnSpcReduction="20000"/>
          </a:bodyPr>
          <a:lstStyle/>
          <a:p>
            <a:pPr algn="just"/>
            <a:r>
              <a:rPr lang="pt-PT" sz="2900" dirty="0" smtClean="0"/>
              <a:t>Aprendizagem com os colegas de turma.</a:t>
            </a:r>
          </a:p>
          <a:p>
            <a:pPr algn="just"/>
            <a:endParaRPr lang="pt-PT" sz="2900" dirty="0"/>
          </a:p>
          <a:p>
            <a:pPr algn="just"/>
            <a:r>
              <a:rPr lang="pt-PT" sz="2900" dirty="0"/>
              <a:t>Estimular uma participação ativa dos alunos, principalmente dos que têm mais dificuldade</a:t>
            </a:r>
            <a:endParaRPr lang="pt-PT" sz="2900" dirty="0" smtClean="0"/>
          </a:p>
          <a:p>
            <a:pPr algn="just"/>
            <a:endParaRPr lang="pt-PT" sz="2900" dirty="0"/>
          </a:p>
          <a:p>
            <a:pPr algn="just"/>
            <a:r>
              <a:rPr lang="pt-PT" sz="2900" dirty="0" smtClean="0"/>
              <a:t>Os que têm mais conhecimentos podem ajudar os que têm mais dificuldades.</a:t>
            </a:r>
          </a:p>
          <a:p>
            <a:pPr marL="0" indent="0" algn="just">
              <a:buNone/>
            </a:pPr>
            <a:endParaRPr lang="pt-PT" sz="2900" dirty="0" smtClean="0"/>
          </a:p>
          <a:p>
            <a:pPr marL="0" indent="0" algn="just">
              <a:buNone/>
            </a:pPr>
            <a:r>
              <a:rPr lang="pt-PT" sz="2900" dirty="0" smtClean="0"/>
              <a:t>(</a:t>
            </a:r>
            <a:r>
              <a:rPr lang="pt-PT" sz="2900" dirty="0" err="1" smtClean="0"/>
              <a:t>Vygotsky</a:t>
            </a:r>
            <a:r>
              <a:rPr lang="pt-PT" sz="2900" dirty="0" smtClean="0"/>
              <a:t>, 1998)</a:t>
            </a:r>
          </a:p>
          <a:p>
            <a:pPr marL="0" indent="0" algn="just">
              <a:buNone/>
            </a:pPr>
            <a:r>
              <a:rPr lang="pt-PT" sz="2900" dirty="0"/>
              <a:t>(Bessa e </a:t>
            </a:r>
            <a:r>
              <a:rPr lang="pt-PT" sz="2900" dirty="0" err="1"/>
              <a:t>Fonteine</a:t>
            </a:r>
            <a:r>
              <a:rPr lang="pt-PT" sz="2900" dirty="0"/>
              <a:t>, 2002)</a:t>
            </a:r>
          </a:p>
          <a:p>
            <a:pPr marL="0" indent="0" algn="just">
              <a:buNone/>
            </a:pPr>
            <a:endParaRPr lang="pt-PT" dirty="0" smtClean="0"/>
          </a:p>
          <a:p>
            <a:pPr marL="0" indent="0" algn="just">
              <a:buNone/>
            </a:pPr>
            <a:endParaRPr lang="pt-PT" dirty="0"/>
          </a:p>
          <a:p>
            <a:endParaRPr lang="pt-PT" dirty="0"/>
          </a:p>
        </p:txBody>
      </p:sp>
      <p:sp>
        <p:nvSpPr>
          <p:cNvPr id="5" name="Título 1"/>
          <p:cNvSpPr txBox="1">
            <a:spLocks/>
          </p:cNvSpPr>
          <p:nvPr/>
        </p:nvSpPr>
        <p:spPr>
          <a:xfrm>
            <a:off x="179512" y="188504"/>
            <a:ext cx="6950968" cy="626328"/>
          </a:xfrm>
          <a:prstGeom prst="rect">
            <a:avLst/>
          </a:prstGeom>
        </p:spPr>
        <p:txBody>
          <a:bodyPr vert="horz" lIns="45720" tIns="0" rIns="45720" bIns="0" anchor="b" anchorCtr="0">
            <a:normAutofit/>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pPr algn="ctr"/>
            <a:r>
              <a:rPr lang="pt-PT" dirty="0" smtClean="0"/>
              <a:t>Enquadramento Teórico</a:t>
            </a:r>
            <a:endParaRPr lang="pt-PT" dirty="0"/>
          </a:p>
        </p:txBody>
      </p:sp>
    </p:spTree>
    <p:extLst>
      <p:ext uri="{BB962C8B-B14F-4D97-AF65-F5344CB8AC3E}">
        <p14:creationId xmlns:p14="http://schemas.microsoft.com/office/powerpoint/2010/main" val="1700947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7">
                                            <p:txEl>
                                              <p:pRg st="0" end="0"/>
                                            </p:txEl>
                                          </p:spTgt>
                                        </p:tgtEl>
                                        <p:attrNameLst>
                                          <p:attrName>style.visibility</p:attrName>
                                        </p:attrNameLst>
                                      </p:cBhvr>
                                      <p:to>
                                        <p:strVal val="visible"/>
                                      </p:to>
                                    </p:set>
                                    <p:animEffect transition="in" filter="wipe(down)">
                                      <p:cBhvr>
                                        <p:cTn id="17" dur="500"/>
                                        <p:tgtEl>
                                          <p:spTgt spid="1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7">
                                            <p:txEl>
                                              <p:pRg st="2" end="2"/>
                                            </p:txEl>
                                          </p:spTgt>
                                        </p:tgtEl>
                                        <p:attrNameLst>
                                          <p:attrName>style.visibility</p:attrName>
                                        </p:attrNameLst>
                                      </p:cBhvr>
                                      <p:to>
                                        <p:strVal val="visible"/>
                                      </p:to>
                                    </p:set>
                                    <p:animEffect transition="in" filter="wipe(down)">
                                      <p:cBhvr>
                                        <p:cTn id="22" dur="500"/>
                                        <p:tgtEl>
                                          <p:spTgt spid="1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7">
                                            <p:txEl>
                                              <p:pRg st="4" end="4"/>
                                            </p:txEl>
                                          </p:spTgt>
                                        </p:tgtEl>
                                        <p:attrNameLst>
                                          <p:attrName>style.visibility</p:attrName>
                                        </p:attrNameLst>
                                      </p:cBhvr>
                                      <p:to>
                                        <p:strVal val="visible"/>
                                      </p:to>
                                    </p:set>
                                    <p:animEffect transition="in" filter="wipe(down)">
                                      <p:cBhvr>
                                        <p:cTn id="27" dur="500"/>
                                        <p:tgtEl>
                                          <p:spTgt spid="1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7">
                                            <p:txEl>
                                              <p:pRg st="6" end="6"/>
                                            </p:txEl>
                                          </p:spTgt>
                                        </p:tgtEl>
                                        <p:attrNameLst>
                                          <p:attrName>style.visibility</p:attrName>
                                        </p:attrNameLst>
                                      </p:cBhvr>
                                      <p:to>
                                        <p:strVal val="visible"/>
                                      </p:to>
                                    </p:set>
                                    <p:animEffect transition="in" filter="wipe(down)">
                                      <p:cBhvr>
                                        <p:cTn id="32" dur="500"/>
                                        <p:tgtEl>
                                          <p:spTgt spid="17">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7">
                                            <p:txEl>
                                              <p:pRg st="7" end="7"/>
                                            </p:txEl>
                                          </p:spTgt>
                                        </p:tgtEl>
                                        <p:attrNameLst>
                                          <p:attrName>style.visibility</p:attrName>
                                        </p:attrNameLst>
                                      </p:cBhvr>
                                      <p:to>
                                        <p:strVal val="visible"/>
                                      </p:to>
                                    </p:set>
                                    <p:animEffect transition="in" filter="wipe(down)">
                                      <p:cBhvr>
                                        <p:cTn id="37" dur="500"/>
                                        <p:tgtEl>
                                          <p:spTgt spid="1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animBg="1"/>
      <p:bldP spid="1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1124744"/>
            <a:ext cx="7239000" cy="626328"/>
          </a:xfrm>
        </p:spPr>
        <p:txBody>
          <a:bodyPr/>
          <a:lstStyle/>
          <a:p>
            <a:r>
              <a:rPr lang="pt-PT" dirty="0" smtClean="0"/>
              <a:t>Aprendizagens Sociais </a:t>
            </a:r>
            <a:endParaRPr lang="pt-PT" dirty="0"/>
          </a:p>
        </p:txBody>
      </p:sp>
      <p:sp>
        <p:nvSpPr>
          <p:cNvPr id="16" name="Rectângulo 15"/>
          <p:cNvSpPr/>
          <p:nvPr/>
        </p:nvSpPr>
        <p:spPr>
          <a:xfrm>
            <a:off x="539552" y="2201733"/>
            <a:ext cx="4320479" cy="1076989"/>
          </a:xfrm>
          <a:prstGeom prst="rect">
            <a:avLst/>
          </a:prstGeom>
          <a:scene3d>
            <a:camera prst="orthographicFront"/>
            <a:lightRig rig="chilly" dir="t"/>
          </a:scene3d>
        </p:spPr>
        <p:style>
          <a:lnRef idx="1">
            <a:schemeClr val="accent1"/>
          </a:lnRef>
          <a:fillRef idx="2">
            <a:schemeClr val="accent1"/>
          </a:fillRef>
          <a:effectRef idx="1">
            <a:schemeClr val="accent1"/>
          </a:effectRef>
          <a:fontRef idx="minor">
            <a:schemeClr val="dk1"/>
          </a:fontRef>
        </p:style>
        <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pt-PT" sz="3000" kern="1200" dirty="0" smtClean="0"/>
              <a:t>Musica de conjunto</a:t>
            </a:r>
            <a:endParaRPr lang="pt-PT" sz="3000" kern="1200" dirty="0"/>
          </a:p>
        </p:txBody>
      </p:sp>
      <p:sp>
        <p:nvSpPr>
          <p:cNvPr id="17" name="Marcador de Posição de Conteúdo 16"/>
          <p:cNvSpPr>
            <a:spLocks noGrp="1"/>
          </p:cNvSpPr>
          <p:nvPr>
            <p:ph idx="1"/>
          </p:nvPr>
        </p:nvSpPr>
        <p:spPr>
          <a:xfrm>
            <a:off x="485310" y="3861048"/>
            <a:ext cx="7239000" cy="2467656"/>
          </a:xfrm>
        </p:spPr>
        <p:txBody>
          <a:bodyPr>
            <a:normAutofit fontScale="77500" lnSpcReduction="20000"/>
          </a:bodyPr>
          <a:lstStyle/>
          <a:p>
            <a:pPr algn="just">
              <a:lnSpc>
                <a:spcPct val="120000"/>
              </a:lnSpc>
            </a:pPr>
            <a:r>
              <a:rPr lang="pt-PT" i="1" dirty="0"/>
              <a:t>“Fazendo música em conjunto, todas as crianças contribuem para o grupo, de acordo com as suas capacidades, podendo ajudar-se mutuamente. No grupo, todos têm </a:t>
            </a:r>
            <a:r>
              <a:rPr lang="pt-PT" i="1" dirty="0" smtClean="0"/>
              <a:t>responsabilidades(…).</a:t>
            </a:r>
            <a:endParaRPr lang="pt-PT" i="1" dirty="0"/>
          </a:p>
          <a:p>
            <a:pPr marL="0" indent="0" algn="just">
              <a:lnSpc>
                <a:spcPct val="120000"/>
              </a:lnSpc>
              <a:buNone/>
            </a:pPr>
            <a:r>
              <a:rPr lang="pt-PT" i="1" dirty="0" smtClean="0"/>
              <a:t>	No </a:t>
            </a:r>
            <a:r>
              <a:rPr lang="pt-PT" i="1" dirty="0"/>
              <a:t>ensino de uma peça, cada parte trabalhada com mais pormenor, deve estar relacionada com a sua totalidade (…)”</a:t>
            </a:r>
            <a:r>
              <a:rPr lang="pt-PT" dirty="0"/>
              <a:t>( Graça Boal Palheiros)</a:t>
            </a:r>
          </a:p>
          <a:p>
            <a:endParaRPr lang="pt-PT" dirty="0"/>
          </a:p>
        </p:txBody>
      </p:sp>
      <p:sp>
        <p:nvSpPr>
          <p:cNvPr id="5" name="Título 1"/>
          <p:cNvSpPr txBox="1">
            <a:spLocks/>
          </p:cNvSpPr>
          <p:nvPr/>
        </p:nvSpPr>
        <p:spPr>
          <a:xfrm>
            <a:off x="0" y="188640"/>
            <a:ext cx="7239000" cy="626328"/>
          </a:xfrm>
          <a:prstGeom prst="rect">
            <a:avLst/>
          </a:prstGeom>
        </p:spPr>
        <p:txBody>
          <a:bodyPr vert="horz" lIns="45720" tIns="0" rIns="45720" bIns="0" anchor="b" anchorCtr="0">
            <a:normAutofit/>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pPr algn="ctr"/>
            <a:r>
              <a:rPr lang="pt-PT" dirty="0" smtClean="0"/>
              <a:t>Enquadramento Teórico</a:t>
            </a:r>
            <a:endParaRPr lang="pt-PT" dirty="0"/>
          </a:p>
        </p:txBody>
      </p:sp>
    </p:spTree>
    <p:extLst>
      <p:ext uri="{BB962C8B-B14F-4D97-AF65-F5344CB8AC3E}">
        <p14:creationId xmlns:p14="http://schemas.microsoft.com/office/powerpoint/2010/main" val="2610918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7">
                                            <p:txEl>
                                              <p:pRg st="0" end="0"/>
                                            </p:txEl>
                                          </p:spTgt>
                                        </p:tgtEl>
                                        <p:attrNameLst>
                                          <p:attrName>style.visibility</p:attrName>
                                        </p:attrNameLst>
                                      </p:cBhvr>
                                      <p:to>
                                        <p:strVal val="visible"/>
                                      </p:to>
                                    </p:set>
                                    <p:animEffect transition="in" filter="barn(inVertical)">
                                      <p:cBhvr>
                                        <p:cTn id="12" dur="500"/>
                                        <p:tgtEl>
                                          <p:spTgt spid="1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7">
                                            <p:txEl>
                                              <p:pRg st="1" end="1"/>
                                            </p:txEl>
                                          </p:spTgt>
                                        </p:tgtEl>
                                        <p:attrNameLst>
                                          <p:attrName>style.visibility</p:attrName>
                                        </p:attrNameLst>
                                      </p:cBhvr>
                                      <p:to>
                                        <p:strVal val="visible"/>
                                      </p:to>
                                    </p:set>
                                    <p:animEffect transition="in" filter="barn(inVertical)">
                                      <p:cBhvr>
                                        <p:cTn id="17" dur="500"/>
                                        <p:tgtEl>
                                          <p:spTgt spid="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Marcador de Posição de Conteúdo 16"/>
          <p:cNvSpPr>
            <a:spLocks noGrp="1"/>
          </p:cNvSpPr>
          <p:nvPr>
            <p:ph idx="1"/>
          </p:nvPr>
        </p:nvSpPr>
        <p:spPr>
          <a:xfrm>
            <a:off x="467544" y="3140968"/>
            <a:ext cx="7239000" cy="2467656"/>
          </a:xfrm>
        </p:spPr>
        <p:txBody>
          <a:bodyPr>
            <a:normAutofit fontScale="92500" lnSpcReduction="20000"/>
          </a:bodyPr>
          <a:lstStyle/>
          <a:p>
            <a:pPr algn="just">
              <a:lnSpc>
                <a:spcPct val="120000"/>
              </a:lnSpc>
            </a:pPr>
            <a:r>
              <a:rPr lang="pt-PT" i="1" dirty="0"/>
              <a:t>“ a intervenção educativa construtivista está orientada para que o aluno desenvolva a capacidade de, por si próprio, realizar aprendizagens significativas numa ampla gama de situações e circunstancias” </a:t>
            </a:r>
            <a:r>
              <a:rPr lang="pt-PT" dirty="0"/>
              <a:t>(Valente, 198, cit. In Almeida, Rosário, Sales , 2005:143)</a:t>
            </a:r>
          </a:p>
          <a:p>
            <a:endParaRPr lang="pt-PT" dirty="0"/>
          </a:p>
        </p:txBody>
      </p:sp>
      <p:sp>
        <p:nvSpPr>
          <p:cNvPr id="3" name="Título 2"/>
          <p:cNvSpPr>
            <a:spLocks noGrp="1"/>
          </p:cNvSpPr>
          <p:nvPr>
            <p:ph type="title"/>
          </p:nvPr>
        </p:nvSpPr>
        <p:spPr>
          <a:xfrm>
            <a:off x="467544" y="1268760"/>
            <a:ext cx="7239000" cy="554320"/>
          </a:xfrm>
        </p:spPr>
        <p:txBody>
          <a:bodyPr>
            <a:normAutofit fontScale="90000"/>
          </a:bodyPr>
          <a:lstStyle/>
          <a:p>
            <a:r>
              <a:rPr lang="pt-PT" dirty="0" smtClean="0"/>
              <a:t>Aprendizagens Significativas</a:t>
            </a:r>
            <a:endParaRPr lang="pt-PT" dirty="0"/>
          </a:p>
        </p:txBody>
      </p:sp>
      <p:sp>
        <p:nvSpPr>
          <p:cNvPr id="4" name="Título 1"/>
          <p:cNvSpPr txBox="1">
            <a:spLocks/>
          </p:cNvSpPr>
          <p:nvPr/>
        </p:nvSpPr>
        <p:spPr>
          <a:xfrm>
            <a:off x="179512" y="260648"/>
            <a:ext cx="6878960" cy="626328"/>
          </a:xfrm>
          <a:prstGeom prst="rect">
            <a:avLst/>
          </a:prstGeom>
        </p:spPr>
        <p:txBody>
          <a:bodyPr vert="horz" lIns="45720" tIns="0" rIns="45720" bIns="0" anchor="b" anchorCtr="0">
            <a:normAutofit/>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pPr algn="ctr"/>
            <a:r>
              <a:rPr lang="pt-PT" dirty="0" smtClean="0"/>
              <a:t>Enquadramento Teórico</a:t>
            </a:r>
            <a:endParaRPr lang="pt-PT" dirty="0"/>
          </a:p>
        </p:txBody>
      </p:sp>
    </p:spTree>
    <p:extLst>
      <p:ext uri="{BB962C8B-B14F-4D97-AF65-F5344CB8AC3E}">
        <p14:creationId xmlns:p14="http://schemas.microsoft.com/office/powerpoint/2010/main" val="2148631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7">
                                            <p:txEl>
                                              <p:pRg st="0" end="0"/>
                                            </p:txEl>
                                          </p:spTgt>
                                        </p:tgtEl>
                                        <p:attrNameLst>
                                          <p:attrName>style.visibility</p:attrName>
                                        </p:attrNameLst>
                                      </p:cBhvr>
                                      <p:to>
                                        <p:strVal val="visible"/>
                                      </p:to>
                                    </p:set>
                                    <p:animEffect transition="in" filter="wipe(down)">
                                      <p:cBhvr>
                                        <p:cTn id="12"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980728"/>
            <a:ext cx="5050904" cy="770344"/>
          </a:xfrm>
        </p:spPr>
        <p:txBody>
          <a:bodyPr/>
          <a:lstStyle/>
          <a:p>
            <a:r>
              <a:rPr lang="pt-PT" dirty="0" smtClean="0"/>
              <a:t>Papel do Professor </a:t>
            </a:r>
            <a:endParaRPr lang="pt-PT" dirty="0"/>
          </a:p>
        </p:txBody>
      </p:sp>
      <p:sp>
        <p:nvSpPr>
          <p:cNvPr id="4" name="Marcador de Posição de Conteúdo 3"/>
          <p:cNvSpPr>
            <a:spLocks noGrp="1"/>
          </p:cNvSpPr>
          <p:nvPr>
            <p:ph idx="1"/>
          </p:nvPr>
        </p:nvSpPr>
        <p:spPr>
          <a:xfrm>
            <a:off x="467544" y="2348880"/>
            <a:ext cx="7239000" cy="4032448"/>
          </a:xfrm>
        </p:spPr>
        <p:txBody>
          <a:bodyPr/>
          <a:lstStyle/>
          <a:p>
            <a:r>
              <a:rPr lang="pt-PT" dirty="0" smtClean="0"/>
              <a:t>Facilitador e  orientador das aprendizagens </a:t>
            </a:r>
          </a:p>
          <a:p>
            <a:endParaRPr lang="pt-PT" dirty="0"/>
          </a:p>
          <a:p>
            <a:r>
              <a:rPr lang="pt-PT" dirty="0" smtClean="0"/>
              <a:t>Analítico e reflexivo</a:t>
            </a:r>
          </a:p>
          <a:p>
            <a:pPr marL="0" indent="0">
              <a:buNone/>
            </a:pPr>
            <a:endParaRPr lang="pt-PT" dirty="0"/>
          </a:p>
          <a:p>
            <a:endParaRPr lang="pt-PT" dirty="0" smtClean="0"/>
          </a:p>
          <a:p>
            <a:endParaRPr lang="pt-PT" dirty="0"/>
          </a:p>
          <a:p>
            <a:pPr marL="0" lvl="0" indent="0">
              <a:buNone/>
            </a:pPr>
            <a:r>
              <a:rPr lang="pt-PT" dirty="0"/>
              <a:t>( </a:t>
            </a:r>
            <a:r>
              <a:rPr lang="pt-PT" dirty="0" smtClean="0"/>
              <a:t>Roldão, 2000)</a:t>
            </a:r>
            <a:endParaRPr lang="pt-PT" dirty="0"/>
          </a:p>
          <a:p>
            <a:endParaRPr lang="pt-PT" dirty="0" smtClean="0"/>
          </a:p>
          <a:p>
            <a:endParaRPr lang="pt-PT" dirty="0"/>
          </a:p>
          <a:p>
            <a:endParaRPr lang="pt-PT" dirty="0" smtClean="0"/>
          </a:p>
          <a:p>
            <a:endParaRPr lang="pt-PT" dirty="0"/>
          </a:p>
          <a:p>
            <a:endParaRPr lang="pt-PT" dirty="0" smtClean="0"/>
          </a:p>
          <a:p>
            <a:pPr marL="0" indent="0">
              <a:buNone/>
            </a:pPr>
            <a:endParaRPr lang="pt-PT" dirty="0"/>
          </a:p>
        </p:txBody>
      </p:sp>
      <p:sp>
        <p:nvSpPr>
          <p:cNvPr id="5" name="Título 1"/>
          <p:cNvSpPr txBox="1">
            <a:spLocks/>
          </p:cNvSpPr>
          <p:nvPr/>
        </p:nvSpPr>
        <p:spPr>
          <a:xfrm>
            <a:off x="19720" y="217623"/>
            <a:ext cx="7239000" cy="626328"/>
          </a:xfrm>
          <a:prstGeom prst="rect">
            <a:avLst/>
          </a:prstGeom>
        </p:spPr>
        <p:txBody>
          <a:bodyPr vert="horz" lIns="45720" tIns="0" rIns="45720" bIns="0" anchor="b" anchorCtr="0">
            <a:normAutofit/>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pPr algn="ctr"/>
            <a:r>
              <a:rPr lang="pt-PT" dirty="0" smtClean="0"/>
              <a:t>Enquadramento Teórico</a:t>
            </a:r>
            <a:endParaRPr lang="pt-PT" dirty="0"/>
          </a:p>
        </p:txBody>
      </p:sp>
    </p:spTree>
    <p:extLst>
      <p:ext uri="{BB962C8B-B14F-4D97-AF65-F5344CB8AC3E}">
        <p14:creationId xmlns:p14="http://schemas.microsoft.com/office/powerpoint/2010/main" val="4282929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arn(inVertic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arn(inVertical)">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barn(inVertical)">
                                      <p:cBhvr>
                                        <p:cTn id="22"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620688"/>
            <a:ext cx="6048672" cy="648072"/>
          </a:xfrm>
        </p:spPr>
        <p:txBody>
          <a:bodyPr>
            <a:noAutofit/>
          </a:bodyPr>
          <a:lstStyle/>
          <a:p>
            <a:r>
              <a:rPr lang="pt-PT" dirty="0" smtClean="0">
                <a:cs typeface="Times New Roman" panose="02020603050405020304" pitchFamily="18" charset="0"/>
              </a:rPr>
              <a:t>Projeto Educativo </a:t>
            </a:r>
            <a:endParaRPr lang="pt-PT" dirty="0">
              <a:cs typeface="Times New Roman" panose="02020603050405020304" pitchFamily="18" charset="0"/>
            </a:endParaRPr>
          </a:p>
        </p:txBody>
      </p:sp>
      <p:sp>
        <p:nvSpPr>
          <p:cNvPr id="3" name="Marcador de Posição de Conteúdo 2"/>
          <p:cNvSpPr>
            <a:spLocks noGrp="1"/>
          </p:cNvSpPr>
          <p:nvPr>
            <p:ph idx="1"/>
          </p:nvPr>
        </p:nvSpPr>
        <p:spPr>
          <a:xfrm>
            <a:off x="395536" y="2276872"/>
            <a:ext cx="7239000" cy="2592288"/>
          </a:xfrm>
        </p:spPr>
        <p:txBody>
          <a:bodyPr>
            <a:normAutofit/>
          </a:bodyPr>
          <a:lstStyle/>
          <a:p>
            <a:pPr algn="just"/>
            <a:r>
              <a:rPr lang="pt-PT" dirty="0" smtClean="0">
                <a:latin typeface="+mj-lt"/>
                <a:cs typeface="Times New Roman" panose="02020603050405020304" pitchFamily="18" charset="0"/>
              </a:rPr>
              <a:t>Desenvolvido em 10 sessões com duração de 90 min cada, uma vez por semana.</a:t>
            </a:r>
          </a:p>
          <a:p>
            <a:pPr marL="0" indent="0" algn="just">
              <a:buNone/>
            </a:pPr>
            <a:endParaRPr lang="pt-PT" dirty="0" smtClean="0">
              <a:latin typeface="+mj-lt"/>
              <a:cs typeface="Times New Roman" panose="02020603050405020304" pitchFamily="18" charset="0"/>
            </a:endParaRPr>
          </a:p>
          <a:p>
            <a:pPr algn="just"/>
            <a:r>
              <a:rPr lang="pt-PT" dirty="0" smtClean="0">
                <a:latin typeface="+mj-lt"/>
                <a:cs typeface="Times New Roman" panose="02020603050405020304" pitchFamily="18" charset="0"/>
              </a:rPr>
              <a:t>Elaboração e montagem de um concerto com obras de diferentes épocas históricas.</a:t>
            </a:r>
          </a:p>
        </p:txBody>
      </p:sp>
    </p:spTree>
    <p:extLst>
      <p:ext uri="{BB962C8B-B14F-4D97-AF65-F5344CB8AC3E}">
        <p14:creationId xmlns:p14="http://schemas.microsoft.com/office/powerpoint/2010/main" val="361934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1124744"/>
            <a:ext cx="7239000" cy="698336"/>
          </a:xfrm>
        </p:spPr>
        <p:txBody>
          <a:bodyPr>
            <a:normAutofit/>
          </a:bodyPr>
          <a:lstStyle/>
          <a:p>
            <a:r>
              <a:rPr lang="pt-PT" sz="3000" dirty="0" smtClean="0"/>
              <a:t>Reportório Trabalhado</a:t>
            </a:r>
            <a:endParaRPr lang="pt-PT" sz="3000" dirty="0"/>
          </a:p>
        </p:txBody>
      </p:sp>
      <p:sp>
        <p:nvSpPr>
          <p:cNvPr id="3" name="Marcador de Posição de Conteúdo 2"/>
          <p:cNvSpPr>
            <a:spLocks noGrp="1"/>
          </p:cNvSpPr>
          <p:nvPr>
            <p:ph idx="1"/>
          </p:nvPr>
        </p:nvSpPr>
        <p:spPr>
          <a:xfrm>
            <a:off x="323528" y="2276872"/>
            <a:ext cx="7239000" cy="4123840"/>
          </a:xfrm>
        </p:spPr>
        <p:txBody>
          <a:bodyPr>
            <a:normAutofit/>
          </a:bodyPr>
          <a:lstStyle/>
          <a:p>
            <a:r>
              <a:rPr lang="pt-PT" sz="2400" dirty="0" smtClean="0"/>
              <a:t>Foram ensaiadas três peças de três épocas diferentes :</a:t>
            </a:r>
            <a:endParaRPr lang="pt-PT" sz="2400" dirty="0"/>
          </a:p>
          <a:p>
            <a:r>
              <a:rPr lang="pt-PT" sz="2400" dirty="0" smtClean="0"/>
              <a:t>Idade media :</a:t>
            </a:r>
          </a:p>
          <a:p>
            <a:pPr marL="0" indent="0">
              <a:buNone/>
            </a:pPr>
            <a:r>
              <a:rPr lang="pt-PT" sz="2400" dirty="0" smtClean="0"/>
              <a:t>	 “ Istampitta Saltarello” –Anonimo, </a:t>
            </a:r>
            <a:r>
              <a:rPr lang="pt-PT" sz="2400" dirty="0"/>
              <a:t>s</a:t>
            </a:r>
            <a:r>
              <a:rPr lang="pt-PT" sz="2400" dirty="0" smtClean="0"/>
              <a:t>éc. XIII</a:t>
            </a:r>
          </a:p>
          <a:p>
            <a:r>
              <a:rPr lang="pt-PT" sz="2400" dirty="0" smtClean="0"/>
              <a:t>Renascimento:</a:t>
            </a:r>
          </a:p>
          <a:p>
            <a:pPr marL="0" indent="0">
              <a:buNone/>
            </a:pPr>
            <a:r>
              <a:rPr lang="pt-PT" sz="2400" dirty="0"/>
              <a:t>	</a:t>
            </a:r>
            <a:r>
              <a:rPr lang="pt-PT" sz="2400" dirty="0" smtClean="0"/>
              <a:t> “Ay Linda Amiga” – Anonimo, séc. XVI</a:t>
            </a:r>
          </a:p>
          <a:p>
            <a:r>
              <a:rPr lang="pt-PT" sz="2400" dirty="0" smtClean="0"/>
              <a:t> Barroco:</a:t>
            </a:r>
          </a:p>
          <a:p>
            <a:pPr marL="0" indent="0">
              <a:buNone/>
            </a:pPr>
            <a:r>
              <a:rPr lang="pt-PT" sz="2400" dirty="0" smtClean="0"/>
              <a:t>  “ Canon” – Pachelbel, séc. XVII</a:t>
            </a:r>
          </a:p>
        </p:txBody>
      </p:sp>
      <p:sp>
        <p:nvSpPr>
          <p:cNvPr id="4" name="Título 1"/>
          <p:cNvSpPr txBox="1">
            <a:spLocks/>
          </p:cNvSpPr>
          <p:nvPr/>
        </p:nvSpPr>
        <p:spPr>
          <a:xfrm>
            <a:off x="323528" y="292029"/>
            <a:ext cx="4824536" cy="648072"/>
          </a:xfrm>
          <a:prstGeom prst="rect">
            <a:avLst/>
          </a:prstGeom>
        </p:spPr>
        <p:txBody>
          <a:bodyPr vert="horz" lIns="45720" tIns="0" rIns="45720" bIns="0" anchor="b" anchorCtr="0">
            <a:normAutofit fontScale="97500"/>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r>
              <a:rPr lang="pt-PT" dirty="0" smtClean="0">
                <a:cs typeface="Times New Roman" panose="02020603050405020304" pitchFamily="18" charset="0"/>
              </a:rPr>
              <a:t>Projeto Educativo </a:t>
            </a:r>
            <a:endParaRPr lang="pt-PT" dirty="0">
              <a:cs typeface="Times New Roman" panose="02020603050405020304" pitchFamily="18" charset="0"/>
            </a:endParaRPr>
          </a:p>
        </p:txBody>
      </p:sp>
    </p:spTree>
    <p:extLst>
      <p:ext uri="{BB962C8B-B14F-4D97-AF65-F5344CB8AC3E}">
        <p14:creationId xmlns:p14="http://schemas.microsoft.com/office/powerpoint/2010/main" val="1650030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arn(inVertic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arn(inVertical)">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arn(inVertical)">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barn(inVertical)">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Montagem P.E( alterações).mp4">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4413" y="0"/>
            <a:ext cx="9148413" cy="6858000"/>
          </a:xfrm>
        </p:spPr>
      </p:pic>
    </p:spTree>
    <p:extLst>
      <p:ext uri="{BB962C8B-B14F-4D97-AF65-F5344CB8AC3E}">
        <p14:creationId xmlns:p14="http://schemas.microsoft.com/office/powerpoint/2010/main" val="184450400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260648"/>
            <a:ext cx="7239000" cy="698336"/>
          </a:xfrm>
        </p:spPr>
        <p:txBody>
          <a:bodyPr/>
          <a:lstStyle/>
          <a:p>
            <a:r>
              <a:rPr lang="pt-PT" dirty="0" smtClean="0">
                <a:cs typeface="Times New Roman" panose="02020603050405020304" pitchFamily="18" charset="0"/>
              </a:rPr>
              <a:t>Projeto de Investigação</a:t>
            </a:r>
            <a:endParaRPr lang="pt-PT" dirty="0">
              <a:cs typeface="Times New Roman" panose="02020603050405020304" pitchFamily="18" charset="0"/>
            </a:endParaRPr>
          </a:p>
        </p:txBody>
      </p:sp>
      <p:sp>
        <p:nvSpPr>
          <p:cNvPr id="4" name="CaixaDeTexto 3"/>
          <p:cNvSpPr txBox="1"/>
          <p:nvPr/>
        </p:nvSpPr>
        <p:spPr>
          <a:xfrm>
            <a:off x="539552" y="1196752"/>
            <a:ext cx="5195653" cy="553998"/>
          </a:xfrm>
          <a:prstGeom prst="rect">
            <a:avLst/>
          </a:prstGeom>
          <a:noFill/>
        </p:spPr>
        <p:txBody>
          <a:bodyPr wrap="none" rtlCol="0">
            <a:spAutoFit/>
          </a:bodyPr>
          <a:lstStyle/>
          <a:p>
            <a:r>
              <a:rPr lang="pt-PT" sz="3000" dirty="0" smtClean="0"/>
              <a:t>Metodologia de Investigação:</a:t>
            </a:r>
            <a:endParaRPr lang="pt-PT" sz="3000" dirty="0"/>
          </a:p>
        </p:txBody>
      </p:sp>
      <p:sp>
        <p:nvSpPr>
          <p:cNvPr id="6" name="CaixaDeTexto 5"/>
          <p:cNvSpPr txBox="1"/>
          <p:nvPr/>
        </p:nvSpPr>
        <p:spPr>
          <a:xfrm>
            <a:off x="1413402" y="2018185"/>
            <a:ext cx="3071675" cy="492443"/>
          </a:xfrm>
          <a:prstGeom prst="rect">
            <a:avLst/>
          </a:prstGeom>
          <a:noFill/>
        </p:spPr>
        <p:txBody>
          <a:bodyPr wrap="none" rtlCol="0">
            <a:spAutoFit/>
          </a:bodyPr>
          <a:lstStyle/>
          <a:p>
            <a:r>
              <a:rPr lang="pt-PT" sz="2600" b="1" dirty="0" smtClean="0"/>
              <a:t>Investigação-Ação</a:t>
            </a:r>
            <a:r>
              <a:rPr lang="pt-PT" sz="2600" dirty="0" smtClean="0"/>
              <a:t> </a:t>
            </a:r>
            <a:endParaRPr lang="pt-PT" sz="2600" dirty="0"/>
          </a:p>
        </p:txBody>
      </p:sp>
      <p:sp>
        <p:nvSpPr>
          <p:cNvPr id="8" name="Rectângulo arredondado 7"/>
          <p:cNvSpPr/>
          <p:nvPr/>
        </p:nvSpPr>
        <p:spPr>
          <a:xfrm>
            <a:off x="569706" y="3728414"/>
            <a:ext cx="6480720" cy="2808312"/>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lvl="0" algn="ctr"/>
            <a:r>
              <a:rPr lang="pt-PT" sz="26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 (…) estudo </a:t>
            </a:r>
            <a:r>
              <a:rPr lang="pt-PT" sz="26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de </a:t>
            </a:r>
            <a:r>
              <a:rPr lang="pt-PT" sz="26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uma situação social com o objetivo de melhorar a qualidade de ação desenvolvida no seu interior” (Elliot, J.1991)</a:t>
            </a:r>
          </a:p>
          <a:p>
            <a:pPr algn="ctr"/>
            <a:endParaRPr lang="pt-PT"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Tree>
    <p:extLst>
      <p:ext uri="{BB962C8B-B14F-4D97-AF65-F5344CB8AC3E}">
        <p14:creationId xmlns:p14="http://schemas.microsoft.com/office/powerpoint/2010/main" val="859155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552" y="260648"/>
            <a:ext cx="7239000" cy="698336"/>
          </a:xfrm>
        </p:spPr>
        <p:txBody>
          <a:bodyPr/>
          <a:lstStyle/>
          <a:p>
            <a:r>
              <a:rPr lang="pt-PT" dirty="0" smtClean="0">
                <a:cs typeface="Times New Roman" panose="02020603050405020304" pitchFamily="18" charset="0"/>
              </a:rPr>
              <a:t>Projeto de Investigação</a:t>
            </a:r>
            <a:endParaRPr lang="pt-PT" dirty="0">
              <a:cs typeface="Times New Roman" panose="02020603050405020304" pitchFamily="18" charset="0"/>
            </a:endParaRPr>
          </a:p>
        </p:txBody>
      </p:sp>
      <p:sp>
        <p:nvSpPr>
          <p:cNvPr id="4" name="CaixaDeTexto 3"/>
          <p:cNvSpPr txBox="1"/>
          <p:nvPr/>
        </p:nvSpPr>
        <p:spPr>
          <a:xfrm>
            <a:off x="539552" y="1742816"/>
            <a:ext cx="4504759" cy="553998"/>
          </a:xfrm>
          <a:prstGeom prst="rect">
            <a:avLst/>
          </a:prstGeom>
          <a:noFill/>
        </p:spPr>
        <p:txBody>
          <a:bodyPr wrap="none" rtlCol="0">
            <a:spAutoFit/>
          </a:bodyPr>
          <a:lstStyle/>
          <a:p>
            <a:r>
              <a:rPr lang="pt-PT" sz="3000" dirty="0" smtClean="0"/>
              <a:t>Questão de Investigação:</a:t>
            </a:r>
            <a:endParaRPr lang="pt-PT" sz="3000" dirty="0"/>
          </a:p>
        </p:txBody>
      </p:sp>
      <p:sp>
        <p:nvSpPr>
          <p:cNvPr id="8" name="Rectângulo arredondado 7"/>
          <p:cNvSpPr/>
          <p:nvPr/>
        </p:nvSpPr>
        <p:spPr>
          <a:xfrm>
            <a:off x="918692" y="2924944"/>
            <a:ext cx="6480720" cy="2808312"/>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lvl="0" algn="just"/>
            <a:r>
              <a:rPr lang="pt-PT" sz="3000" dirty="0">
                <a:cs typeface="Times New Roman" panose="02020603050405020304" pitchFamily="18" charset="0"/>
              </a:rPr>
              <a:t>Quais as perceções sobre aprendizagens desenvolvidas no âmbito de um projeto de </a:t>
            </a:r>
            <a:r>
              <a:rPr lang="pt-PT" sz="3000" dirty="0" smtClean="0">
                <a:cs typeface="Times New Roman" panose="02020603050405020304" pitchFamily="18" charset="0"/>
              </a:rPr>
              <a:t>música </a:t>
            </a:r>
            <a:r>
              <a:rPr lang="pt-PT" sz="3000" dirty="0">
                <a:cs typeface="Times New Roman" panose="02020603050405020304" pitchFamily="18" charset="0"/>
              </a:rPr>
              <a:t>de conjunto?</a:t>
            </a:r>
            <a:endParaRPr lang="pt-PT" sz="3000" dirty="0"/>
          </a:p>
        </p:txBody>
      </p:sp>
    </p:spTree>
    <p:extLst>
      <p:ext uri="{BB962C8B-B14F-4D97-AF65-F5344CB8AC3E}">
        <p14:creationId xmlns:p14="http://schemas.microsoft.com/office/powerpoint/2010/main" val="158571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1268760"/>
            <a:ext cx="7239000" cy="698336"/>
          </a:xfrm>
        </p:spPr>
        <p:txBody>
          <a:bodyPr>
            <a:normAutofit/>
          </a:bodyPr>
          <a:lstStyle/>
          <a:p>
            <a:r>
              <a:rPr lang="pt-PT" sz="3000" dirty="0" smtClean="0"/>
              <a:t>Contextualização do Projeto</a:t>
            </a:r>
            <a:endParaRPr lang="pt-PT" sz="3000" dirty="0"/>
          </a:p>
        </p:txBody>
      </p:sp>
      <p:sp>
        <p:nvSpPr>
          <p:cNvPr id="3" name="Marcador de Posição de Conteúdo 2"/>
          <p:cNvSpPr>
            <a:spLocks noGrp="1"/>
          </p:cNvSpPr>
          <p:nvPr>
            <p:ph idx="1"/>
          </p:nvPr>
        </p:nvSpPr>
        <p:spPr>
          <a:xfrm>
            <a:off x="295333" y="2564904"/>
            <a:ext cx="7560840" cy="3312368"/>
          </a:xfrm>
        </p:spPr>
        <p:txBody>
          <a:bodyPr>
            <a:normAutofit/>
          </a:bodyPr>
          <a:lstStyle/>
          <a:p>
            <a:pPr algn="just"/>
            <a:r>
              <a:rPr lang="pt-PT" dirty="0" smtClean="0"/>
              <a:t>Implementado na escola E.B 2/3 Pedro Eanes Lobato, Amora.</a:t>
            </a:r>
          </a:p>
          <a:p>
            <a:pPr algn="just"/>
            <a:endParaRPr lang="pt-PT" dirty="0" smtClean="0"/>
          </a:p>
          <a:p>
            <a:pPr algn="just"/>
            <a:r>
              <a:rPr lang="pt-PT" dirty="0" smtClean="0"/>
              <a:t>Turma do 8º ano de escolaridade com 22 alunos.</a:t>
            </a:r>
          </a:p>
          <a:p>
            <a:pPr algn="just"/>
            <a:endParaRPr lang="pt-PT" dirty="0" smtClean="0"/>
          </a:p>
          <a:p>
            <a:pPr algn="just"/>
            <a:r>
              <a:rPr lang="pt-PT" dirty="0" smtClean="0"/>
              <a:t>4 deles com necessidades educativas especiais.</a:t>
            </a:r>
            <a:endParaRPr lang="pt-PT" dirty="0"/>
          </a:p>
        </p:txBody>
      </p:sp>
      <p:sp>
        <p:nvSpPr>
          <p:cNvPr id="4" name="Título 1"/>
          <p:cNvSpPr txBox="1">
            <a:spLocks/>
          </p:cNvSpPr>
          <p:nvPr/>
        </p:nvSpPr>
        <p:spPr>
          <a:xfrm>
            <a:off x="467544" y="404664"/>
            <a:ext cx="7239000" cy="698336"/>
          </a:xfrm>
          <a:prstGeom prst="rect">
            <a:avLst/>
          </a:prstGeom>
        </p:spPr>
        <p:txBody>
          <a:bodyPr vert="horz" lIns="45720" tIns="0" rIns="45720" bIns="0" anchor="b" anchorCtr="0">
            <a:normAutofit fontScale="97500"/>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r>
              <a:rPr lang="pt-PT" dirty="0" smtClean="0"/>
              <a:t>Introdução</a:t>
            </a:r>
            <a:endParaRPr lang="pt-PT" dirty="0"/>
          </a:p>
        </p:txBody>
      </p:sp>
    </p:spTree>
    <p:extLst>
      <p:ext uri="{BB962C8B-B14F-4D97-AF65-F5344CB8AC3E}">
        <p14:creationId xmlns:p14="http://schemas.microsoft.com/office/powerpoint/2010/main" val="1108168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down)">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1268760"/>
            <a:ext cx="7239000" cy="1143000"/>
          </a:xfrm>
        </p:spPr>
        <p:txBody>
          <a:bodyPr>
            <a:normAutofit fontScale="90000"/>
          </a:bodyPr>
          <a:lstStyle/>
          <a:p>
            <a:r>
              <a:rPr lang="pt-PT" dirty="0" smtClean="0"/>
              <a:t>Instrumentos de recolha de dados :</a:t>
            </a:r>
            <a:endParaRPr lang="pt-PT" dirty="0"/>
          </a:p>
        </p:txBody>
      </p:sp>
      <p:sp>
        <p:nvSpPr>
          <p:cNvPr id="3" name="Marcador de Posição de Conteúdo 2"/>
          <p:cNvSpPr>
            <a:spLocks noGrp="1"/>
          </p:cNvSpPr>
          <p:nvPr>
            <p:ph idx="1"/>
          </p:nvPr>
        </p:nvSpPr>
        <p:spPr>
          <a:xfrm>
            <a:off x="323528" y="2852936"/>
            <a:ext cx="7239000" cy="3600400"/>
          </a:xfrm>
        </p:spPr>
        <p:txBody>
          <a:bodyPr>
            <a:normAutofit/>
          </a:bodyPr>
          <a:lstStyle/>
          <a:p>
            <a:r>
              <a:rPr lang="pt-PT" dirty="0" smtClean="0"/>
              <a:t>Entrevista aos alunos;</a:t>
            </a:r>
          </a:p>
          <a:p>
            <a:endParaRPr lang="pt-PT" dirty="0" smtClean="0"/>
          </a:p>
          <a:p>
            <a:r>
              <a:rPr lang="pt-PT" dirty="0" smtClean="0"/>
              <a:t>Entrevista à professora da turma;</a:t>
            </a:r>
          </a:p>
          <a:p>
            <a:endParaRPr lang="pt-PT" dirty="0" smtClean="0"/>
          </a:p>
          <a:p>
            <a:r>
              <a:rPr lang="pt-PT" dirty="0" smtClean="0"/>
              <a:t>Notas de campo;</a:t>
            </a:r>
          </a:p>
          <a:p>
            <a:endParaRPr lang="pt-PT" dirty="0" smtClean="0"/>
          </a:p>
          <a:p>
            <a:r>
              <a:rPr lang="pt-PT" dirty="0" smtClean="0"/>
              <a:t>Gravações em vídeo.</a:t>
            </a:r>
          </a:p>
          <a:p>
            <a:endParaRPr lang="pt-PT" dirty="0"/>
          </a:p>
        </p:txBody>
      </p:sp>
      <p:sp>
        <p:nvSpPr>
          <p:cNvPr id="4" name="Título 1"/>
          <p:cNvSpPr txBox="1">
            <a:spLocks/>
          </p:cNvSpPr>
          <p:nvPr/>
        </p:nvSpPr>
        <p:spPr>
          <a:xfrm>
            <a:off x="396798" y="332656"/>
            <a:ext cx="7239000" cy="698336"/>
          </a:xfrm>
          <a:prstGeom prst="rect">
            <a:avLst/>
          </a:prstGeom>
        </p:spPr>
        <p:txBody>
          <a:bodyPr vert="horz" lIns="45720" tIns="0" rIns="45720" bIns="0" anchor="b" anchorCtr="0">
            <a:normAutofit/>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r>
              <a:rPr lang="pt-PT" dirty="0" smtClean="0">
                <a:cs typeface="Times New Roman" panose="02020603050405020304" pitchFamily="18" charset="0"/>
              </a:rPr>
              <a:t>Projeto de Investigação</a:t>
            </a:r>
            <a:endParaRPr lang="pt-PT" dirty="0">
              <a:cs typeface="Times New Roman" panose="02020603050405020304" pitchFamily="18" charset="0"/>
            </a:endParaRPr>
          </a:p>
        </p:txBody>
      </p:sp>
    </p:spTree>
    <p:extLst>
      <p:ext uri="{BB962C8B-B14F-4D97-AF65-F5344CB8AC3E}">
        <p14:creationId xmlns:p14="http://schemas.microsoft.com/office/powerpoint/2010/main" val="1286466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down)">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1124744"/>
            <a:ext cx="7239000" cy="638944"/>
          </a:xfrm>
        </p:spPr>
        <p:txBody>
          <a:bodyPr>
            <a:normAutofit fontScale="90000"/>
          </a:bodyPr>
          <a:lstStyle/>
          <a:p>
            <a:r>
              <a:rPr lang="pt-PT" dirty="0" smtClean="0"/>
              <a:t>ANÁLISE E TRATAMENTO DE DADOS </a:t>
            </a:r>
            <a:endParaRPr lang="pt-PT" dirty="0"/>
          </a:p>
        </p:txBody>
      </p:sp>
      <p:sp>
        <p:nvSpPr>
          <p:cNvPr id="4" name="Título 1"/>
          <p:cNvSpPr txBox="1">
            <a:spLocks/>
          </p:cNvSpPr>
          <p:nvPr/>
        </p:nvSpPr>
        <p:spPr>
          <a:xfrm>
            <a:off x="539552" y="260648"/>
            <a:ext cx="7239000" cy="698336"/>
          </a:xfrm>
          <a:prstGeom prst="rect">
            <a:avLst/>
          </a:prstGeom>
        </p:spPr>
        <p:txBody>
          <a:bodyPr vert="horz" lIns="45720" tIns="0" rIns="45720" bIns="0" anchor="b" anchorCtr="0">
            <a:normAutofit/>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r>
              <a:rPr lang="pt-PT" smtClean="0">
                <a:cs typeface="Times New Roman" panose="02020603050405020304" pitchFamily="18" charset="0"/>
              </a:rPr>
              <a:t>Projeto de Investigação</a:t>
            </a:r>
            <a:endParaRPr lang="pt-PT" dirty="0">
              <a:cs typeface="Times New Roman" panose="02020603050405020304" pitchFamily="18" charset="0"/>
            </a:endParaRPr>
          </a:p>
        </p:txBody>
      </p:sp>
      <p:sp>
        <p:nvSpPr>
          <p:cNvPr id="5" name="Marcador de Posição de Conteúdo 2"/>
          <p:cNvSpPr txBox="1">
            <a:spLocks/>
          </p:cNvSpPr>
          <p:nvPr/>
        </p:nvSpPr>
        <p:spPr>
          <a:xfrm>
            <a:off x="554066" y="2060848"/>
            <a:ext cx="7239000" cy="4536504"/>
          </a:xfrm>
          <a:prstGeom prst="rect">
            <a:avLst/>
          </a:prstGeom>
        </p:spPr>
        <p:txBody>
          <a:bodyPr vert="horz">
            <a:normAutofit lnSpcReduction="10000"/>
          </a:bodyPr>
          <a:lst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a:lstStyle>
          <a:p>
            <a:r>
              <a:rPr lang="pt-PT" dirty="0"/>
              <a:t>Análise de </a:t>
            </a:r>
            <a:r>
              <a:rPr lang="pt-PT" dirty="0" smtClean="0"/>
              <a:t>conteúdo</a:t>
            </a:r>
          </a:p>
          <a:p>
            <a:r>
              <a:rPr lang="pt-PT" dirty="0" smtClean="0"/>
              <a:t>Categorias e subcategorias</a:t>
            </a:r>
          </a:p>
          <a:p>
            <a:pPr marL="0" indent="0">
              <a:buNone/>
            </a:pPr>
            <a:r>
              <a:rPr lang="pt-PT" dirty="0" smtClean="0"/>
              <a:t> </a:t>
            </a:r>
            <a:r>
              <a:rPr lang="pt-PT" dirty="0"/>
              <a:t>	</a:t>
            </a:r>
            <a:r>
              <a:rPr lang="pt-PT" dirty="0" smtClean="0"/>
              <a:t>-Aprendizagens musicais:</a:t>
            </a:r>
          </a:p>
          <a:p>
            <a:pPr marL="0" indent="0">
              <a:buNone/>
            </a:pPr>
            <a:r>
              <a:rPr lang="pt-PT" dirty="0"/>
              <a:t>	</a:t>
            </a:r>
            <a:r>
              <a:rPr lang="pt-PT" dirty="0" smtClean="0"/>
              <a:t>	Instrumentais, formal e informal e motivação</a:t>
            </a:r>
          </a:p>
          <a:p>
            <a:pPr marL="0" indent="0">
              <a:buNone/>
            </a:pPr>
            <a:r>
              <a:rPr lang="pt-PT" dirty="0"/>
              <a:t>	</a:t>
            </a:r>
            <a:r>
              <a:rPr lang="pt-PT" dirty="0" smtClean="0"/>
              <a:t>-Aprendizagens sociais:</a:t>
            </a:r>
          </a:p>
          <a:p>
            <a:pPr marL="0" indent="0">
              <a:buNone/>
            </a:pPr>
            <a:r>
              <a:rPr lang="pt-PT" dirty="0"/>
              <a:t>	</a:t>
            </a:r>
            <a:r>
              <a:rPr lang="pt-PT" dirty="0" smtClean="0"/>
              <a:t>	Música de conjunto, aprendizagem cooperativa, aprendizagem entre pares.</a:t>
            </a:r>
          </a:p>
          <a:p>
            <a:pPr marL="0" indent="0">
              <a:buNone/>
            </a:pPr>
            <a:r>
              <a:rPr lang="pt-PT" dirty="0"/>
              <a:t>	</a:t>
            </a:r>
            <a:r>
              <a:rPr lang="pt-PT" dirty="0" smtClean="0"/>
              <a:t>- Aprendizagens Significativas;</a:t>
            </a:r>
          </a:p>
          <a:p>
            <a:pPr marL="0" indent="0">
              <a:buNone/>
            </a:pPr>
            <a:r>
              <a:rPr lang="pt-PT" dirty="0" smtClean="0"/>
              <a:t> </a:t>
            </a:r>
            <a:r>
              <a:rPr lang="pt-PT" dirty="0"/>
              <a:t>	-</a:t>
            </a:r>
            <a:r>
              <a:rPr lang="pt-PT" dirty="0" smtClean="0"/>
              <a:t>Percepções</a:t>
            </a:r>
          </a:p>
          <a:p>
            <a:endParaRPr lang="pt-PT" dirty="0" smtClean="0"/>
          </a:p>
          <a:p>
            <a:endParaRPr lang="pt-PT" dirty="0"/>
          </a:p>
        </p:txBody>
      </p:sp>
    </p:spTree>
    <p:extLst>
      <p:ext uri="{BB962C8B-B14F-4D97-AF65-F5344CB8AC3E}">
        <p14:creationId xmlns:p14="http://schemas.microsoft.com/office/powerpoint/2010/main" val="736080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1754" y="1268760"/>
            <a:ext cx="7239000" cy="626328"/>
          </a:xfrm>
        </p:spPr>
        <p:txBody>
          <a:bodyPr>
            <a:normAutofit/>
          </a:bodyPr>
          <a:lstStyle/>
          <a:p>
            <a:r>
              <a:rPr lang="pt-PT" sz="3300" dirty="0" smtClean="0"/>
              <a:t>Aprendizagens Musicais </a:t>
            </a:r>
            <a:endParaRPr lang="pt-PT" sz="3300" dirty="0"/>
          </a:p>
        </p:txBody>
      </p:sp>
      <p:sp>
        <p:nvSpPr>
          <p:cNvPr id="6" name="Rectângulo arredondado 5"/>
          <p:cNvSpPr/>
          <p:nvPr/>
        </p:nvSpPr>
        <p:spPr>
          <a:xfrm>
            <a:off x="467544" y="2212797"/>
            <a:ext cx="2896432" cy="1368152"/>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pt-PT" sz="2400" dirty="0" smtClean="0">
                <a:solidFill>
                  <a:schemeClr val="tx1"/>
                </a:solidFill>
              </a:rPr>
              <a:t>Aprendizagens Instrumentais </a:t>
            </a:r>
            <a:endParaRPr lang="pt-PT" sz="2400" dirty="0">
              <a:solidFill>
                <a:schemeClr val="tx1"/>
              </a:solidFill>
            </a:endParaRPr>
          </a:p>
        </p:txBody>
      </p:sp>
      <p:sp>
        <p:nvSpPr>
          <p:cNvPr id="7" name="Seta para a direita 6"/>
          <p:cNvSpPr/>
          <p:nvPr/>
        </p:nvSpPr>
        <p:spPr>
          <a:xfrm>
            <a:off x="3739184" y="2720904"/>
            <a:ext cx="1008112" cy="396044"/>
          </a:xfrm>
          <a:prstGeom prst="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pt-PT" dirty="0"/>
          </a:p>
        </p:txBody>
      </p:sp>
      <p:sp>
        <p:nvSpPr>
          <p:cNvPr id="8" name="Rectângulo arredondado 7"/>
          <p:cNvSpPr/>
          <p:nvPr/>
        </p:nvSpPr>
        <p:spPr>
          <a:xfrm>
            <a:off x="4952482" y="2198846"/>
            <a:ext cx="2448272" cy="1440160"/>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pt-PT" sz="2000" dirty="0" smtClean="0">
                <a:solidFill>
                  <a:schemeClr val="tx1"/>
                </a:solidFill>
              </a:rPr>
              <a:t>Manuseamento e postura</a:t>
            </a:r>
            <a:endParaRPr lang="pt-PT" sz="2000" dirty="0">
              <a:solidFill>
                <a:schemeClr val="tx1"/>
              </a:solidFill>
            </a:endParaRPr>
          </a:p>
        </p:txBody>
      </p:sp>
      <p:sp>
        <p:nvSpPr>
          <p:cNvPr id="9" name="Rectângulo arredondado 8"/>
          <p:cNvSpPr/>
          <p:nvPr/>
        </p:nvSpPr>
        <p:spPr>
          <a:xfrm>
            <a:off x="273608" y="3861047"/>
            <a:ext cx="7432936" cy="2729721"/>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just"/>
            <a:r>
              <a:rPr lang="pt-PT" sz="2000" dirty="0" smtClean="0">
                <a:solidFill>
                  <a:schemeClr val="tx1"/>
                </a:solidFill>
              </a:rPr>
              <a:t>“ Por exemplo quando tamos a tocar flauta não podemos estar  (…) encostados à mesa e não podemos estar com os cotovelos em cima da mesa, com o xilofone (…) o cuidado que se deve ter é não tocar com muita força</a:t>
            </a:r>
            <a:r>
              <a:rPr lang="pt-PT" sz="2000" dirty="0">
                <a:solidFill>
                  <a:schemeClr val="tx1"/>
                </a:solidFill>
              </a:rPr>
              <a:t>(…)” </a:t>
            </a:r>
            <a:r>
              <a:rPr lang="pt-PT" sz="2000" dirty="0" smtClean="0">
                <a:solidFill>
                  <a:schemeClr val="tx1"/>
                </a:solidFill>
              </a:rPr>
              <a:t>(E.4,A2- )</a:t>
            </a:r>
          </a:p>
          <a:p>
            <a:pPr algn="just"/>
            <a:endParaRPr lang="pt-PT" sz="2000" dirty="0">
              <a:solidFill>
                <a:schemeClr val="tx1"/>
              </a:solidFill>
            </a:endParaRPr>
          </a:p>
        </p:txBody>
      </p:sp>
      <p:sp>
        <p:nvSpPr>
          <p:cNvPr id="10" name="Título 1"/>
          <p:cNvSpPr txBox="1">
            <a:spLocks/>
          </p:cNvSpPr>
          <p:nvPr/>
        </p:nvSpPr>
        <p:spPr>
          <a:xfrm>
            <a:off x="73696" y="365449"/>
            <a:ext cx="7632848" cy="688051"/>
          </a:xfrm>
          <a:prstGeom prst="rect">
            <a:avLst/>
          </a:prstGeom>
        </p:spPr>
        <p:txBody>
          <a:bodyPr vert="horz" lIns="45720" tIns="0" rIns="45720" bIns="0" anchor="b" anchorCtr="0">
            <a:normAutofit fontScale="97500"/>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r>
              <a:rPr lang="pt-PT" dirty="0" smtClean="0"/>
              <a:t>Apresentação dos resultados</a:t>
            </a:r>
            <a:endParaRPr lang="pt-PT" dirty="0"/>
          </a:p>
        </p:txBody>
      </p:sp>
    </p:spTree>
    <p:extLst>
      <p:ext uri="{BB962C8B-B14F-4D97-AF65-F5344CB8AC3E}">
        <p14:creationId xmlns:p14="http://schemas.microsoft.com/office/powerpoint/2010/main" val="326049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down)">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7" grpId="0" animBg="1"/>
      <p:bldP spid="8" grpId="0" animBg="1"/>
      <p:bldP spid="9" grpId="0" animBg="1"/>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10141" y="595556"/>
            <a:ext cx="7239000" cy="626328"/>
          </a:xfrm>
        </p:spPr>
        <p:txBody>
          <a:bodyPr/>
          <a:lstStyle/>
          <a:p>
            <a:r>
              <a:rPr lang="pt-PT" dirty="0" smtClean="0"/>
              <a:t>Aprendizagens Musicais </a:t>
            </a:r>
            <a:endParaRPr lang="pt-PT" dirty="0"/>
          </a:p>
        </p:txBody>
      </p:sp>
      <p:sp>
        <p:nvSpPr>
          <p:cNvPr id="4" name="Fluxograma: processo alternativo 3"/>
          <p:cNvSpPr/>
          <p:nvPr/>
        </p:nvSpPr>
        <p:spPr>
          <a:xfrm>
            <a:off x="538516" y="1412776"/>
            <a:ext cx="3096344" cy="1296144"/>
          </a:xfrm>
          <a:prstGeom prst="flowChartAlternateProcess">
            <a:avLst/>
          </a:prstGeom>
        </p:spPr>
        <p:style>
          <a:lnRef idx="1">
            <a:schemeClr val="accent6"/>
          </a:lnRef>
          <a:fillRef idx="3">
            <a:schemeClr val="accent6"/>
          </a:fillRef>
          <a:effectRef idx="2">
            <a:schemeClr val="accent6"/>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pt-PT" b="1" spc="150" dirty="0" smtClean="0">
                <a:ln w="11430"/>
                <a:solidFill>
                  <a:srgbClr val="F8F8F8"/>
                </a:solidFill>
                <a:effectLst>
                  <a:outerShdw blurRad="25400" algn="tl" rotWithShape="0">
                    <a:srgbClr val="000000">
                      <a:alpha val="43000"/>
                    </a:srgbClr>
                  </a:outerShdw>
                </a:effectLst>
              </a:rPr>
              <a:t>Aprendizagens Informais </a:t>
            </a:r>
            <a:endParaRPr lang="pt-PT" b="1" spc="150" dirty="0">
              <a:ln w="11430"/>
              <a:solidFill>
                <a:srgbClr val="F8F8F8"/>
              </a:solidFill>
              <a:effectLst>
                <a:outerShdw blurRad="25400" algn="tl" rotWithShape="0">
                  <a:srgbClr val="000000">
                    <a:alpha val="43000"/>
                  </a:srgbClr>
                </a:outerShdw>
              </a:effectLst>
            </a:endParaRPr>
          </a:p>
        </p:txBody>
      </p:sp>
      <p:sp>
        <p:nvSpPr>
          <p:cNvPr id="5" name="Seta para baixo 4"/>
          <p:cNvSpPr/>
          <p:nvPr/>
        </p:nvSpPr>
        <p:spPr>
          <a:xfrm rot="16200000">
            <a:off x="4229962" y="1358770"/>
            <a:ext cx="360040" cy="1044116"/>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pt-PT" dirty="0"/>
          </a:p>
        </p:txBody>
      </p:sp>
      <p:sp>
        <p:nvSpPr>
          <p:cNvPr id="6" name="Fluxograma: processo alternativo 5"/>
          <p:cNvSpPr/>
          <p:nvPr/>
        </p:nvSpPr>
        <p:spPr>
          <a:xfrm>
            <a:off x="4993071" y="1495656"/>
            <a:ext cx="2664296" cy="1368152"/>
          </a:xfrm>
          <a:prstGeom prst="flowChartAlternateProcess">
            <a:avLst/>
          </a:prstGeom>
        </p:spPr>
        <p:style>
          <a:lnRef idx="1">
            <a:schemeClr val="accent6"/>
          </a:lnRef>
          <a:fillRef idx="3">
            <a:schemeClr val="accent6"/>
          </a:fillRef>
          <a:effectRef idx="2">
            <a:schemeClr val="accent6"/>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pt-PT" b="1" spc="150" dirty="0" smtClean="0">
                <a:ln w="11430"/>
                <a:solidFill>
                  <a:srgbClr val="F8F8F8"/>
                </a:solidFill>
                <a:effectLst>
                  <a:outerShdw blurRad="25400" algn="tl" rotWithShape="0">
                    <a:srgbClr val="000000">
                      <a:alpha val="43000"/>
                    </a:srgbClr>
                  </a:outerShdw>
                </a:effectLst>
              </a:rPr>
              <a:t>Memorização e Leitura</a:t>
            </a:r>
            <a:endParaRPr lang="pt-PT" b="1" spc="150" dirty="0">
              <a:ln w="11430"/>
              <a:solidFill>
                <a:srgbClr val="F8F8F8"/>
              </a:solidFill>
              <a:effectLst>
                <a:outerShdw blurRad="25400" algn="tl" rotWithShape="0">
                  <a:srgbClr val="000000">
                    <a:alpha val="43000"/>
                  </a:srgbClr>
                </a:outerShdw>
              </a:effectLst>
            </a:endParaRPr>
          </a:p>
        </p:txBody>
      </p:sp>
      <p:sp>
        <p:nvSpPr>
          <p:cNvPr id="7" name="Fluxograma: processo alternativo 6"/>
          <p:cNvSpPr/>
          <p:nvPr/>
        </p:nvSpPr>
        <p:spPr>
          <a:xfrm>
            <a:off x="538516" y="3018696"/>
            <a:ext cx="6797467" cy="3672408"/>
          </a:xfrm>
          <a:prstGeom prst="flowChartAlternateProcess">
            <a:avLst/>
          </a:prstGeom>
        </p:spPr>
        <p:style>
          <a:lnRef idx="0">
            <a:schemeClr val="accent6"/>
          </a:lnRef>
          <a:fillRef idx="3">
            <a:schemeClr val="accent6"/>
          </a:fillRef>
          <a:effectRef idx="3">
            <a:schemeClr val="accent6"/>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just"/>
            <a:endParaRPr lang="pt-PT" b="1" spc="150" dirty="0" smtClean="0">
              <a:ln w="11430"/>
              <a:solidFill>
                <a:srgbClr val="F8F8F8"/>
              </a:solidFill>
              <a:effectLst>
                <a:outerShdw blurRad="25400" algn="tl" rotWithShape="0">
                  <a:srgbClr val="000000">
                    <a:alpha val="43000"/>
                  </a:srgbClr>
                </a:outerShdw>
              </a:effectLst>
            </a:endParaRPr>
          </a:p>
          <a:p>
            <a:pPr algn="just"/>
            <a:r>
              <a:rPr lang="pt-PT" b="1" spc="150" dirty="0" smtClean="0">
                <a:ln w="11430"/>
                <a:solidFill>
                  <a:srgbClr val="F8F8F8"/>
                </a:solidFill>
                <a:effectLst>
                  <a:outerShdw blurRad="25400" algn="tl" rotWithShape="0">
                    <a:srgbClr val="000000">
                      <a:alpha val="43000"/>
                    </a:srgbClr>
                  </a:outerShdw>
                </a:effectLst>
              </a:rPr>
              <a:t> “ (…) acho que é ler porque se nós soubermos ler uma pauta mesmo que (…) não memorizemos, lemos e já sabemos o que está na música.” </a:t>
            </a:r>
            <a:r>
              <a:rPr lang="pt-PT" b="1" spc="150" dirty="0">
                <a:ln w="11430"/>
                <a:solidFill>
                  <a:srgbClr val="F8F8F8"/>
                </a:solidFill>
                <a:effectLst>
                  <a:outerShdw blurRad="25400" algn="tl" rotWithShape="0">
                    <a:srgbClr val="000000">
                      <a:alpha val="43000"/>
                    </a:srgbClr>
                  </a:outerShdw>
                </a:effectLst>
              </a:rPr>
              <a:t>(</a:t>
            </a:r>
            <a:r>
              <a:rPr lang="pt-PT" b="1" spc="150" dirty="0" smtClean="0">
                <a:ln w="11430"/>
                <a:solidFill>
                  <a:srgbClr val="F8F8F8"/>
                </a:solidFill>
                <a:effectLst>
                  <a:outerShdw blurRad="25400" algn="tl" rotWithShape="0">
                    <a:srgbClr val="000000">
                      <a:alpha val="43000"/>
                    </a:srgbClr>
                  </a:outerShdw>
                </a:effectLst>
              </a:rPr>
              <a:t>E.2,A3)</a:t>
            </a:r>
          </a:p>
          <a:p>
            <a:pPr algn="just"/>
            <a:r>
              <a:rPr lang="pt-PT" b="1" spc="150" dirty="0" smtClean="0">
                <a:ln w="11430"/>
                <a:solidFill>
                  <a:srgbClr val="F8F8F8"/>
                </a:solidFill>
                <a:effectLst>
                  <a:outerShdw blurRad="25400" algn="tl" rotWithShape="0">
                    <a:srgbClr val="000000">
                      <a:alpha val="43000"/>
                    </a:srgbClr>
                  </a:outerShdw>
                </a:effectLst>
              </a:rPr>
              <a:t>“ (…) é mais importante memorizar, imagina que não tens a pauta ao pé.”(E.2,A1)</a:t>
            </a:r>
            <a:endParaRPr lang="pt-PT" b="1" spc="150" dirty="0">
              <a:ln w="11430"/>
              <a:solidFill>
                <a:srgbClr val="F8F8F8"/>
              </a:solidFill>
              <a:effectLst>
                <a:outerShdw blurRad="25400" algn="tl" rotWithShape="0">
                  <a:srgbClr val="000000">
                    <a:alpha val="43000"/>
                  </a:srgbClr>
                </a:outerShdw>
              </a:effectLst>
            </a:endParaRPr>
          </a:p>
          <a:p>
            <a:pPr algn="ctr"/>
            <a:endParaRPr lang="pt-PT" b="1" spc="150" dirty="0">
              <a:ln w="11430"/>
              <a:solidFill>
                <a:srgbClr val="F8F8F8"/>
              </a:solidFill>
              <a:effectLst>
                <a:outerShdw blurRad="25400" algn="tl" rotWithShape="0">
                  <a:srgbClr val="000000">
                    <a:alpha val="43000"/>
                  </a:srgbClr>
                </a:outerShdw>
              </a:effectLst>
            </a:endParaRPr>
          </a:p>
        </p:txBody>
      </p:sp>
      <p:sp>
        <p:nvSpPr>
          <p:cNvPr id="8" name="Título 1"/>
          <p:cNvSpPr txBox="1">
            <a:spLocks/>
          </p:cNvSpPr>
          <p:nvPr/>
        </p:nvSpPr>
        <p:spPr>
          <a:xfrm>
            <a:off x="273608" y="21424"/>
            <a:ext cx="7632848" cy="688051"/>
          </a:xfrm>
          <a:prstGeom prst="rect">
            <a:avLst/>
          </a:prstGeom>
        </p:spPr>
        <p:txBody>
          <a:bodyPr vert="horz" lIns="45720" tIns="0" rIns="45720" bIns="0" anchor="b" anchorCtr="0">
            <a:normAutofit fontScale="97500"/>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r>
              <a:rPr lang="pt-PT" dirty="0" smtClean="0"/>
              <a:t>Apresentação dos resultados</a:t>
            </a:r>
            <a:endParaRPr lang="pt-PT" dirty="0"/>
          </a:p>
        </p:txBody>
      </p:sp>
    </p:spTree>
    <p:extLst>
      <p:ext uri="{BB962C8B-B14F-4D97-AF65-F5344CB8AC3E}">
        <p14:creationId xmlns:p14="http://schemas.microsoft.com/office/powerpoint/2010/main" val="3451591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10185" y="570424"/>
            <a:ext cx="7239000" cy="626328"/>
          </a:xfrm>
        </p:spPr>
        <p:txBody>
          <a:bodyPr/>
          <a:lstStyle/>
          <a:p>
            <a:r>
              <a:rPr lang="pt-PT" dirty="0" smtClean="0"/>
              <a:t>Aprendizagens Sociais </a:t>
            </a:r>
            <a:endParaRPr lang="pt-PT" dirty="0"/>
          </a:p>
        </p:txBody>
      </p:sp>
      <p:sp>
        <p:nvSpPr>
          <p:cNvPr id="6" name="Fluxograma: processo alternativo 5"/>
          <p:cNvSpPr/>
          <p:nvPr/>
        </p:nvSpPr>
        <p:spPr>
          <a:xfrm>
            <a:off x="524766" y="1484784"/>
            <a:ext cx="7128792" cy="1224136"/>
          </a:xfrm>
          <a:prstGeom prst="flowChartAlternateProcess">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pt-PT" sz="2000" dirty="0" smtClean="0"/>
              <a:t>Música em conjunto, aprendizagem cooperativa e aprendizagem entre pares.</a:t>
            </a:r>
            <a:endParaRPr lang="pt-PT" sz="2000" dirty="0"/>
          </a:p>
        </p:txBody>
      </p:sp>
      <p:sp>
        <p:nvSpPr>
          <p:cNvPr id="3" name="Rectângulo arredondado 2"/>
          <p:cNvSpPr/>
          <p:nvPr/>
        </p:nvSpPr>
        <p:spPr>
          <a:xfrm>
            <a:off x="179512" y="3284984"/>
            <a:ext cx="7920880" cy="346161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just"/>
            <a:endParaRPr lang="pt-PT" sz="2000" dirty="0"/>
          </a:p>
          <a:p>
            <a:pPr algn="just"/>
            <a:r>
              <a:rPr lang="pt-PT" sz="2000" dirty="0" smtClean="0"/>
              <a:t>“ </a:t>
            </a:r>
            <a:r>
              <a:rPr lang="pt-PT" sz="2000" dirty="0"/>
              <a:t>A musica é um veiculo excelente para trabalhar com alunos de educação especial, (…) , permite aos alunos que não conseguem acompanhar as aprendizagens dos demais terem um caminho equivalente(…). Ao serem um grupo, (…) ao tocarem em conjunto eles vão formar laços de amizade (…) de parceria e cumplicidade e isso favorece os laços sociais da turma enquanto meninos do regular e enquanto meninos do especial, porque eles realmente sentem que estão todos para o mesmo objetivo(…).” (E.P )</a:t>
            </a:r>
          </a:p>
        </p:txBody>
      </p:sp>
      <p:sp>
        <p:nvSpPr>
          <p:cNvPr id="5" name="Título 1"/>
          <p:cNvSpPr txBox="1">
            <a:spLocks/>
          </p:cNvSpPr>
          <p:nvPr/>
        </p:nvSpPr>
        <p:spPr>
          <a:xfrm>
            <a:off x="273608" y="21424"/>
            <a:ext cx="7632848" cy="688051"/>
          </a:xfrm>
          <a:prstGeom prst="rect">
            <a:avLst/>
          </a:prstGeom>
        </p:spPr>
        <p:txBody>
          <a:bodyPr vert="horz" lIns="45720" tIns="0" rIns="45720" bIns="0" anchor="b" anchorCtr="0">
            <a:normAutofit fontScale="97500"/>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r>
              <a:rPr lang="pt-PT" dirty="0" smtClean="0"/>
              <a:t>Apresentação dos resultados</a:t>
            </a:r>
            <a:endParaRPr lang="pt-PT" dirty="0"/>
          </a:p>
        </p:txBody>
      </p:sp>
    </p:spTree>
    <p:extLst>
      <p:ext uri="{BB962C8B-B14F-4D97-AF65-F5344CB8AC3E}">
        <p14:creationId xmlns:p14="http://schemas.microsoft.com/office/powerpoint/2010/main" val="926663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inVertical)">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908720"/>
            <a:ext cx="2736304" cy="698336"/>
          </a:xfrm>
        </p:spPr>
        <p:txBody>
          <a:bodyPr/>
          <a:lstStyle/>
          <a:p>
            <a:r>
              <a:rPr lang="pt-PT" dirty="0" smtClean="0"/>
              <a:t>Perceções</a:t>
            </a:r>
            <a:endParaRPr lang="pt-PT" dirty="0"/>
          </a:p>
        </p:txBody>
      </p:sp>
      <p:sp>
        <p:nvSpPr>
          <p:cNvPr id="4" name="Rectângulo arredondado 3"/>
          <p:cNvSpPr/>
          <p:nvPr/>
        </p:nvSpPr>
        <p:spPr>
          <a:xfrm>
            <a:off x="348761" y="1988840"/>
            <a:ext cx="3216958" cy="129614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pt-PT" sz="2400" dirty="0" smtClean="0"/>
              <a:t>Sobre o trabalho realizado.</a:t>
            </a:r>
            <a:endParaRPr lang="pt-PT" sz="2400" dirty="0"/>
          </a:p>
        </p:txBody>
      </p:sp>
      <p:sp>
        <p:nvSpPr>
          <p:cNvPr id="5" name="Rectângulo arredondado 4"/>
          <p:cNvSpPr/>
          <p:nvPr/>
        </p:nvSpPr>
        <p:spPr>
          <a:xfrm>
            <a:off x="971600" y="3645024"/>
            <a:ext cx="6552728" cy="273630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just"/>
            <a:endParaRPr lang="pt-PT" sz="2400" dirty="0" smtClean="0"/>
          </a:p>
          <a:p>
            <a:pPr algn="just"/>
            <a:r>
              <a:rPr lang="pt-PT" sz="2400" dirty="0" smtClean="0"/>
              <a:t>“Eu gostei(…). Foi uma coisa que nós não tínhamos feito e ao menos foi dos poucos trabalhos que a turma fez em que conseguimos ter a turma a dar-se </a:t>
            </a:r>
            <a:r>
              <a:rPr lang="pt-PT" sz="2400" dirty="0" err="1" smtClean="0"/>
              <a:t>super</a:t>
            </a:r>
            <a:r>
              <a:rPr lang="pt-PT" sz="2400" dirty="0" smtClean="0"/>
              <a:t> bem(…)”.(E.3, A3)</a:t>
            </a:r>
          </a:p>
          <a:p>
            <a:pPr algn="just"/>
            <a:endParaRPr lang="pt-PT" dirty="0"/>
          </a:p>
        </p:txBody>
      </p:sp>
      <p:sp>
        <p:nvSpPr>
          <p:cNvPr id="6" name="Título 1"/>
          <p:cNvSpPr txBox="1">
            <a:spLocks/>
          </p:cNvSpPr>
          <p:nvPr/>
        </p:nvSpPr>
        <p:spPr>
          <a:xfrm>
            <a:off x="273608" y="188640"/>
            <a:ext cx="7632848" cy="688051"/>
          </a:xfrm>
          <a:prstGeom prst="rect">
            <a:avLst/>
          </a:prstGeom>
        </p:spPr>
        <p:txBody>
          <a:bodyPr vert="horz" lIns="45720" tIns="0" rIns="45720" bIns="0" anchor="b" anchorCtr="0">
            <a:normAutofit fontScale="97500"/>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r>
              <a:rPr lang="pt-PT" dirty="0" smtClean="0"/>
              <a:t>Apresentação dos resultados</a:t>
            </a:r>
            <a:endParaRPr lang="pt-PT" dirty="0"/>
          </a:p>
        </p:txBody>
      </p:sp>
    </p:spTree>
    <p:extLst>
      <p:ext uri="{BB962C8B-B14F-4D97-AF65-F5344CB8AC3E}">
        <p14:creationId xmlns:p14="http://schemas.microsoft.com/office/powerpoint/2010/main" val="2419121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260648"/>
            <a:ext cx="3106688" cy="626328"/>
          </a:xfrm>
        </p:spPr>
        <p:txBody>
          <a:bodyPr/>
          <a:lstStyle/>
          <a:p>
            <a:r>
              <a:rPr lang="pt-PT" dirty="0" smtClean="0"/>
              <a:t>Conclusões</a:t>
            </a:r>
            <a:endParaRPr lang="pt-PT" dirty="0"/>
          </a:p>
        </p:txBody>
      </p:sp>
      <p:sp>
        <p:nvSpPr>
          <p:cNvPr id="5" name="Marcador de Posição de Conteúdo 4"/>
          <p:cNvSpPr>
            <a:spLocks noGrp="1"/>
          </p:cNvSpPr>
          <p:nvPr>
            <p:ph idx="1"/>
          </p:nvPr>
        </p:nvSpPr>
        <p:spPr>
          <a:xfrm>
            <a:off x="395536" y="1484784"/>
            <a:ext cx="7239000" cy="5184576"/>
          </a:xfrm>
        </p:spPr>
        <p:txBody>
          <a:bodyPr>
            <a:normAutofit lnSpcReduction="10000"/>
          </a:bodyPr>
          <a:lstStyle/>
          <a:p>
            <a:r>
              <a:rPr lang="pt-PT" dirty="0" smtClean="0"/>
              <a:t>Aprendizagens musicais :</a:t>
            </a:r>
          </a:p>
          <a:p>
            <a:pPr lvl="2">
              <a:buClr>
                <a:schemeClr val="tx2"/>
              </a:buClr>
              <a:buFont typeface="Wingdings" pitchFamily="2" charset="2"/>
              <a:buChar char=""/>
            </a:pPr>
            <a:r>
              <a:rPr lang="pt-PT" dirty="0"/>
              <a:t>Técnica : posições, manuseamento e postura;</a:t>
            </a:r>
          </a:p>
          <a:p>
            <a:pPr lvl="2">
              <a:buClr>
                <a:schemeClr val="tx2"/>
              </a:buClr>
              <a:buFont typeface="Wingdings" pitchFamily="2" charset="2"/>
              <a:buChar char=""/>
            </a:pPr>
            <a:r>
              <a:rPr lang="pt-PT" dirty="0"/>
              <a:t>Postura em palco</a:t>
            </a:r>
            <a:r>
              <a:rPr lang="pt-PT" dirty="0" smtClean="0"/>
              <a:t>.</a:t>
            </a:r>
          </a:p>
          <a:p>
            <a:pPr lvl="2">
              <a:buClr>
                <a:schemeClr val="tx2"/>
              </a:buClr>
              <a:buFont typeface="Wingdings" pitchFamily="2" charset="2"/>
              <a:buChar char=""/>
            </a:pPr>
            <a:endParaRPr lang="pt-PT" dirty="0"/>
          </a:p>
          <a:p>
            <a:r>
              <a:rPr lang="pt-PT" dirty="0" smtClean="0"/>
              <a:t>Aprendizagens sociais :</a:t>
            </a:r>
          </a:p>
          <a:p>
            <a:pPr lvl="2">
              <a:buClr>
                <a:schemeClr val="tx2"/>
              </a:buClr>
              <a:buFont typeface="Wingdings" pitchFamily="2" charset="2"/>
              <a:buChar char="Ø"/>
            </a:pPr>
            <a:r>
              <a:rPr lang="pt-PT" dirty="0" smtClean="0"/>
              <a:t>Trabalho em grupo. </a:t>
            </a:r>
          </a:p>
          <a:p>
            <a:pPr lvl="2">
              <a:buClr>
                <a:schemeClr val="tx2"/>
              </a:buClr>
              <a:buFont typeface="Wingdings" pitchFamily="2" charset="2"/>
              <a:buChar char="Ø"/>
            </a:pPr>
            <a:endParaRPr lang="pt-PT" dirty="0" smtClean="0"/>
          </a:p>
          <a:p>
            <a:r>
              <a:rPr lang="pt-PT" dirty="0" smtClean="0"/>
              <a:t>Aprendizagens Significativas:</a:t>
            </a:r>
          </a:p>
          <a:p>
            <a:pPr lvl="2">
              <a:buClr>
                <a:schemeClr val="tx2"/>
              </a:buClr>
              <a:buFont typeface="Wingdings" pitchFamily="2" charset="2"/>
              <a:buChar char="Ø"/>
            </a:pPr>
            <a:r>
              <a:rPr lang="pt-PT" dirty="0" smtClean="0"/>
              <a:t>Sentido de responsabilidade e organização.</a:t>
            </a:r>
          </a:p>
          <a:p>
            <a:pPr lvl="2">
              <a:buClr>
                <a:schemeClr val="tx2"/>
              </a:buClr>
              <a:buFont typeface="Wingdings" pitchFamily="2" charset="2"/>
              <a:buChar char="Ø"/>
            </a:pPr>
            <a:endParaRPr lang="pt-PT" dirty="0" smtClean="0"/>
          </a:p>
          <a:p>
            <a:r>
              <a:rPr lang="pt-PT" dirty="0" smtClean="0"/>
              <a:t>Perceções:</a:t>
            </a:r>
          </a:p>
          <a:p>
            <a:pPr lvl="2">
              <a:buClr>
                <a:schemeClr val="tx2"/>
              </a:buClr>
              <a:buFont typeface="Wingdings" pitchFamily="2" charset="2"/>
              <a:buChar char="Ø"/>
            </a:pPr>
            <a:r>
              <a:rPr lang="pt-PT" dirty="0" smtClean="0"/>
              <a:t>Participação ativa no trabalho realizado.</a:t>
            </a:r>
          </a:p>
          <a:p>
            <a:pPr lvl="2">
              <a:buClr>
                <a:schemeClr val="tx2"/>
              </a:buClr>
              <a:buFont typeface="Wingdings" pitchFamily="2" charset="2"/>
              <a:buChar char="Ø"/>
            </a:pPr>
            <a:endParaRPr lang="pt-PT" dirty="0" smtClean="0"/>
          </a:p>
          <a:p>
            <a:r>
              <a:rPr lang="pt-PT" dirty="0" smtClean="0"/>
              <a:t>Papel do professor</a:t>
            </a:r>
          </a:p>
          <a:p>
            <a:endParaRPr lang="pt-PT" dirty="0"/>
          </a:p>
          <a:p>
            <a:endParaRPr lang="pt-PT" dirty="0" smtClean="0"/>
          </a:p>
          <a:p>
            <a:endParaRPr lang="pt-PT" dirty="0"/>
          </a:p>
          <a:p>
            <a:endParaRPr lang="pt-PT" dirty="0" smtClean="0"/>
          </a:p>
          <a:p>
            <a:endParaRPr lang="pt-PT" dirty="0" smtClean="0"/>
          </a:p>
          <a:p>
            <a:pPr lvl="2">
              <a:buClr>
                <a:schemeClr val="tx2"/>
              </a:buClr>
              <a:buFont typeface="Wingdings" pitchFamily="2" charset="2"/>
              <a:buChar char=""/>
            </a:pPr>
            <a:endParaRPr lang="pt-PT" dirty="0"/>
          </a:p>
          <a:p>
            <a:pPr marL="530352" lvl="2" indent="0">
              <a:buClr>
                <a:schemeClr val="tx2"/>
              </a:buClr>
              <a:buNone/>
            </a:pPr>
            <a:endParaRPr lang="pt-PT" dirty="0" smtClean="0"/>
          </a:p>
          <a:p>
            <a:pPr lvl="2">
              <a:buClr>
                <a:schemeClr val="tx2"/>
              </a:buClr>
              <a:buFont typeface="Wingdings" pitchFamily="2" charset="2"/>
              <a:buChar char=""/>
            </a:pPr>
            <a:endParaRPr lang="pt-PT" dirty="0"/>
          </a:p>
          <a:p>
            <a:pPr marL="530352" lvl="2" indent="0">
              <a:buClr>
                <a:schemeClr val="tx2"/>
              </a:buClr>
              <a:buNone/>
            </a:pPr>
            <a:endParaRPr lang="pt-PT" dirty="0"/>
          </a:p>
          <a:p>
            <a:pPr lvl="2">
              <a:buClr>
                <a:schemeClr val="tx2"/>
              </a:buClr>
              <a:buFont typeface="Wingdings" pitchFamily="2" charset="2"/>
              <a:buChar char=""/>
            </a:pPr>
            <a:endParaRPr lang="pt-PT" dirty="0" smtClean="0"/>
          </a:p>
        </p:txBody>
      </p:sp>
    </p:spTree>
    <p:extLst>
      <p:ext uri="{BB962C8B-B14F-4D97-AF65-F5344CB8AC3E}">
        <p14:creationId xmlns:p14="http://schemas.microsoft.com/office/powerpoint/2010/main" val="2861571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down)">
                                      <p:cBhvr>
                                        <p:cTn id="12" dur="500"/>
                                        <p:tgtEl>
                                          <p:spTgt spid="5">
                                            <p:txEl>
                                              <p:pRg st="0" end="0"/>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wipe(down)">
                                      <p:cBhvr>
                                        <p:cTn id="15" dur="500"/>
                                        <p:tgtEl>
                                          <p:spTgt spid="5">
                                            <p:txEl>
                                              <p:pRg st="1" end="1"/>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
                                            <p:txEl>
                                              <p:pRg st="2" end="2"/>
                                            </p:txEl>
                                          </p:spTgt>
                                        </p:tgtEl>
                                        <p:attrNameLst>
                                          <p:attrName>style.visibility</p:attrName>
                                        </p:attrNameLst>
                                      </p:cBhvr>
                                      <p:to>
                                        <p:strVal val="visible"/>
                                      </p:to>
                                    </p:set>
                                    <p:animEffect transition="in" filter="wipe(down)">
                                      <p:cBhvr>
                                        <p:cTn id="18" dur="500"/>
                                        <p:tgtEl>
                                          <p:spTgt spid="5">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wipe(down)">
                                      <p:cBhvr>
                                        <p:cTn id="23" dur="500"/>
                                        <p:tgtEl>
                                          <p:spTgt spid="5">
                                            <p:txEl>
                                              <p:pRg st="4" end="4"/>
                                            </p:tx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wipe(down)">
                                      <p:cBhvr>
                                        <p:cTn id="26" dur="500"/>
                                        <p:tgtEl>
                                          <p:spTgt spid="5">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animEffect transition="in" filter="wipe(down)">
                                      <p:cBhvr>
                                        <p:cTn id="31" dur="500"/>
                                        <p:tgtEl>
                                          <p:spTgt spid="5">
                                            <p:txEl>
                                              <p:pRg st="7" end="7"/>
                                            </p:txEl>
                                          </p:spTgt>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5">
                                            <p:txEl>
                                              <p:pRg st="8" end="8"/>
                                            </p:txEl>
                                          </p:spTgt>
                                        </p:tgtEl>
                                        <p:attrNameLst>
                                          <p:attrName>style.visibility</p:attrName>
                                        </p:attrNameLst>
                                      </p:cBhvr>
                                      <p:to>
                                        <p:strVal val="visible"/>
                                      </p:to>
                                    </p:set>
                                    <p:animEffect transition="in" filter="wipe(down)">
                                      <p:cBhvr>
                                        <p:cTn id="34" dur="500"/>
                                        <p:tgtEl>
                                          <p:spTgt spid="5">
                                            <p:txEl>
                                              <p:pRg st="8" end="8"/>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5">
                                            <p:txEl>
                                              <p:pRg st="10" end="10"/>
                                            </p:txEl>
                                          </p:spTgt>
                                        </p:tgtEl>
                                        <p:attrNameLst>
                                          <p:attrName>style.visibility</p:attrName>
                                        </p:attrNameLst>
                                      </p:cBhvr>
                                      <p:to>
                                        <p:strVal val="visible"/>
                                      </p:to>
                                    </p:set>
                                    <p:animEffect transition="in" filter="wipe(down)">
                                      <p:cBhvr>
                                        <p:cTn id="39" dur="500"/>
                                        <p:tgtEl>
                                          <p:spTgt spid="5">
                                            <p:txEl>
                                              <p:pRg st="10" end="10"/>
                                            </p:txEl>
                                          </p:spTgt>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5">
                                            <p:txEl>
                                              <p:pRg st="11" end="11"/>
                                            </p:txEl>
                                          </p:spTgt>
                                        </p:tgtEl>
                                        <p:attrNameLst>
                                          <p:attrName>style.visibility</p:attrName>
                                        </p:attrNameLst>
                                      </p:cBhvr>
                                      <p:to>
                                        <p:strVal val="visible"/>
                                      </p:to>
                                    </p:set>
                                    <p:animEffect transition="in" filter="wipe(down)">
                                      <p:cBhvr>
                                        <p:cTn id="42" dur="500"/>
                                        <p:tgtEl>
                                          <p:spTgt spid="5">
                                            <p:txEl>
                                              <p:pRg st="11" end="1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5">
                                            <p:txEl>
                                              <p:pRg st="13" end="13"/>
                                            </p:txEl>
                                          </p:spTgt>
                                        </p:tgtEl>
                                        <p:attrNameLst>
                                          <p:attrName>style.visibility</p:attrName>
                                        </p:attrNameLst>
                                      </p:cBhvr>
                                      <p:to>
                                        <p:strVal val="visible"/>
                                      </p:to>
                                    </p:set>
                                    <p:animEffect transition="in" filter="wipe(down)">
                                      <p:cBhvr>
                                        <p:cTn id="47" dur="500"/>
                                        <p:tgtEl>
                                          <p:spTgt spid="5">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332656"/>
            <a:ext cx="6059016" cy="626328"/>
          </a:xfrm>
        </p:spPr>
        <p:txBody>
          <a:bodyPr>
            <a:normAutofit fontScale="90000"/>
          </a:bodyPr>
          <a:lstStyle/>
          <a:p>
            <a:r>
              <a:rPr lang="pt-PT" dirty="0" smtClean="0">
                <a:cs typeface="Times New Roman" panose="02020603050405020304" pitchFamily="18" charset="0"/>
              </a:rPr>
              <a:t>Implicações Educativas.</a:t>
            </a:r>
            <a:endParaRPr lang="pt-PT" dirty="0">
              <a:cs typeface="Times New Roman" panose="02020603050405020304" pitchFamily="18" charset="0"/>
            </a:endParaRPr>
          </a:p>
        </p:txBody>
      </p:sp>
      <p:sp>
        <p:nvSpPr>
          <p:cNvPr id="3" name="Marcador de Posição de Conteúdo 2"/>
          <p:cNvSpPr>
            <a:spLocks noGrp="1"/>
          </p:cNvSpPr>
          <p:nvPr>
            <p:ph idx="1"/>
          </p:nvPr>
        </p:nvSpPr>
        <p:spPr>
          <a:xfrm>
            <a:off x="395536" y="1717119"/>
            <a:ext cx="7239000" cy="3816424"/>
          </a:xfrm>
        </p:spPr>
        <p:txBody>
          <a:bodyPr>
            <a:normAutofit/>
          </a:bodyPr>
          <a:lstStyle/>
          <a:p>
            <a:endParaRPr lang="pt-PT" dirty="0"/>
          </a:p>
          <a:p>
            <a:pPr algn="just"/>
            <a:r>
              <a:rPr lang="pt-PT" dirty="0"/>
              <a:t>Promover a elaboração de projetos que visem </a:t>
            </a:r>
            <a:r>
              <a:rPr lang="pt-PT" dirty="0" smtClean="0"/>
              <a:t>a </a:t>
            </a:r>
            <a:r>
              <a:rPr lang="pt-PT" dirty="0"/>
              <a:t>música de </a:t>
            </a:r>
            <a:r>
              <a:rPr lang="pt-PT" dirty="0" smtClean="0"/>
              <a:t>conjunto;</a:t>
            </a:r>
          </a:p>
          <a:p>
            <a:pPr algn="just"/>
            <a:endParaRPr lang="pt-PT" dirty="0" smtClean="0"/>
          </a:p>
          <a:p>
            <a:pPr algn="just"/>
            <a:r>
              <a:rPr lang="pt-PT" dirty="0"/>
              <a:t>Produção e apresentação publica do </a:t>
            </a:r>
            <a:r>
              <a:rPr lang="pt-PT" dirty="0" smtClean="0"/>
              <a:t>trabalho;</a:t>
            </a:r>
            <a:endParaRPr lang="pt-PT" dirty="0"/>
          </a:p>
          <a:p>
            <a:pPr marL="0" indent="0" algn="just">
              <a:buNone/>
            </a:pPr>
            <a:endParaRPr lang="pt-PT" dirty="0"/>
          </a:p>
          <a:p>
            <a:pPr algn="just"/>
            <a:r>
              <a:rPr lang="pt-PT" dirty="0" smtClean="0"/>
              <a:t>O papel do professor e a investigação.</a:t>
            </a:r>
          </a:p>
          <a:p>
            <a:pPr marL="0" indent="0" algn="just">
              <a:buNone/>
            </a:pPr>
            <a:endParaRPr lang="pt-PT" dirty="0"/>
          </a:p>
          <a:p>
            <a:endParaRPr lang="pt-PT" dirty="0"/>
          </a:p>
        </p:txBody>
      </p:sp>
    </p:spTree>
    <p:extLst>
      <p:ext uri="{BB962C8B-B14F-4D97-AF65-F5344CB8AC3E}">
        <p14:creationId xmlns:p14="http://schemas.microsoft.com/office/powerpoint/2010/main" val="4226842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013" y="1412776"/>
            <a:ext cx="3857872" cy="792088"/>
          </a:xfrm>
        </p:spPr>
        <p:txBody>
          <a:bodyPr>
            <a:normAutofit fontScale="90000"/>
          </a:bodyPr>
          <a:lstStyle/>
          <a:p>
            <a:pPr algn="just"/>
            <a:r>
              <a:rPr lang="pt-PT" sz="4000" dirty="0" smtClean="0"/>
              <a:t/>
            </a:r>
            <a:br>
              <a:rPr lang="pt-PT" sz="4000" dirty="0" smtClean="0"/>
            </a:br>
            <a:r>
              <a:rPr lang="pt-PT" sz="3600" dirty="0" smtClean="0"/>
              <a:t>problemática</a:t>
            </a:r>
            <a:endParaRPr lang="pt-PT" sz="3600" dirty="0"/>
          </a:p>
        </p:txBody>
      </p:sp>
      <p:sp>
        <p:nvSpPr>
          <p:cNvPr id="3" name="Marcador de Posição de Conteúdo 2"/>
          <p:cNvSpPr>
            <a:spLocks noGrp="1"/>
          </p:cNvSpPr>
          <p:nvPr>
            <p:ph idx="1"/>
          </p:nvPr>
        </p:nvSpPr>
        <p:spPr>
          <a:xfrm>
            <a:off x="467544" y="2780928"/>
            <a:ext cx="7239000" cy="1819584"/>
          </a:xfrm>
        </p:spPr>
        <p:txBody>
          <a:bodyPr>
            <a:normAutofit/>
          </a:bodyPr>
          <a:lstStyle/>
          <a:p>
            <a:pPr algn="just"/>
            <a:r>
              <a:rPr lang="pt-PT" dirty="0" smtClean="0"/>
              <a:t>Ausência de trabalho em música de conjunto, de forma adaptada, não só aos alunos do ensino regular, mas também aos do ensino especial. </a:t>
            </a:r>
            <a:endParaRPr lang="pt-PT" dirty="0"/>
          </a:p>
        </p:txBody>
      </p:sp>
      <p:sp>
        <p:nvSpPr>
          <p:cNvPr id="5" name="Título 1"/>
          <p:cNvSpPr txBox="1">
            <a:spLocks/>
          </p:cNvSpPr>
          <p:nvPr/>
        </p:nvSpPr>
        <p:spPr>
          <a:xfrm>
            <a:off x="611560" y="476672"/>
            <a:ext cx="3456384" cy="698336"/>
          </a:xfrm>
          <a:prstGeom prst="rect">
            <a:avLst/>
          </a:prstGeom>
        </p:spPr>
        <p:txBody>
          <a:bodyPr vert="horz" lIns="45720" tIns="0" rIns="45720" bIns="0" anchor="b" anchorCtr="0">
            <a:normAutofit fontScale="97500"/>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r>
              <a:rPr lang="pt-PT" dirty="0" smtClean="0"/>
              <a:t>Introdução</a:t>
            </a:r>
            <a:endParaRPr lang="pt-PT" dirty="0"/>
          </a:p>
        </p:txBody>
      </p:sp>
    </p:spTree>
    <p:extLst>
      <p:ext uri="{BB962C8B-B14F-4D97-AF65-F5344CB8AC3E}">
        <p14:creationId xmlns:p14="http://schemas.microsoft.com/office/powerpoint/2010/main" val="1040056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1556792"/>
            <a:ext cx="5256584" cy="638944"/>
          </a:xfrm>
        </p:spPr>
        <p:txBody>
          <a:bodyPr>
            <a:normAutofit/>
          </a:bodyPr>
          <a:lstStyle/>
          <a:p>
            <a:r>
              <a:rPr lang="pt-PT" sz="3000" dirty="0" smtClean="0"/>
              <a:t>Objetivo de Investigação</a:t>
            </a:r>
            <a:endParaRPr lang="pt-PT" sz="3000" dirty="0"/>
          </a:p>
        </p:txBody>
      </p:sp>
      <p:sp>
        <p:nvSpPr>
          <p:cNvPr id="3" name="Marcador de Posição de Conteúdo 2"/>
          <p:cNvSpPr>
            <a:spLocks noGrp="1"/>
          </p:cNvSpPr>
          <p:nvPr>
            <p:ph idx="1"/>
          </p:nvPr>
        </p:nvSpPr>
        <p:spPr>
          <a:xfrm>
            <a:off x="0" y="2996952"/>
            <a:ext cx="8229600" cy="1656184"/>
          </a:xfrm>
        </p:spPr>
        <p:txBody>
          <a:bodyPr/>
          <a:lstStyle/>
          <a:p>
            <a:pPr algn="just"/>
            <a:r>
              <a:rPr lang="pt-PT" dirty="0" smtClean="0">
                <a:cs typeface="Times New Roman" panose="02020603050405020304" pitchFamily="18" charset="0"/>
              </a:rPr>
              <a:t>Compreender que perceções </a:t>
            </a:r>
            <a:r>
              <a:rPr lang="pt-PT" dirty="0">
                <a:cs typeface="Times New Roman" panose="02020603050405020304" pitchFamily="18" charset="0"/>
              </a:rPr>
              <a:t>sobre </a:t>
            </a:r>
            <a:r>
              <a:rPr lang="pt-PT" dirty="0" smtClean="0">
                <a:cs typeface="Times New Roman" panose="02020603050405020304" pitchFamily="18" charset="0"/>
              </a:rPr>
              <a:t>aprendizagens podem ser  </a:t>
            </a:r>
            <a:r>
              <a:rPr lang="pt-PT" dirty="0">
                <a:cs typeface="Times New Roman" panose="02020603050405020304" pitchFamily="18" charset="0"/>
              </a:rPr>
              <a:t>desenvolvidas no âmbito de um projeto de musica de </a:t>
            </a:r>
            <a:r>
              <a:rPr lang="pt-PT" dirty="0" smtClean="0">
                <a:cs typeface="Times New Roman" panose="02020603050405020304" pitchFamily="18" charset="0"/>
              </a:rPr>
              <a:t>conjunto.</a:t>
            </a:r>
            <a:endParaRPr lang="pt-PT" dirty="0">
              <a:cs typeface="Times New Roman" panose="02020603050405020304" pitchFamily="18" charset="0"/>
            </a:endParaRPr>
          </a:p>
        </p:txBody>
      </p:sp>
      <p:sp>
        <p:nvSpPr>
          <p:cNvPr id="4" name="Título 1"/>
          <p:cNvSpPr txBox="1">
            <a:spLocks/>
          </p:cNvSpPr>
          <p:nvPr/>
        </p:nvSpPr>
        <p:spPr>
          <a:xfrm>
            <a:off x="323528" y="330676"/>
            <a:ext cx="7239000" cy="698336"/>
          </a:xfrm>
          <a:prstGeom prst="rect">
            <a:avLst/>
          </a:prstGeom>
        </p:spPr>
        <p:txBody>
          <a:bodyPr vert="horz" lIns="45720" tIns="0" rIns="45720" bIns="0" anchor="b" anchorCtr="0">
            <a:normAutofit fontScale="97500"/>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r>
              <a:rPr lang="pt-PT" dirty="0" smtClean="0"/>
              <a:t>Introdução</a:t>
            </a:r>
            <a:endParaRPr lang="pt-PT" dirty="0"/>
          </a:p>
        </p:txBody>
      </p:sp>
    </p:spTree>
    <p:extLst>
      <p:ext uri="{BB962C8B-B14F-4D97-AF65-F5344CB8AC3E}">
        <p14:creationId xmlns:p14="http://schemas.microsoft.com/office/powerpoint/2010/main" val="3179630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1340768"/>
            <a:ext cx="3816424" cy="660688"/>
          </a:xfrm>
        </p:spPr>
        <p:txBody>
          <a:bodyPr>
            <a:normAutofit/>
          </a:bodyPr>
          <a:lstStyle/>
          <a:p>
            <a:r>
              <a:rPr lang="pt-PT" sz="3000" dirty="0" smtClean="0"/>
              <a:t>Objetivos da Ação</a:t>
            </a:r>
            <a:endParaRPr lang="pt-PT" sz="3000" dirty="0"/>
          </a:p>
        </p:txBody>
      </p:sp>
      <p:sp>
        <p:nvSpPr>
          <p:cNvPr id="3" name="Marcador de Posição de Conteúdo 2"/>
          <p:cNvSpPr>
            <a:spLocks noGrp="1"/>
          </p:cNvSpPr>
          <p:nvPr>
            <p:ph idx="1"/>
          </p:nvPr>
        </p:nvSpPr>
        <p:spPr>
          <a:xfrm>
            <a:off x="467544" y="2348880"/>
            <a:ext cx="7239000" cy="3888432"/>
          </a:xfrm>
        </p:spPr>
        <p:txBody>
          <a:bodyPr>
            <a:normAutofit/>
          </a:bodyPr>
          <a:lstStyle/>
          <a:p>
            <a:pPr algn="just"/>
            <a:r>
              <a:rPr lang="pt-PT" dirty="0" smtClean="0"/>
              <a:t>Fomentar a prática de música de conjunto.</a:t>
            </a:r>
          </a:p>
          <a:p>
            <a:pPr marL="0" indent="0" algn="just">
              <a:buNone/>
            </a:pPr>
            <a:endParaRPr lang="pt-PT" dirty="0" smtClean="0"/>
          </a:p>
          <a:p>
            <a:pPr algn="just"/>
            <a:r>
              <a:rPr lang="pt-PT" dirty="0" smtClean="0"/>
              <a:t>Interpretar músicas de estilos e géneros não usuais no quotidiano deles, adaptados às necessidades e dificuldades da turma.</a:t>
            </a:r>
          </a:p>
          <a:p>
            <a:pPr marL="0" indent="0" algn="just">
              <a:buNone/>
            </a:pPr>
            <a:endParaRPr lang="pt-PT" dirty="0" smtClean="0"/>
          </a:p>
          <a:p>
            <a:pPr algn="just"/>
            <a:r>
              <a:rPr lang="pt-PT" dirty="0" smtClean="0"/>
              <a:t>Realizar um concerto.</a:t>
            </a:r>
            <a:endParaRPr lang="pt-PT" dirty="0"/>
          </a:p>
        </p:txBody>
      </p:sp>
      <p:sp>
        <p:nvSpPr>
          <p:cNvPr id="4" name="Título 1"/>
          <p:cNvSpPr txBox="1">
            <a:spLocks/>
          </p:cNvSpPr>
          <p:nvPr/>
        </p:nvSpPr>
        <p:spPr>
          <a:xfrm>
            <a:off x="395536" y="260648"/>
            <a:ext cx="7239000" cy="698336"/>
          </a:xfrm>
          <a:prstGeom prst="rect">
            <a:avLst/>
          </a:prstGeom>
        </p:spPr>
        <p:txBody>
          <a:bodyPr vert="horz" lIns="45720" tIns="0" rIns="45720" bIns="0" anchor="b" anchorCtr="0">
            <a:normAutofit fontScale="97500"/>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pPr algn="just"/>
            <a:r>
              <a:rPr lang="pt-PT" dirty="0" smtClean="0"/>
              <a:t>Introdução</a:t>
            </a:r>
            <a:endParaRPr lang="pt-PT" dirty="0"/>
          </a:p>
        </p:txBody>
      </p:sp>
    </p:spTree>
    <p:extLst>
      <p:ext uri="{BB962C8B-B14F-4D97-AF65-F5344CB8AC3E}">
        <p14:creationId xmlns:p14="http://schemas.microsoft.com/office/powerpoint/2010/main" val="3440768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Marcador de Posição de Conteúdo 7"/>
          <p:cNvGraphicFramePr>
            <a:graphicFrameLocks noGrp="1"/>
          </p:cNvGraphicFramePr>
          <p:nvPr>
            <p:ph idx="1"/>
            <p:extLst>
              <p:ext uri="{D42A27DB-BD31-4B8C-83A1-F6EECF244321}">
                <p14:modId xmlns:p14="http://schemas.microsoft.com/office/powerpoint/2010/main" val="2316380685"/>
              </p:ext>
            </p:extLst>
          </p:nvPr>
        </p:nvGraphicFramePr>
        <p:xfrm>
          <a:off x="334233" y="1340768"/>
          <a:ext cx="7239000" cy="48466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ítulo 1"/>
          <p:cNvSpPr txBox="1">
            <a:spLocks/>
          </p:cNvSpPr>
          <p:nvPr/>
        </p:nvSpPr>
        <p:spPr>
          <a:xfrm>
            <a:off x="323528" y="253579"/>
            <a:ext cx="7239000" cy="698336"/>
          </a:xfrm>
          <a:prstGeom prst="rect">
            <a:avLst/>
          </a:prstGeom>
        </p:spPr>
        <p:txBody>
          <a:bodyPr vert="horz" lIns="45720" tIns="0" rIns="45720" bIns="0" anchor="b" anchorCtr="0">
            <a:normAutofit fontScale="97500"/>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r>
              <a:rPr lang="pt-PT" dirty="0" smtClean="0"/>
              <a:t>Introdução</a:t>
            </a:r>
            <a:endParaRPr lang="pt-PT" dirty="0"/>
          </a:p>
        </p:txBody>
      </p:sp>
    </p:spTree>
    <p:extLst>
      <p:ext uri="{BB962C8B-B14F-4D97-AF65-F5344CB8AC3E}">
        <p14:creationId xmlns:p14="http://schemas.microsoft.com/office/powerpoint/2010/main" val="2457514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504" y="332656"/>
            <a:ext cx="7239000" cy="626328"/>
          </a:xfrm>
        </p:spPr>
        <p:txBody>
          <a:bodyPr/>
          <a:lstStyle/>
          <a:p>
            <a:r>
              <a:rPr lang="pt-PT" dirty="0" smtClean="0"/>
              <a:t>Enquadramento Teórico</a:t>
            </a:r>
            <a:endParaRPr lang="pt-PT" dirty="0"/>
          </a:p>
        </p:txBody>
      </p:sp>
      <p:graphicFrame>
        <p:nvGraphicFramePr>
          <p:cNvPr id="6" name="Marcador de Posição de Conteúdo 5"/>
          <p:cNvGraphicFramePr>
            <a:graphicFrameLocks noGrp="1"/>
          </p:cNvGraphicFramePr>
          <p:nvPr>
            <p:ph idx="1"/>
            <p:extLst>
              <p:ext uri="{D42A27DB-BD31-4B8C-83A1-F6EECF244321}">
                <p14:modId xmlns:p14="http://schemas.microsoft.com/office/powerpoint/2010/main" val="621724147"/>
              </p:ext>
            </p:extLst>
          </p:nvPr>
        </p:nvGraphicFramePr>
        <p:xfrm>
          <a:off x="-22491" y="1268760"/>
          <a:ext cx="8229600" cy="54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94754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1520" y="1052736"/>
            <a:ext cx="7239000" cy="626328"/>
          </a:xfrm>
        </p:spPr>
        <p:txBody>
          <a:bodyPr/>
          <a:lstStyle/>
          <a:p>
            <a:pPr algn="just"/>
            <a:r>
              <a:rPr lang="pt-PT" dirty="0" smtClean="0"/>
              <a:t>Aprendizagens Musicais</a:t>
            </a:r>
            <a:endParaRPr lang="pt-PT" dirty="0"/>
          </a:p>
        </p:txBody>
      </p:sp>
      <p:sp>
        <p:nvSpPr>
          <p:cNvPr id="16" name="Rectângulo 15"/>
          <p:cNvSpPr/>
          <p:nvPr/>
        </p:nvSpPr>
        <p:spPr>
          <a:xfrm>
            <a:off x="755576" y="2204864"/>
            <a:ext cx="5455093" cy="1076989"/>
          </a:xfrm>
          <a:prstGeom prst="rect">
            <a:avLst/>
          </a:prstGeom>
          <a:scene3d>
            <a:camera prst="orthographicFront"/>
            <a:lightRig rig="chilly" dir="t"/>
          </a:scene3d>
        </p:spPr>
        <p:style>
          <a:lnRef idx="0">
            <a:schemeClr val="accent6"/>
          </a:lnRef>
          <a:fillRef idx="3">
            <a:schemeClr val="accent6"/>
          </a:fillRef>
          <a:effectRef idx="3">
            <a:schemeClr val="accent6"/>
          </a:effectRef>
          <a:fontRef idx="minor">
            <a:schemeClr val="lt1"/>
          </a:fontRef>
        </p:style>
        <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pt-PT" sz="3000" kern="1200" dirty="0" smtClean="0"/>
              <a:t>Aprendizagens instrumentais</a:t>
            </a:r>
            <a:endParaRPr lang="pt-PT" sz="3000" kern="1200" dirty="0"/>
          </a:p>
        </p:txBody>
      </p:sp>
      <p:sp>
        <p:nvSpPr>
          <p:cNvPr id="17" name="Marcador de Posição de Conteúdo 16"/>
          <p:cNvSpPr>
            <a:spLocks noGrp="1"/>
          </p:cNvSpPr>
          <p:nvPr>
            <p:ph idx="1"/>
          </p:nvPr>
        </p:nvSpPr>
        <p:spPr>
          <a:xfrm>
            <a:off x="467544" y="4077072"/>
            <a:ext cx="7239000" cy="2467656"/>
          </a:xfrm>
        </p:spPr>
        <p:txBody>
          <a:bodyPr>
            <a:normAutofit/>
          </a:bodyPr>
          <a:lstStyle/>
          <a:p>
            <a:pPr algn="just"/>
            <a:r>
              <a:rPr lang="pt-PT" dirty="0" smtClean="0"/>
              <a:t>“(…) a </a:t>
            </a:r>
            <a:r>
              <a:rPr lang="pt-PT" dirty="0"/>
              <a:t>criança deve aceder a um conjunto alargado de instrumentos, acústicos ou electrónicos</a:t>
            </a:r>
            <a:r>
              <a:rPr lang="pt-PT" dirty="0" smtClean="0"/>
              <a:t>, (…) </a:t>
            </a:r>
            <a:r>
              <a:rPr lang="pt-PT" dirty="0"/>
              <a:t>de modo a multiplicar as possibilidades da prática instrumental” (Vasconcelos, 2006, p. 10).</a:t>
            </a:r>
          </a:p>
        </p:txBody>
      </p:sp>
      <p:sp>
        <p:nvSpPr>
          <p:cNvPr id="5" name="Título 1"/>
          <p:cNvSpPr txBox="1">
            <a:spLocks/>
          </p:cNvSpPr>
          <p:nvPr/>
        </p:nvSpPr>
        <p:spPr>
          <a:xfrm>
            <a:off x="251520" y="163508"/>
            <a:ext cx="7239000" cy="626328"/>
          </a:xfrm>
          <a:prstGeom prst="rect">
            <a:avLst/>
          </a:prstGeom>
        </p:spPr>
        <p:txBody>
          <a:bodyPr vert="horz" lIns="45720" tIns="0" rIns="45720" bIns="0" anchor="b" anchorCtr="0">
            <a:normAutofit/>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r>
              <a:rPr lang="pt-PT" dirty="0" smtClean="0"/>
              <a:t>Enquadramento Teórico</a:t>
            </a:r>
            <a:endParaRPr lang="pt-PT" dirty="0"/>
          </a:p>
        </p:txBody>
      </p:sp>
    </p:spTree>
    <p:extLst>
      <p:ext uri="{BB962C8B-B14F-4D97-AF65-F5344CB8AC3E}">
        <p14:creationId xmlns:p14="http://schemas.microsoft.com/office/powerpoint/2010/main" val="1883243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7">
                                            <p:txEl>
                                              <p:pRg st="0" end="0"/>
                                            </p:txEl>
                                          </p:spTgt>
                                        </p:tgtEl>
                                        <p:attrNameLst>
                                          <p:attrName>style.visibility</p:attrName>
                                        </p:attrNameLst>
                                      </p:cBhvr>
                                      <p:to>
                                        <p:strVal val="visible"/>
                                      </p:to>
                                    </p:set>
                                    <p:animEffect transition="in" filter="wipe(down)">
                                      <p:cBhvr>
                                        <p:cTn id="17"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animBg="1"/>
      <p:bldP spid="1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154" y="1052736"/>
            <a:ext cx="6302896" cy="626328"/>
          </a:xfrm>
        </p:spPr>
        <p:txBody>
          <a:bodyPr>
            <a:normAutofit/>
          </a:bodyPr>
          <a:lstStyle/>
          <a:p>
            <a:pPr algn="ctr"/>
            <a:r>
              <a:rPr lang="pt-PT" sz="3400" dirty="0" smtClean="0"/>
              <a:t>Aprendizagens Musicais</a:t>
            </a:r>
            <a:endParaRPr lang="pt-PT" sz="3400" dirty="0"/>
          </a:p>
        </p:txBody>
      </p:sp>
      <p:sp>
        <p:nvSpPr>
          <p:cNvPr id="16" name="Rectângulo 15"/>
          <p:cNvSpPr/>
          <p:nvPr/>
        </p:nvSpPr>
        <p:spPr>
          <a:xfrm>
            <a:off x="845100" y="1861433"/>
            <a:ext cx="4663004" cy="886948"/>
          </a:xfrm>
          <a:prstGeom prst="rect">
            <a:avLst/>
          </a:prstGeom>
          <a:scene3d>
            <a:camera prst="orthographicFront"/>
            <a:lightRig rig="chilly" dir="t"/>
          </a:scene3d>
        </p:spPr>
        <p:style>
          <a:lnRef idx="0">
            <a:schemeClr val="accent6"/>
          </a:lnRef>
          <a:fillRef idx="3">
            <a:schemeClr val="accent6"/>
          </a:fillRef>
          <a:effectRef idx="3">
            <a:schemeClr val="accent6"/>
          </a:effectRef>
          <a:fontRef idx="minor">
            <a:schemeClr val="lt1"/>
          </a:fontRef>
        </p:style>
        <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pt-PT" sz="3000" kern="1200" dirty="0" smtClean="0"/>
              <a:t>Aprendizagens Informais </a:t>
            </a:r>
            <a:endParaRPr lang="pt-PT" sz="3000" kern="1200" dirty="0"/>
          </a:p>
        </p:txBody>
      </p:sp>
      <p:sp>
        <p:nvSpPr>
          <p:cNvPr id="17" name="Marcador de Posição de Conteúdo 16"/>
          <p:cNvSpPr>
            <a:spLocks noGrp="1"/>
          </p:cNvSpPr>
          <p:nvPr>
            <p:ph idx="1"/>
          </p:nvPr>
        </p:nvSpPr>
        <p:spPr>
          <a:xfrm>
            <a:off x="395536" y="3068960"/>
            <a:ext cx="7239000" cy="3672408"/>
          </a:xfrm>
        </p:spPr>
        <p:txBody>
          <a:bodyPr>
            <a:normAutofit/>
          </a:bodyPr>
          <a:lstStyle/>
          <a:p>
            <a:pPr algn="just"/>
            <a:r>
              <a:rPr lang="pt-PT" dirty="0" smtClean="0"/>
              <a:t>Aprendizagem do instrumento através do reportório e não da leitura.</a:t>
            </a:r>
            <a:endParaRPr lang="pt-PT" dirty="0"/>
          </a:p>
          <a:p>
            <a:pPr algn="just"/>
            <a:r>
              <a:rPr lang="pt-PT" dirty="0" smtClean="0"/>
              <a:t>Desenvolvimento auditivo através do reportório aprendido.</a:t>
            </a:r>
            <a:endParaRPr lang="pt-PT" dirty="0"/>
          </a:p>
          <a:p>
            <a:pPr algn="just"/>
            <a:r>
              <a:rPr lang="pt-PT" dirty="0" smtClean="0"/>
              <a:t>Construção do conhecimento musical através das necessidades e motivações. </a:t>
            </a:r>
            <a:endParaRPr lang="pt-PT" dirty="0"/>
          </a:p>
          <a:p>
            <a:pPr marL="0" indent="0" algn="just">
              <a:buNone/>
            </a:pPr>
            <a:r>
              <a:rPr lang="pt-PT" sz="2000" dirty="0" smtClean="0"/>
              <a:t>(</a:t>
            </a:r>
            <a:r>
              <a:rPr lang="pt-PT" sz="2000" dirty="0" err="1" smtClean="0"/>
              <a:t>Lucy</a:t>
            </a:r>
            <a:r>
              <a:rPr lang="pt-PT" sz="2000" dirty="0" smtClean="0"/>
              <a:t> </a:t>
            </a:r>
            <a:r>
              <a:rPr lang="pt-PT" sz="2000" dirty="0" err="1" smtClean="0"/>
              <a:t>Green</a:t>
            </a:r>
            <a:r>
              <a:rPr lang="pt-PT" sz="2000" dirty="0" smtClean="0"/>
              <a:t>, 2001)</a:t>
            </a:r>
          </a:p>
        </p:txBody>
      </p:sp>
      <p:sp>
        <p:nvSpPr>
          <p:cNvPr id="6" name="Título 1"/>
          <p:cNvSpPr txBox="1">
            <a:spLocks/>
          </p:cNvSpPr>
          <p:nvPr/>
        </p:nvSpPr>
        <p:spPr>
          <a:xfrm>
            <a:off x="323528" y="331483"/>
            <a:ext cx="6789436" cy="626328"/>
          </a:xfrm>
          <a:prstGeom prst="rect">
            <a:avLst/>
          </a:prstGeom>
        </p:spPr>
        <p:txBody>
          <a:bodyPr vert="horz" lIns="45720" tIns="0" rIns="45720" bIns="0" anchor="b" anchorCtr="0">
            <a:normAutofit/>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pPr algn="ctr"/>
            <a:r>
              <a:rPr lang="pt-PT" dirty="0" smtClean="0"/>
              <a:t>Enquadramento Teórico</a:t>
            </a:r>
            <a:endParaRPr lang="pt-PT" dirty="0"/>
          </a:p>
        </p:txBody>
      </p:sp>
    </p:spTree>
    <p:extLst>
      <p:ext uri="{BB962C8B-B14F-4D97-AF65-F5344CB8AC3E}">
        <p14:creationId xmlns:p14="http://schemas.microsoft.com/office/powerpoint/2010/main" val="2578459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7">
                                            <p:txEl>
                                              <p:pRg st="0" end="0"/>
                                            </p:txEl>
                                          </p:spTgt>
                                        </p:tgtEl>
                                        <p:attrNameLst>
                                          <p:attrName>style.visibility</p:attrName>
                                        </p:attrNameLst>
                                      </p:cBhvr>
                                      <p:to>
                                        <p:strVal val="visible"/>
                                      </p:to>
                                    </p:set>
                                    <p:animEffect transition="in" filter="barn(inVertical)">
                                      <p:cBhvr>
                                        <p:cTn id="12" dur="500"/>
                                        <p:tgtEl>
                                          <p:spTgt spid="1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7">
                                            <p:txEl>
                                              <p:pRg st="1" end="1"/>
                                            </p:txEl>
                                          </p:spTgt>
                                        </p:tgtEl>
                                        <p:attrNameLst>
                                          <p:attrName>style.visibility</p:attrName>
                                        </p:attrNameLst>
                                      </p:cBhvr>
                                      <p:to>
                                        <p:strVal val="visible"/>
                                      </p:to>
                                    </p:set>
                                    <p:animEffect transition="in" filter="barn(inVertical)">
                                      <p:cBhvr>
                                        <p:cTn id="17" dur="500"/>
                                        <p:tgtEl>
                                          <p:spTgt spid="1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7">
                                            <p:txEl>
                                              <p:pRg st="2" end="2"/>
                                            </p:txEl>
                                          </p:spTgt>
                                        </p:tgtEl>
                                        <p:attrNameLst>
                                          <p:attrName>style.visibility</p:attrName>
                                        </p:attrNameLst>
                                      </p:cBhvr>
                                      <p:to>
                                        <p:strVal val="visible"/>
                                      </p:to>
                                    </p:set>
                                    <p:animEffect transition="in" filter="barn(inVertical)">
                                      <p:cBhvr>
                                        <p:cTn id="22" dur="500"/>
                                        <p:tgtEl>
                                          <p:spTgt spid="1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7">
                                            <p:txEl>
                                              <p:pRg st="3" end="3"/>
                                            </p:txEl>
                                          </p:spTgt>
                                        </p:tgtEl>
                                        <p:attrNameLst>
                                          <p:attrName>style.visibility</p:attrName>
                                        </p:attrNameLst>
                                      </p:cBhvr>
                                      <p:to>
                                        <p:strVal val="visible"/>
                                      </p:to>
                                    </p:set>
                                    <p:animEffect transition="in" filter="barn(inVertical)">
                                      <p:cBhvr>
                                        <p:cTn id="27" dur="500"/>
                                        <p:tgtEl>
                                          <p:spTgt spid="1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8602</TotalTime>
  <Words>2491</Words>
  <Application>Microsoft Office PowerPoint</Application>
  <PresentationFormat>Apresentação no Ecrã (4:3)</PresentationFormat>
  <Paragraphs>232</Paragraphs>
  <Slides>27</Slides>
  <Notes>26</Notes>
  <HiddenSlides>0</HiddenSlides>
  <MMClips>1</MMClips>
  <ScaleCrop>false</ScaleCrop>
  <HeadingPairs>
    <vt:vector size="4" baseType="variant">
      <vt:variant>
        <vt:lpstr>Tema</vt:lpstr>
      </vt:variant>
      <vt:variant>
        <vt:i4>1</vt:i4>
      </vt:variant>
      <vt:variant>
        <vt:lpstr>Títulos dos diapositivos</vt:lpstr>
      </vt:variant>
      <vt:variant>
        <vt:i4>27</vt:i4>
      </vt:variant>
    </vt:vector>
  </HeadingPairs>
  <TitlesOfParts>
    <vt:vector size="28" baseType="lpstr">
      <vt:lpstr>Opulento</vt:lpstr>
      <vt:lpstr>Mestrado em Educação Musical no ensino Básico</vt:lpstr>
      <vt:lpstr>Contextualização do Projeto</vt:lpstr>
      <vt:lpstr> problemática</vt:lpstr>
      <vt:lpstr>Objetivo de Investigação</vt:lpstr>
      <vt:lpstr>Objetivos da Ação</vt:lpstr>
      <vt:lpstr>Apresentação do PowerPoint</vt:lpstr>
      <vt:lpstr>Enquadramento Teórico</vt:lpstr>
      <vt:lpstr>Aprendizagens Musicais</vt:lpstr>
      <vt:lpstr>Aprendizagens Musicais</vt:lpstr>
      <vt:lpstr>Aprendizagens Musicais</vt:lpstr>
      <vt:lpstr>Aprendizagens sociais</vt:lpstr>
      <vt:lpstr>Aprendizagens Sociais </vt:lpstr>
      <vt:lpstr>Aprendizagens Significativas</vt:lpstr>
      <vt:lpstr>Papel do Professor </vt:lpstr>
      <vt:lpstr>Projeto Educativo </vt:lpstr>
      <vt:lpstr>Reportório Trabalhado</vt:lpstr>
      <vt:lpstr>Apresentação do PowerPoint</vt:lpstr>
      <vt:lpstr>Projeto de Investigação</vt:lpstr>
      <vt:lpstr>Projeto de Investigação</vt:lpstr>
      <vt:lpstr>Instrumentos de recolha de dados :</vt:lpstr>
      <vt:lpstr>ANÁLISE E TRATAMENTO DE DADOS </vt:lpstr>
      <vt:lpstr>Aprendizagens Musicais </vt:lpstr>
      <vt:lpstr>Aprendizagens Musicais </vt:lpstr>
      <vt:lpstr>Aprendizagens Sociais </vt:lpstr>
      <vt:lpstr>Perceções</vt:lpstr>
      <vt:lpstr>Conclusões</vt:lpstr>
      <vt:lpstr>Implicações Educativas.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Diapositivo 1</dc:title>
  <dc:creator>Utilizador</dc:creator>
  <cp:lastModifiedBy>utilizador</cp:lastModifiedBy>
  <cp:revision>377</cp:revision>
  <dcterms:created xsi:type="dcterms:W3CDTF">2012-12-19T23:37:35Z</dcterms:created>
  <dcterms:modified xsi:type="dcterms:W3CDTF">2014-03-25T15:17:37Z</dcterms:modified>
</cp:coreProperties>
</file>