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notesMasterIdLst>
    <p:notesMasterId r:id="rId30"/>
  </p:notesMasterIdLst>
  <p:handoutMasterIdLst>
    <p:handoutMasterId r:id="rId31"/>
  </p:handoutMasterIdLst>
  <p:sldIdLst>
    <p:sldId id="256" r:id="rId2"/>
    <p:sldId id="257" r:id="rId3"/>
    <p:sldId id="260" r:id="rId4"/>
    <p:sldId id="278" r:id="rId5"/>
    <p:sldId id="271" r:id="rId6"/>
    <p:sldId id="276" r:id="rId7"/>
    <p:sldId id="274" r:id="rId8"/>
    <p:sldId id="268" r:id="rId9"/>
    <p:sldId id="266" r:id="rId10"/>
    <p:sldId id="267" r:id="rId11"/>
    <p:sldId id="286" r:id="rId12"/>
    <p:sldId id="269" r:id="rId13"/>
    <p:sldId id="277" r:id="rId14"/>
    <p:sldId id="273" r:id="rId15"/>
    <p:sldId id="262" r:id="rId16"/>
    <p:sldId id="279" r:id="rId17"/>
    <p:sldId id="280" r:id="rId18"/>
    <p:sldId id="289" r:id="rId19"/>
    <p:sldId id="281" r:id="rId20"/>
    <p:sldId id="290" r:id="rId21"/>
    <p:sldId id="288" r:id="rId22"/>
    <p:sldId id="282" r:id="rId23"/>
    <p:sldId id="283" r:id="rId24"/>
    <p:sldId id="294" r:id="rId25"/>
    <p:sldId id="292" r:id="rId26"/>
    <p:sldId id="284" r:id="rId27"/>
    <p:sldId id="285" r:id="rId28"/>
    <p:sldId id="293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iago Fernandes" initials="TF" lastIdx="1" clrIdx="0">
    <p:extLst>
      <p:ext uri="{19B8F6BF-5375-455C-9EA6-DF929625EA0E}">
        <p15:presenceInfo xmlns:p15="http://schemas.microsoft.com/office/powerpoint/2012/main" userId="S-1-5-21-1794249905-2308953982-3994193656-128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5" autoAdjust="0"/>
    <p:restoredTop sz="82047" autoAdjust="0"/>
  </p:normalViewPr>
  <p:slideViewPr>
    <p:cSldViewPr snapToGrid="0">
      <p:cViewPr varScale="1">
        <p:scale>
          <a:sx n="65" d="100"/>
          <a:sy n="65" d="100"/>
        </p:scale>
        <p:origin x="738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287BCB-C86C-4D30-8326-991ED81C8D18}" type="datetimeFigureOut">
              <a:rPr lang="pt-PT" smtClean="0"/>
              <a:t>09-12-2015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0F5810-C1F8-4AEC-BAF4-1188582AF72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732284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304C5C-1F98-449A-8ECB-3911F82E3700}" type="datetimeFigureOut">
              <a:rPr lang="pt-PT" smtClean="0"/>
              <a:t>09-12-2015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383AF-6E2C-4E51-8450-9AC0B150F65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84815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383AF-6E2C-4E51-8450-9AC0B150F651}" type="slidenum">
              <a:rPr lang="pt-PT" smtClean="0"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371941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383AF-6E2C-4E51-8450-9AC0B150F651}" type="slidenum">
              <a:rPr lang="pt-PT" smtClean="0"/>
              <a:t>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590793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383AF-6E2C-4E51-8450-9AC0B150F651}" type="slidenum">
              <a:rPr lang="pt-PT" smtClean="0"/>
              <a:t>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853572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 smtClean="0"/>
              <a:t>Faça clique para editar o estilo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09A7F1FA-714E-446B-949F-E55C6D62156C}" type="datetime1">
              <a:rPr lang="en-US" smtClean="0"/>
              <a:t>12/9/2015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736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grafia Panorâmica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pt-PT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F7DA-20BC-432D-B196-5817B3C56FC5}" type="datetime1">
              <a:rPr lang="en-US" smtClean="0"/>
              <a:t>12/9/2015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8154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112E3-D5F0-46D3-B792-CBCB91250D12}" type="datetime1">
              <a:rPr lang="en-US" smtClean="0"/>
              <a:t>12/9/2015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449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57929-CDBD-4D95-8C6A-9B99BE88266C}" type="datetime1">
              <a:rPr lang="en-US" smtClean="0"/>
              <a:t>12/9/2015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828923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C47D2-AAA2-47FB-BE97-CAB7792515D2}" type="datetime1">
              <a:rPr lang="en-US" smtClean="0"/>
              <a:t>12/9/2015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30747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86915-91ED-4F23-BD8F-F9D6EB9C201E}" type="datetime1">
              <a:rPr lang="en-US" smtClean="0"/>
              <a:t>12/9/2015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86757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na de 3 Image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pt-PT" smtClean="0"/>
              <a:t>Clique no ícone para adicionar uma imagem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pt-PT" smtClean="0"/>
              <a:t>Clique no ícone para adicionar uma imagem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pt-PT" smtClean="0"/>
              <a:t>Clique no ícone para adicionar uma imagem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FD3FB-65FC-407F-9691-5365F1A1B8D6}" type="datetime1">
              <a:rPr lang="en-US" smtClean="0"/>
              <a:t>12/9/2015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53622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747A2-F8AE-45EC-836E-CBED3241EFE8}" type="datetime1">
              <a:rPr lang="en-US" smtClean="0"/>
              <a:t>12/9/2015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16544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2BA45-DDF0-46B7-9FD1-B3C043C3E773}" type="datetime1">
              <a:rPr lang="en-US" smtClean="0"/>
              <a:t>12/9/2015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9654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BDD60-CC20-451D-A426-494E180E393E}" type="datetime1">
              <a:rPr lang="en-US" smtClean="0"/>
              <a:t>12/9/2015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3922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FB8C1-109B-41F9-A9C7-34B5FCE68C3C}" type="datetime1">
              <a:rPr lang="en-US" smtClean="0"/>
              <a:t>12/9/2015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7972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545CC-9EE5-4763-8BCE-BFB13E5D5705}" type="datetime1">
              <a:rPr lang="en-US" smtClean="0"/>
              <a:t>12/9/2015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9858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7D662-1000-4021-8E23-B231C0BF5936}" type="datetime1">
              <a:rPr lang="en-US" smtClean="0"/>
              <a:t>12/9/2015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904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67499-186F-419D-878B-168C938FAC54}" type="datetime1">
              <a:rPr lang="en-US" smtClean="0"/>
              <a:t>12/9/2015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928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6534E-069E-47D2-8E53-44CB708029AD}" type="datetime1">
              <a:rPr lang="en-US" smtClean="0"/>
              <a:t>12/9/2015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023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7BF56-816C-42A2-AFF1-9FCA523E5D62}" type="datetime1">
              <a:rPr lang="en-US" smtClean="0"/>
              <a:t>12/9/2015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8049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65609-D9DC-49CC-8CA3-6B108A30C01B}" type="datetime1">
              <a:rPr lang="en-US" smtClean="0"/>
              <a:t>12/9/2015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327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CB785A-8DC6-4B30-8879-9298D7D730E2}" type="datetime1">
              <a:rPr lang="en-US" smtClean="0"/>
              <a:t>12/9/2015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362620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7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4.gif"/><Relationship Id="rId5" Type="http://schemas.openxmlformats.org/officeDocument/2006/relationships/image" Target="../media/image5.png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11.png"/><Relationship Id="rId18" Type="http://schemas.openxmlformats.org/officeDocument/2006/relationships/image" Target="../media/image14.png"/><Relationship Id="rId3" Type="http://schemas.openxmlformats.org/officeDocument/2006/relationships/image" Target="../media/image6.png"/><Relationship Id="rId21" Type="http://schemas.openxmlformats.org/officeDocument/2006/relationships/image" Target="../media/image17.png"/><Relationship Id="rId7" Type="http://schemas.openxmlformats.org/officeDocument/2006/relationships/image" Target="../media/image8.png"/><Relationship Id="rId12" Type="http://schemas.microsoft.com/office/2007/relationships/hdphoto" Target="../media/hdphoto5.wdp"/><Relationship Id="rId17" Type="http://schemas.microsoft.com/office/2007/relationships/hdphoto" Target="../media/hdphoto7.wdp"/><Relationship Id="rId2" Type="http://schemas.openxmlformats.org/officeDocument/2006/relationships/image" Target="../media/image4.png"/><Relationship Id="rId16" Type="http://schemas.openxmlformats.org/officeDocument/2006/relationships/image" Target="../media/image13.png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10.png"/><Relationship Id="rId5" Type="http://schemas.openxmlformats.org/officeDocument/2006/relationships/image" Target="../media/image7.png"/><Relationship Id="rId15" Type="http://schemas.microsoft.com/office/2007/relationships/hdphoto" Target="../media/hdphoto6.wdp"/><Relationship Id="rId23" Type="http://schemas.openxmlformats.org/officeDocument/2006/relationships/image" Target="../media/image5.png"/><Relationship Id="rId10" Type="http://schemas.microsoft.com/office/2007/relationships/hdphoto" Target="../media/hdphoto4.wdp"/><Relationship Id="rId19" Type="http://schemas.openxmlformats.org/officeDocument/2006/relationships/image" Target="../media/image15.png"/><Relationship Id="rId4" Type="http://schemas.microsoft.com/office/2007/relationships/hdphoto" Target="../media/hdphoto1.wdp"/><Relationship Id="rId9" Type="http://schemas.openxmlformats.org/officeDocument/2006/relationships/image" Target="../media/image9.png"/><Relationship Id="rId14" Type="http://schemas.openxmlformats.org/officeDocument/2006/relationships/image" Target="../media/image12.png"/><Relationship Id="rId22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110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duotone>
              <a:schemeClr val="bg2">
                <a:shade val="48000"/>
                <a:hueMod val="106000"/>
                <a:satMod val="140000"/>
                <a:lumMod val="42000"/>
              </a:schemeClr>
              <a:schemeClr val="bg2">
                <a:tint val="98000"/>
                <a:hueMod val="92000"/>
                <a:satMod val="220000"/>
                <a:lumMod val="9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PT" dirty="0" smtClean="0"/>
              <a:t>Sistema integrado de segurança e gestão de energia (SISGE)</a:t>
            </a:r>
            <a:endParaRPr lang="pt-PT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pt-PT" sz="2400" dirty="0" smtClean="0"/>
              <a:t>Mestrado em </a:t>
            </a:r>
            <a:r>
              <a:rPr lang="pt-PT" sz="2400" dirty="0" smtClean="0"/>
              <a:t>Engenharia  </a:t>
            </a:r>
            <a:r>
              <a:rPr lang="pt-PT" sz="2400" dirty="0" smtClean="0"/>
              <a:t>Eletrotécnica </a:t>
            </a:r>
          </a:p>
          <a:p>
            <a:r>
              <a:rPr lang="pt-PT" sz="2400" dirty="0" smtClean="0"/>
              <a:t>Especialização em controlo e eletrónica industrial</a:t>
            </a:r>
            <a:endParaRPr lang="pt-PT" sz="2400" dirty="0"/>
          </a:p>
        </p:txBody>
      </p:sp>
      <p:sp>
        <p:nvSpPr>
          <p:cNvPr id="11" name="Marcador de Posição do Número do Diapositivo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z="1600" smtClean="0"/>
              <a:t>1</a:t>
            </a:fld>
            <a:endParaRPr lang="en-US" sz="16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7182852" y="6087979"/>
            <a:ext cx="45878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dirty="0" smtClean="0"/>
              <a:t>Tiago Alexandre Martins Fernandes</a:t>
            </a:r>
            <a:endParaRPr lang="pt-PT" sz="24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1876424" y="92129"/>
            <a:ext cx="2983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/>
              <a:t>Tomar, Dezembro de 2015</a:t>
            </a:r>
            <a:endParaRPr lang="pt-PT" sz="2000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6424" y="5819394"/>
            <a:ext cx="2486434" cy="730250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6486" y="116724"/>
            <a:ext cx="3324225" cy="59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805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pt-PT" dirty="0" smtClean="0"/>
              <a:t>Leitura da Tensão</a:t>
            </a:r>
            <a:endParaRPr lang="pt-PT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/>
              <a:t>Transformador 230V AC / 9V AC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i="1" dirty="0"/>
              <a:t>ADC</a:t>
            </a:r>
            <a:r>
              <a:rPr lang="pt-PT" dirty="0"/>
              <a:t> </a:t>
            </a:r>
            <a:r>
              <a:rPr lang="pt-PT" dirty="0" err="1"/>
              <a:t>Arduino</a:t>
            </a:r>
            <a:r>
              <a:rPr lang="pt-PT" dirty="0"/>
              <a:t> 5V </a:t>
            </a:r>
            <a:r>
              <a:rPr lang="pt-PT" dirty="0" err="1"/>
              <a:t>máx</a:t>
            </a:r>
            <a:r>
              <a:rPr lang="pt-PT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/>
              <a:t>Tensão de </a:t>
            </a:r>
            <a:r>
              <a:rPr lang="pt-PT" i="1" dirty="0" smtClean="0"/>
              <a:t>offset </a:t>
            </a:r>
            <a:r>
              <a:rPr lang="pt-PT" dirty="0" smtClean="0"/>
              <a:t>para tornar o sinal positivo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i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i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i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i="1" dirty="0" smtClean="0"/>
          </a:p>
          <a:p>
            <a:pPr algn="ctr"/>
            <a:r>
              <a:rPr lang="pt-PT" i="1" dirty="0" err="1" smtClean="0"/>
              <a:t>Hahn</a:t>
            </a:r>
            <a:r>
              <a:rPr lang="pt-PT" i="1" dirty="0" smtClean="0"/>
              <a:t> BV 202</a:t>
            </a:r>
            <a:endParaRPr lang="pt-PT" i="1" dirty="0"/>
          </a:p>
        </p:txBody>
      </p:sp>
      <p:sp>
        <p:nvSpPr>
          <p:cNvPr id="11" name="Marcador de Posição do Número do Diapositivo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z="1600" smtClean="0"/>
              <a:t>10</a:t>
            </a:fld>
            <a:endParaRPr lang="en-US" sz="16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1876424" y="92129"/>
            <a:ext cx="2983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/>
              <a:t>Tomar, Dezembro de 2015</a:t>
            </a:r>
            <a:endParaRPr lang="pt-PT" sz="2000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081" y="5819394"/>
            <a:ext cx="2486434" cy="730250"/>
          </a:xfrm>
          <a:prstGeom prst="rect">
            <a:avLst/>
          </a:prstGeom>
        </p:spPr>
      </p:pic>
      <p:pic>
        <p:nvPicPr>
          <p:cNvPr id="17" name="Imagem 16" descr="C:\Users\0100733\Downloads\graph_20151110_132224.p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78" r="12432"/>
          <a:stretch/>
        </p:blipFill>
        <p:spPr bwMode="auto">
          <a:xfrm>
            <a:off x="6164254" y="105492"/>
            <a:ext cx="2430378" cy="172887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Marcador de Posição de Conteúdo 17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5236" y="3490254"/>
            <a:ext cx="1884551" cy="184384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6" name="Grupo 25"/>
          <p:cNvGrpSpPr/>
          <p:nvPr/>
        </p:nvGrpSpPr>
        <p:grpSpPr>
          <a:xfrm>
            <a:off x="9756145" y="1749742"/>
            <a:ext cx="1505536" cy="3435159"/>
            <a:chOff x="7301703" y="2483668"/>
            <a:chExt cx="1505536" cy="3435159"/>
          </a:xfrm>
        </p:grpSpPr>
        <p:sp>
          <p:nvSpPr>
            <p:cNvPr id="6" name="Retângulo 5"/>
            <p:cNvSpPr/>
            <p:nvPr/>
          </p:nvSpPr>
          <p:spPr>
            <a:xfrm>
              <a:off x="7301703" y="2483668"/>
              <a:ext cx="1505536" cy="52944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dirty="0" smtClean="0"/>
                <a:t>Guarda última leitura</a:t>
              </a:r>
              <a:endParaRPr lang="pt-PT" dirty="0"/>
            </a:p>
          </p:txBody>
        </p:sp>
        <p:sp>
          <p:nvSpPr>
            <p:cNvPr id="8" name="Retângulo 7"/>
            <p:cNvSpPr/>
            <p:nvPr/>
          </p:nvSpPr>
          <p:spPr>
            <a:xfrm>
              <a:off x="7301703" y="3225794"/>
              <a:ext cx="1505536" cy="52693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dirty="0" smtClean="0"/>
                <a:t>Lê tensão de amostra</a:t>
              </a:r>
              <a:endParaRPr lang="pt-PT" dirty="0"/>
            </a:p>
          </p:txBody>
        </p:sp>
        <p:sp>
          <p:nvSpPr>
            <p:cNvPr id="9" name="Retângulo 8"/>
            <p:cNvSpPr/>
            <p:nvPr/>
          </p:nvSpPr>
          <p:spPr>
            <a:xfrm>
              <a:off x="7301703" y="3964324"/>
              <a:ext cx="1505536" cy="55895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dirty="0" smtClean="0"/>
                <a:t>Filtra leitura</a:t>
              </a:r>
              <a:endParaRPr lang="pt-PT" dirty="0"/>
            </a:p>
          </p:txBody>
        </p:sp>
        <p:sp>
          <p:nvSpPr>
            <p:cNvPr id="14" name="Retângulo 13"/>
            <p:cNvSpPr/>
            <p:nvPr/>
          </p:nvSpPr>
          <p:spPr>
            <a:xfrm>
              <a:off x="7301703" y="4734877"/>
              <a:ext cx="1505536" cy="49581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dirty="0" smtClean="0"/>
                <a:t>Calibração</a:t>
              </a:r>
              <a:endParaRPr lang="pt-PT" dirty="0"/>
            </a:p>
          </p:txBody>
        </p:sp>
        <p:sp>
          <p:nvSpPr>
            <p:cNvPr id="15" name="Retângulo 14"/>
            <p:cNvSpPr/>
            <p:nvPr/>
          </p:nvSpPr>
          <p:spPr>
            <a:xfrm>
              <a:off x="7301703" y="5383088"/>
              <a:ext cx="1505536" cy="52938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dirty="0" smtClean="0"/>
                <a:t>Calcula valor aproximado</a:t>
              </a:r>
              <a:endParaRPr lang="pt-PT" dirty="0"/>
            </a:p>
          </p:txBody>
        </p:sp>
        <p:cxnSp>
          <p:nvCxnSpPr>
            <p:cNvPr id="12" name="Conexão em ângulos retos 11"/>
            <p:cNvCxnSpPr>
              <a:stCxn id="15" idx="2"/>
              <a:endCxn id="6" idx="0"/>
            </p:cNvCxnSpPr>
            <p:nvPr/>
          </p:nvCxnSpPr>
          <p:spPr>
            <a:xfrm rot="5400000" flipH="1">
              <a:off x="6340066" y="4198073"/>
              <a:ext cx="3428809" cy="12700"/>
            </a:xfrm>
            <a:prstGeom prst="bentConnector5">
              <a:avLst>
                <a:gd name="adj1" fmla="val -6667"/>
                <a:gd name="adj2" fmla="val 7727307"/>
                <a:gd name="adj3" fmla="val 106667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exão reta unidirecional 15"/>
            <p:cNvCxnSpPr>
              <a:stCxn id="6" idx="2"/>
              <a:endCxn id="8" idx="0"/>
            </p:cNvCxnSpPr>
            <p:nvPr/>
          </p:nvCxnSpPr>
          <p:spPr>
            <a:xfrm>
              <a:off x="8054471" y="3013115"/>
              <a:ext cx="0" cy="21267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exão reta unidirecional 20"/>
            <p:cNvCxnSpPr>
              <a:stCxn id="8" idx="2"/>
              <a:endCxn id="9" idx="0"/>
            </p:cNvCxnSpPr>
            <p:nvPr/>
          </p:nvCxnSpPr>
          <p:spPr>
            <a:xfrm>
              <a:off x="8054471" y="3752728"/>
              <a:ext cx="0" cy="21159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exão reta unidirecional 22"/>
            <p:cNvCxnSpPr>
              <a:stCxn id="9" idx="2"/>
              <a:endCxn id="14" idx="0"/>
            </p:cNvCxnSpPr>
            <p:nvPr/>
          </p:nvCxnSpPr>
          <p:spPr>
            <a:xfrm>
              <a:off x="8054471" y="4523280"/>
              <a:ext cx="0" cy="21159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exão reta unidirecional 24"/>
            <p:cNvCxnSpPr>
              <a:stCxn id="14" idx="2"/>
              <a:endCxn id="15" idx="0"/>
            </p:cNvCxnSpPr>
            <p:nvPr/>
          </p:nvCxnSpPr>
          <p:spPr>
            <a:xfrm>
              <a:off x="8054471" y="5230689"/>
              <a:ext cx="0" cy="15239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CaixaDeTexto 26"/>
          <p:cNvSpPr txBox="1"/>
          <p:nvPr/>
        </p:nvSpPr>
        <p:spPr>
          <a:xfrm>
            <a:off x="7182852" y="6087979"/>
            <a:ext cx="49561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dirty="0"/>
              <a:t>Mestrado em </a:t>
            </a:r>
            <a:r>
              <a:rPr lang="pt-PT" sz="2400" dirty="0" smtClean="0"/>
              <a:t>Engenharia  </a:t>
            </a:r>
            <a:r>
              <a:rPr lang="pt-PT" sz="2400" dirty="0" smtClean="0"/>
              <a:t>Eletrotécnica</a:t>
            </a:r>
            <a:endParaRPr lang="pt-PT" sz="2400" dirty="0"/>
          </a:p>
        </p:txBody>
      </p:sp>
      <p:pic>
        <p:nvPicPr>
          <p:cNvPr id="28" name="Imagem 27" descr="C:\Users\0100733\Downloads\New-Project (13).pn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4716" y="2281617"/>
            <a:ext cx="4610735" cy="32270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47258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 descr="C:\Users\0100733\Desktop\Anexos\Fotos\2015-11-14 11.26.58.jpg"/>
          <p:cNvPicPr/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0547" b="77859" l="34406" r="63542">
                        <a14:foregroundMark x1="50582" y1="31005" x2="50582" y2="31005"/>
                        <a14:foregroundMark x1="50950" y1="28227" x2="54596" y2="31985"/>
                        <a14:foregroundMark x1="49602" y1="23325" x2="50337" y2="23979"/>
                        <a14:foregroundMark x1="50214" y1="22018" x2="51777" y2="23652"/>
                        <a14:foregroundMark x1="56556" y1="50245" x2="60110" y2="42075"/>
                        <a14:foregroundMark x1="62561" y1="34109" x2="61703" y2="37663"/>
                        <a14:foregroundMark x1="35631" y1="39624" x2="35999" y2="42402"/>
                        <a14:backgroundMark x1="43352" y1="35253" x2="40656" y2="38317"/>
                        <a14:backgroundMark x1="44700" y1="40114" x2="49479" y2="4354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807" t="19575" r="35978" b="19403"/>
          <a:stretch/>
        </p:blipFill>
        <p:spPr bwMode="auto">
          <a:xfrm>
            <a:off x="2264705" y="3763439"/>
            <a:ext cx="1246054" cy="174967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pt-PT" dirty="0" smtClean="0"/>
              <a:t>Leitura da Corrente</a:t>
            </a:r>
            <a:endParaRPr lang="pt-PT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sz="half" idx="2"/>
          </p:nvPr>
        </p:nvSpPr>
        <p:spPr>
          <a:xfrm>
            <a:off x="1146705" y="2249485"/>
            <a:ext cx="3475705" cy="3998913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/>
              <a:t>Transformador </a:t>
            </a:r>
            <a:r>
              <a:rPr lang="pt-PT" dirty="0" smtClean="0"/>
              <a:t>de corrente</a:t>
            </a:r>
            <a:endParaRPr lang="pt-P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smtClean="0"/>
              <a:t>Tensão </a:t>
            </a:r>
            <a:r>
              <a:rPr lang="pt-PT" dirty="0"/>
              <a:t>de </a:t>
            </a:r>
            <a:r>
              <a:rPr lang="pt-PT" i="1" dirty="0" smtClean="0"/>
              <a:t>offset </a:t>
            </a:r>
            <a:r>
              <a:rPr lang="pt-PT" dirty="0" smtClean="0"/>
              <a:t>para tornar o sinal positivo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i="1" dirty="0" smtClean="0"/>
              <a:t>Resistência de </a:t>
            </a:r>
            <a:r>
              <a:rPr lang="pt-PT" i="1" dirty="0" err="1" smtClean="0"/>
              <a:t>Barden</a:t>
            </a:r>
            <a:r>
              <a:rPr lang="pt-PT" i="1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i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i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i="1" dirty="0"/>
          </a:p>
          <a:p>
            <a:pPr algn="ctr"/>
            <a:endParaRPr lang="pt-PT" i="1" dirty="0"/>
          </a:p>
          <a:p>
            <a:pPr algn="ctr"/>
            <a:r>
              <a:rPr lang="pt-PT" i="1" dirty="0" smtClean="0"/>
              <a:t>YHDC SCT 013-030</a:t>
            </a:r>
            <a:endParaRPr lang="pt-PT" i="1" dirty="0"/>
          </a:p>
        </p:txBody>
      </p:sp>
      <p:sp>
        <p:nvSpPr>
          <p:cNvPr id="8" name="Marcador de Posição do Número do Diapositivo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z="1600" smtClean="0"/>
              <a:t>11</a:t>
            </a:fld>
            <a:endParaRPr lang="en-US" sz="16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1876424" y="92129"/>
            <a:ext cx="2983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/>
              <a:t>Tomar, Dezembro de 2015</a:t>
            </a:r>
            <a:endParaRPr lang="pt-PT" sz="2000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081" y="5819394"/>
            <a:ext cx="2486434" cy="730250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6486" y="116724"/>
            <a:ext cx="3324225" cy="590550"/>
          </a:xfrm>
          <a:prstGeom prst="rect">
            <a:avLst/>
          </a:prstGeom>
        </p:spPr>
      </p:pic>
      <p:grpSp>
        <p:nvGrpSpPr>
          <p:cNvPr id="24" name="Grupo 23"/>
          <p:cNvGrpSpPr/>
          <p:nvPr/>
        </p:nvGrpSpPr>
        <p:grpSpPr>
          <a:xfrm>
            <a:off x="9780208" y="1849415"/>
            <a:ext cx="1505536" cy="2795214"/>
            <a:chOff x="7301703" y="2483668"/>
            <a:chExt cx="1505536" cy="2795214"/>
          </a:xfrm>
        </p:grpSpPr>
        <p:sp>
          <p:nvSpPr>
            <p:cNvPr id="25" name="Retângulo 24"/>
            <p:cNvSpPr/>
            <p:nvPr/>
          </p:nvSpPr>
          <p:spPr>
            <a:xfrm>
              <a:off x="7301703" y="2483668"/>
              <a:ext cx="1505536" cy="52944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dirty="0" smtClean="0"/>
                <a:t>Guarda última leitura</a:t>
              </a:r>
              <a:endParaRPr lang="pt-PT" dirty="0"/>
            </a:p>
          </p:txBody>
        </p:sp>
        <p:sp>
          <p:nvSpPr>
            <p:cNvPr id="26" name="Retângulo 25"/>
            <p:cNvSpPr/>
            <p:nvPr/>
          </p:nvSpPr>
          <p:spPr>
            <a:xfrm>
              <a:off x="7301703" y="3225794"/>
              <a:ext cx="1505536" cy="52693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dirty="0" smtClean="0"/>
                <a:t>Lê tensão de amostra</a:t>
              </a:r>
              <a:endParaRPr lang="pt-PT" dirty="0"/>
            </a:p>
          </p:txBody>
        </p:sp>
        <p:sp>
          <p:nvSpPr>
            <p:cNvPr id="27" name="Retângulo 26"/>
            <p:cNvSpPr/>
            <p:nvPr/>
          </p:nvSpPr>
          <p:spPr>
            <a:xfrm>
              <a:off x="7301703" y="3964324"/>
              <a:ext cx="1505536" cy="55895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dirty="0" smtClean="0"/>
                <a:t>Filtra leitura</a:t>
              </a:r>
              <a:endParaRPr lang="pt-PT" dirty="0"/>
            </a:p>
          </p:txBody>
        </p:sp>
        <p:sp>
          <p:nvSpPr>
            <p:cNvPr id="29" name="Retângulo 28"/>
            <p:cNvSpPr/>
            <p:nvPr/>
          </p:nvSpPr>
          <p:spPr>
            <a:xfrm>
              <a:off x="7301703" y="4743143"/>
              <a:ext cx="1505536" cy="52938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dirty="0" smtClean="0"/>
                <a:t>Calcula valor aproximado</a:t>
              </a:r>
              <a:endParaRPr lang="pt-PT" dirty="0"/>
            </a:p>
          </p:txBody>
        </p:sp>
        <p:cxnSp>
          <p:nvCxnSpPr>
            <p:cNvPr id="30" name="Conexão em ângulos retos 29"/>
            <p:cNvCxnSpPr>
              <a:stCxn id="29" idx="2"/>
              <a:endCxn id="25" idx="0"/>
            </p:cNvCxnSpPr>
            <p:nvPr/>
          </p:nvCxnSpPr>
          <p:spPr>
            <a:xfrm rot="5400000" flipH="1">
              <a:off x="6660039" y="3878100"/>
              <a:ext cx="2788864" cy="12700"/>
            </a:xfrm>
            <a:prstGeom prst="bentConnector5">
              <a:avLst>
                <a:gd name="adj1" fmla="val -8197"/>
                <a:gd name="adj2" fmla="val 7727307"/>
                <a:gd name="adj3" fmla="val 108197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exão reta unidirecional 30"/>
            <p:cNvCxnSpPr>
              <a:stCxn id="25" idx="2"/>
              <a:endCxn id="26" idx="0"/>
            </p:cNvCxnSpPr>
            <p:nvPr/>
          </p:nvCxnSpPr>
          <p:spPr>
            <a:xfrm>
              <a:off x="8054471" y="3013115"/>
              <a:ext cx="0" cy="21267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exão reta unidirecional 31"/>
            <p:cNvCxnSpPr>
              <a:stCxn id="26" idx="2"/>
              <a:endCxn id="27" idx="0"/>
            </p:cNvCxnSpPr>
            <p:nvPr/>
          </p:nvCxnSpPr>
          <p:spPr>
            <a:xfrm>
              <a:off x="8054471" y="3752728"/>
              <a:ext cx="0" cy="21159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exão reta unidirecional 32"/>
            <p:cNvCxnSpPr>
              <a:stCxn id="27" idx="2"/>
              <a:endCxn id="29" idx="0"/>
            </p:cNvCxnSpPr>
            <p:nvPr/>
          </p:nvCxnSpPr>
          <p:spPr>
            <a:xfrm>
              <a:off x="8054471" y="4523280"/>
              <a:ext cx="0" cy="21986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CaixaDeTexto 34"/>
          <p:cNvSpPr txBox="1"/>
          <p:nvPr/>
        </p:nvSpPr>
        <p:spPr>
          <a:xfrm>
            <a:off x="7182852" y="6087979"/>
            <a:ext cx="49561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dirty="0"/>
              <a:t>Mestrado em </a:t>
            </a:r>
            <a:r>
              <a:rPr lang="pt-PT" sz="2400" dirty="0" smtClean="0"/>
              <a:t>Engenharia  </a:t>
            </a:r>
            <a:r>
              <a:rPr lang="pt-PT" sz="2400" dirty="0" smtClean="0"/>
              <a:t>Eletrotécnica</a:t>
            </a:r>
            <a:endParaRPr lang="pt-PT" sz="2400" dirty="0"/>
          </a:p>
        </p:txBody>
      </p:sp>
      <p:pic>
        <p:nvPicPr>
          <p:cNvPr id="36" name="Imagem 35" descr="C:\Users\0100733\Downloads\New-Project (8).pn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8759" y="2221292"/>
            <a:ext cx="4253230" cy="26422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26855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pt-PT" dirty="0" smtClean="0"/>
              <a:t>Energia,</a:t>
            </a:r>
            <a:r>
              <a:rPr lang="pt-PT" dirty="0"/>
              <a:t> </a:t>
            </a:r>
            <a:r>
              <a:rPr lang="pt-PT" dirty="0" smtClean="0"/>
              <a:t>Potência Aparente e Fator de Potência</a:t>
            </a:r>
            <a:endParaRPr lang="pt-PT" dirty="0"/>
          </a:p>
        </p:txBody>
      </p:sp>
      <p:sp>
        <p:nvSpPr>
          <p:cNvPr id="8" name="Marcador de Posição do Texto 7"/>
          <p:cNvSpPr>
            <a:spLocks noGrp="1"/>
          </p:cNvSpPr>
          <p:nvPr>
            <p:ph type="body" idx="1"/>
          </p:nvPr>
        </p:nvSpPr>
        <p:spPr>
          <a:xfrm>
            <a:off x="4519527" y="1818930"/>
            <a:ext cx="3310265" cy="823912"/>
          </a:xfrm>
        </p:spPr>
        <p:txBody>
          <a:bodyPr anchor="ctr"/>
          <a:lstStyle/>
          <a:p>
            <a:pPr algn="ctr"/>
            <a:r>
              <a:rPr lang="pt-PT" dirty="0" smtClean="0"/>
              <a:t>Potência Aparente</a:t>
            </a:r>
            <a:endParaRPr lang="pt-P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Marcador de Posição de Conteúdo 8"/>
              <p:cNvSpPr>
                <a:spLocks noGrp="1"/>
              </p:cNvSpPr>
              <p:nvPr>
                <p:ph sz="half" idx="2"/>
              </p:nvPr>
            </p:nvSpPr>
            <p:spPr>
              <a:xfrm>
                <a:off x="4508882" y="3179000"/>
                <a:ext cx="3815601" cy="2717801"/>
              </a:xfrm>
            </p:spPr>
            <p:txBody>
              <a:bodyPr/>
              <a:lstStyle/>
              <a:p>
                <a:pPr marL="0" indent="0">
                  <a:buNone/>
                </a:pPr>
                <a:endParaRPr lang="pt-PT" sz="2000" i="1" dirty="0" smtClean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PT" sz="2000" i="1" smtClean="0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pt-PT" sz="200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pt-PT" sz="20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pt-PT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nary>
                                <m:naryPr>
                                  <m:chr m:val="∑"/>
                                  <m:limLoc m:val="undOvr"/>
                                  <m:ctrlPr>
                                    <a:rPr lang="pt-PT" sz="2000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pt-PT" sz="20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pt-PT" sz="2000" i="1">
                                      <a:latin typeface="Cambria Math" panose="02040503050406030204" pitchFamily="18" charset="0"/>
                                    </a:rPr>
                                    <m:t>=0</m:t>
                                  </m:r>
                                </m:sub>
                                <m:sup>
                                  <m:r>
                                    <a:rPr lang="pt-PT" sz="2000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  <m:r>
                                    <a:rPr lang="pt-PT" sz="2000" i="1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  <m:e>
                                  <m:sSup>
                                    <m:sSupPr>
                                      <m:ctrlPr>
                                        <a:rPr lang="pt-PT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pt-PT" sz="2000" i="1">
                                          <a:latin typeface="Cambria Math" panose="02040503050406030204" pitchFamily="18" charset="0"/>
                                        </a:rPr>
                                        <m:t>𝑈</m:t>
                                      </m:r>
                                    </m:e>
                                    <m:sup>
                                      <m:r>
                                        <a:rPr lang="pt-PT" sz="20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d>
                                    <m:dPr>
                                      <m:ctrlPr>
                                        <a:rPr lang="pt-PT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pt-PT" sz="2000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</m:d>
                                </m:e>
                              </m:nary>
                            </m:num>
                            <m:den>
                              <m:r>
                                <a:rPr lang="pt-PT" sz="20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den>
                          </m:f>
                        </m:e>
                      </m:rad>
                      <m:r>
                        <a:rPr lang="pt-PT" sz="2000" i="1">
                          <a:latin typeface="Cambria Math" panose="02040503050406030204" pitchFamily="18" charset="0"/>
                        </a:rPr>
                        <m:t>×</m:t>
                      </m:r>
                      <m:rad>
                        <m:radPr>
                          <m:degHide m:val="on"/>
                          <m:ctrlPr>
                            <a:rPr lang="pt-PT" sz="20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pt-PT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nary>
                                <m:naryPr>
                                  <m:chr m:val="∑"/>
                                  <m:limLoc m:val="undOvr"/>
                                  <m:ctrlPr>
                                    <a:rPr lang="pt-PT" sz="2000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pt-PT" sz="20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pt-PT" sz="2000" i="1">
                                      <a:latin typeface="Cambria Math" panose="02040503050406030204" pitchFamily="18" charset="0"/>
                                    </a:rPr>
                                    <m:t>=0</m:t>
                                  </m:r>
                                </m:sub>
                                <m:sup>
                                  <m:r>
                                    <a:rPr lang="pt-PT" sz="2000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  <m:r>
                                    <a:rPr lang="pt-PT" sz="2000" i="1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  <m:e>
                                  <m:sSup>
                                    <m:sSupPr>
                                      <m:ctrlPr>
                                        <a:rPr lang="pt-PT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pt-PT" sz="2000" i="1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  <m:sup>
                                      <m:r>
                                        <a:rPr lang="pt-PT" sz="20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d>
                                    <m:dPr>
                                      <m:ctrlPr>
                                        <a:rPr lang="pt-PT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pt-PT" sz="2000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</m:d>
                                </m:e>
                              </m:nary>
                            </m:num>
                            <m:den>
                              <m:r>
                                <a:rPr lang="pt-PT" sz="20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pt-PT" sz="1800" i="1" dirty="0" smtClean="0"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pt-PT" sz="18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pt-PT" sz="1800" i="1">
                        <a:latin typeface="Cambria Math" panose="02040503050406030204" pitchFamily="18" charset="0"/>
                      </a:rPr>
                      <m:t>𝑉𝐴</m:t>
                    </m:r>
                    <m:r>
                      <a:rPr lang="pt-PT" sz="18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pt-PT" dirty="0"/>
                  <a:t>  </a:t>
                </a:r>
                <a:endParaRPr lang="pt-PT" dirty="0" smtClean="0"/>
              </a:p>
              <a:p>
                <a:endParaRPr lang="pt-PT" dirty="0"/>
              </a:p>
              <a:p>
                <a:endParaRPr lang="pt-PT" dirty="0"/>
              </a:p>
            </p:txBody>
          </p:sp>
        </mc:Choice>
        <mc:Fallback xmlns="">
          <p:sp>
            <p:nvSpPr>
              <p:cNvPr id="9" name="Marcador de Posição de Conteúdo 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508882" y="3179000"/>
                <a:ext cx="3815601" cy="2717801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Marcador de Posição do Texto 9"/>
          <p:cNvSpPr>
            <a:spLocks noGrp="1"/>
          </p:cNvSpPr>
          <p:nvPr>
            <p:ph type="body" sz="quarter" idx="3"/>
          </p:nvPr>
        </p:nvSpPr>
        <p:spPr>
          <a:xfrm>
            <a:off x="8446486" y="1818930"/>
            <a:ext cx="2814135" cy="823912"/>
          </a:xfrm>
        </p:spPr>
        <p:txBody>
          <a:bodyPr anchor="ctr"/>
          <a:lstStyle/>
          <a:p>
            <a:pPr algn="ctr"/>
            <a:r>
              <a:rPr lang="pt-PT" dirty="0" smtClean="0"/>
              <a:t>Fator de potência</a:t>
            </a:r>
            <a:endParaRPr lang="pt-P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Marcador de Posição de Conteúdo 11"/>
              <p:cNvSpPr>
                <a:spLocks noGrp="1"/>
              </p:cNvSpPr>
              <p:nvPr>
                <p:ph sz="quarter" idx="4"/>
              </p:nvPr>
            </p:nvSpPr>
            <p:spPr>
              <a:xfrm>
                <a:off x="8659697" y="3224078"/>
                <a:ext cx="2600924" cy="2717801"/>
              </a:xfrm>
            </p:spPr>
            <p:txBody>
              <a:bodyPr/>
              <a:lstStyle/>
              <a:p>
                <a:pPr marL="0" indent="0">
                  <a:buNone/>
                </a:pPr>
                <a:endParaRPr lang="pt-PT" i="1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pt-PT" i="1">
                          <a:latin typeface="Cambria Math" panose="02040503050406030204" pitchFamily="18" charset="0"/>
                        </a:rPr>
                        <m:t>𝐹𝑃</m:t>
                      </m:r>
                      <m:r>
                        <a:rPr lang="pt-PT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pt-PT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t-PT" i="1">
                              <a:latin typeface="Cambria Math" panose="02040503050406030204" pitchFamily="18" charset="0"/>
                            </a:rPr>
                            <m:t>𝑃</m:t>
                          </m:r>
                        </m:num>
                        <m:den>
                          <m:r>
                            <a:rPr lang="pt-PT" i="1">
                              <a:latin typeface="Cambria Math" panose="02040503050406030204" pitchFamily="18" charset="0"/>
                            </a:rPr>
                            <m:t>𝑆</m:t>
                          </m:r>
                        </m:den>
                      </m:f>
                    </m:oMath>
                  </m:oMathPara>
                </a14:m>
                <a:endParaRPr lang="pt-PT" dirty="0" smtClean="0"/>
              </a:p>
              <a:p>
                <a:endParaRPr lang="pt-PT" dirty="0"/>
              </a:p>
            </p:txBody>
          </p:sp>
        </mc:Choice>
        <mc:Fallback xmlns="">
          <p:sp>
            <p:nvSpPr>
              <p:cNvPr id="12" name="Marcador de Posição de Conteúdo 1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"/>
              </p:nvPr>
            </p:nvSpPr>
            <p:spPr>
              <a:xfrm>
                <a:off x="8659697" y="3224078"/>
                <a:ext cx="2600924" cy="2717801"/>
              </a:xfr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z="1600" smtClean="0"/>
              <a:t>12</a:t>
            </a:fld>
            <a:endParaRPr lang="en-US" sz="16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1876424" y="92129"/>
            <a:ext cx="2983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/>
              <a:t>Tomar, Dezembro de 2015</a:t>
            </a:r>
            <a:endParaRPr lang="pt-PT" sz="2000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081" y="5819394"/>
            <a:ext cx="2486434" cy="730250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6486" y="116724"/>
            <a:ext cx="3324225" cy="590550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8886" y="269124"/>
            <a:ext cx="3324225" cy="590550"/>
          </a:xfrm>
          <a:prstGeom prst="rect">
            <a:avLst/>
          </a:prstGeom>
        </p:spPr>
      </p:pic>
      <p:sp>
        <p:nvSpPr>
          <p:cNvPr id="14" name="CaixaDeTexto 13"/>
          <p:cNvSpPr txBox="1"/>
          <p:nvPr/>
        </p:nvSpPr>
        <p:spPr>
          <a:xfrm>
            <a:off x="7182852" y="6087979"/>
            <a:ext cx="49561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dirty="0"/>
              <a:t>Mestrado em </a:t>
            </a:r>
            <a:r>
              <a:rPr lang="pt-PT" sz="2400" dirty="0" smtClean="0"/>
              <a:t>Engenharia  </a:t>
            </a:r>
            <a:r>
              <a:rPr lang="pt-PT" sz="2400" dirty="0" smtClean="0"/>
              <a:t>Eletrotécnica</a:t>
            </a:r>
            <a:endParaRPr lang="pt-PT" sz="2400" dirty="0"/>
          </a:p>
        </p:txBody>
      </p:sp>
      <p:grpSp>
        <p:nvGrpSpPr>
          <p:cNvPr id="15" name="Grupo 14"/>
          <p:cNvGrpSpPr/>
          <p:nvPr/>
        </p:nvGrpSpPr>
        <p:grpSpPr>
          <a:xfrm>
            <a:off x="2417617" y="2694926"/>
            <a:ext cx="1505536" cy="2795214"/>
            <a:chOff x="7301703" y="2483668"/>
            <a:chExt cx="1505536" cy="2795214"/>
          </a:xfrm>
        </p:grpSpPr>
        <p:sp>
          <p:nvSpPr>
            <p:cNvPr id="16" name="Retângulo 15"/>
            <p:cNvSpPr/>
            <p:nvPr/>
          </p:nvSpPr>
          <p:spPr>
            <a:xfrm>
              <a:off x="7301703" y="2483668"/>
              <a:ext cx="1505536" cy="52944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dirty="0" smtClean="0"/>
                <a:t>Inicia contagem</a:t>
              </a:r>
              <a:endParaRPr lang="pt-PT" dirty="0"/>
            </a:p>
          </p:txBody>
        </p:sp>
        <p:sp>
          <p:nvSpPr>
            <p:cNvPr id="17" name="Retângulo 16"/>
            <p:cNvSpPr/>
            <p:nvPr/>
          </p:nvSpPr>
          <p:spPr>
            <a:xfrm>
              <a:off x="7301703" y="3225794"/>
              <a:ext cx="1505536" cy="52693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dirty="0" smtClean="0"/>
                <a:t>Obtém tensão e corrente</a:t>
              </a:r>
              <a:endParaRPr lang="pt-PT" dirty="0"/>
            </a:p>
          </p:txBody>
        </p:sp>
        <p:sp>
          <p:nvSpPr>
            <p:cNvPr id="18" name="Retângulo 17"/>
            <p:cNvSpPr/>
            <p:nvPr/>
          </p:nvSpPr>
          <p:spPr>
            <a:xfrm>
              <a:off x="7301703" y="3964324"/>
              <a:ext cx="1505536" cy="55895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dirty="0" smtClean="0"/>
                <a:t>Calcula potência</a:t>
              </a:r>
              <a:endParaRPr lang="pt-PT" dirty="0"/>
            </a:p>
          </p:txBody>
        </p:sp>
        <p:sp>
          <p:nvSpPr>
            <p:cNvPr id="19" name="Retângulo 18"/>
            <p:cNvSpPr/>
            <p:nvPr/>
          </p:nvSpPr>
          <p:spPr>
            <a:xfrm>
              <a:off x="7301703" y="4743143"/>
              <a:ext cx="1505536" cy="52938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dirty="0" smtClean="0"/>
                <a:t>Calcula valor aproximado</a:t>
              </a:r>
              <a:endParaRPr lang="pt-PT" dirty="0"/>
            </a:p>
          </p:txBody>
        </p:sp>
        <p:cxnSp>
          <p:nvCxnSpPr>
            <p:cNvPr id="20" name="Conexão em ângulos retos 19"/>
            <p:cNvCxnSpPr>
              <a:stCxn id="19" idx="2"/>
              <a:endCxn id="16" idx="0"/>
            </p:cNvCxnSpPr>
            <p:nvPr/>
          </p:nvCxnSpPr>
          <p:spPr>
            <a:xfrm rot="5400000" flipH="1">
              <a:off x="6660039" y="3878100"/>
              <a:ext cx="2788864" cy="12700"/>
            </a:xfrm>
            <a:prstGeom prst="bentConnector5">
              <a:avLst>
                <a:gd name="adj1" fmla="val -8197"/>
                <a:gd name="adj2" fmla="val 7727307"/>
                <a:gd name="adj3" fmla="val 108197"/>
              </a:avLst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exão reta unidirecional 20"/>
            <p:cNvCxnSpPr>
              <a:stCxn id="16" idx="2"/>
              <a:endCxn id="17" idx="0"/>
            </p:cNvCxnSpPr>
            <p:nvPr/>
          </p:nvCxnSpPr>
          <p:spPr>
            <a:xfrm>
              <a:off x="8054471" y="3013115"/>
              <a:ext cx="0" cy="21267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exão reta unidirecional 21"/>
            <p:cNvCxnSpPr>
              <a:stCxn id="17" idx="2"/>
              <a:endCxn id="18" idx="0"/>
            </p:cNvCxnSpPr>
            <p:nvPr/>
          </p:nvCxnSpPr>
          <p:spPr>
            <a:xfrm>
              <a:off x="8054471" y="3752728"/>
              <a:ext cx="0" cy="21159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exão reta unidirecional 22"/>
            <p:cNvCxnSpPr>
              <a:stCxn id="18" idx="2"/>
              <a:endCxn id="19" idx="0"/>
            </p:cNvCxnSpPr>
            <p:nvPr/>
          </p:nvCxnSpPr>
          <p:spPr>
            <a:xfrm>
              <a:off x="8054471" y="4523280"/>
              <a:ext cx="0" cy="21986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Marcador de Posição do Texto 9"/>
          <p:cNvSpPr txBox="1">
            <a:spLocks/>
          </p:cNvSpPr>
          <p:nvPr/>
        </p:nvSpPr>
        <p:spPr>
          <a:xfrm>
            <a:off x="1586078" y="1775577"/>
            <a:ext cx="2814135" cy="8239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None/>
              <a:defRPr sz="2400" b="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dirty="0" smtClean="0"/>
              <a:t>Energia</a:t>
            </a:r>
            <a:endParaRPr lang="pt-PT" dirty="0"/>
          </a:p>
        </p:txBody>
      </p:sp>
      <p:sp>
        <p:nvSpPr>
          <p:cNvPr id="27" name="CaixaDeTexto 26"/>
          <p:cNvSpPr txBox="1"/>
          <p:nvPr/>
        </p:nvSpPr>
        <p:spPr>
          <a:xfrm>
            <a:off x="8164580" y="4438701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(4)</a:t>
            </a:r>
            <a:endParaRPr lang="pt-PT" dirty="0"/>
          </a:p>
        </p:txBody>
      </p:sp>
      <p:sp>
        <p:nvSpPr>
          <p:cNvPr id="28" name="CaixaDeTexto 27"/>
          <p:cNvSpPr txBox="1"/>
          <p:nvPr/>
        </p:nvSpPr>
        <p:spPr>
          <a:xfrm>
            <a:off x="10419347" y="4513500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(5)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650737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pt-PT" dirty="0" smtClean="0"/>
              <a:t>Placa de aquisição de dados</a:t>
            </a:r>
            <a:endParaRPr lang="pt-PT" dirty="0"/>
          </a:p>
        </p:txBody>
      </p:sp>
      <p:pic>
        <p:nvPicPr>
          <p:cNvPr id="5" name="Marcador de Posição de Conteúdo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91283" y="1714965"/>
            <a:ext cx="4334632" cy="2926334"/>
          </a:xfrm>
          <a:prstGeom prst="rect">
            <a:avLst/>
          </a:prstGeom>
        </p:spPr>
      </p:pic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/>
        <p:txBody>
          <a:bodyPr anchor="ctr"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PT" sz="2000" dirty="0" smtClean="0"/>
              <a:t>Base </a:t>
            </a:r>
            <a:r>
              <a:rPr lang="pt-PT" sz="2000" dirty="0" err="1" smtClean="0"/>
              <a:t>Shield</a:t>
            </a:r>
            <a:r>
              <a:rPr lang="pt-PT" sz="2000" dirty="0" smtClean="0"/>
              <a:t> </a:t>
            </a:r>
            <a:r>
              <a:rPr lang="pt-PT" sz="2000" dirty="0" err="1" smtClean="0"/>
              <a:t>Arduino</a:t>
            </a:r>
            <a:endParaRPr lang="pt-PT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PT" sz="2000" dirty="0"/>
              <a:t>1 Entrada para medição de </a:t>
            </a:r>
            <a:r>
              <a:rPr lang="pt-PT" sz="2000" dirty="0" smtClean="0"/>
              <a:t>tensão</a:t>
            </a:r>
            <a:endParaRPr lang="pt-PT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PT" sz="2000" dirty="0" smtClean="0"/>
              <a:t>4 Entradas para medição de corrente</a:t>
            </a:r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z="1600" smtClean="0"/>
              <a:t>13</a:t>
            </a:fld>
            <a:endParaRPr lang="en-US" sz="1600" dirty="0"/>
          </a:p>
        </p:txBody>
      </p:sp>
      <p:sp>
        <p:nvSpPr>
          <p:cNvPr id="8" name="CaixaDeTexto 7"/>
          <p:cNvSpPr txBox="1"/>
          <p:nvPr/>
        </p:nvSpPr>
        <p:spPr>
          <a:xfrm>
            <a:off x="1876424" y="92129"/>
            <a:ext cx="2983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/>
              <a:t>Tomar, Dezembro de 2015</a:t>
            </a:r>
            <a:endParaRPr lang="pt-PT" sz="2000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081" y="5819394"/>
            <a:ext cx="2486434" cy="730250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6486" y="116724"/>
            <a:ext cx="3324225" cy="590550"/>
          </a:xfrm>
          <a:prstGeom prst="rect">
            <a:avLst/>
          </a:prstGeom>
        </p:spPr>
      </p:pic>
      <p:sp>
        <p:nvSpPr>
          <p:cNvPr id="12" name="CaixaDeTexto 11"/>
          <p:cNvSpPr txBox="1"/>
          <p:nvPr/>
        </p:nvSpPr>
        <p:spPr>
          <a:xfrm>
            <a:off x="7182852" y="6087979"/>
            <a:ext cx="49561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dirty="0"/>
              <a:t>Mestrado em </a:t>
            </a:r>
            <a:r>
              <a:rPr lang="pt-PT" sz="2400" dirty="0" smtClean="0"/>
              <a:t>Engenharia  </a:t>
            </a:r>
            <a:r>
              <a:rPr lang="pt-PT" sz="2400" dirty="0" smtClean="0"/>
              <a:t>Eletrotécnica</a:t>
            </a:r>
            <a:endParaRPr lang="pt-PT" sz="2400" dirty="0"/>
          </a:p>
        </p:txBody>
      </p:sp>
      <p:sp>
        <p:nvSpPr>
          <p:cNvPr id="6" name="CaixaDeTexto 5"/>
          <p:cNvSpPr txBox="1"/>
          <p:nvPr/>
        </p:nvSpPr>
        <p:spPr>
          <a:xfrm>
            <a:off x="5802240" y="4641299"/>
            <a:ext cx="3823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Placa de circuito impresso desenvolvida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780023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pPr algn="ctr"/>
            <a:r>
              <a:rPr lang="pt-PT" dirty="0"/>
              <a:t>Unidade </a:t>
            </a:r>
            <a:r>
              <a:rPr lang="pt-PT" dirty="0" smtClean="0"/>
              <a:t>de Aquisição </a:t>
            </a:r>
            <a:r>
              <a:rPr lang="pt-PT" dirty="0"/>
              <a:t>de Dados </a:t>
            </a:r>
            <a:r>
              <a:rPr lang="pt-PT" dirty="0" smtClean="0"/>
              <a:t>- Segurança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pPr marL="0" indent="0" algn="ctr">
              <a:buNone/>
            </a:pPr>
            <a:endParaRPr lang="pt-PT" dirty="0" smtClean="0"/>
          </a:p>
          <a:p>
            <a:pPr marL="0" indent="0" algn="ctr">
              <a:buNone/>
            </a:pPr>
            <a:endParaRPr lang="pt-PT" dirty="0"/>
          </a:p>
          <a:p>
            <a:pPr marL="0" indent="0" algn="ctr">
              <a:buNone/>
            </a:pPr>
            <a:endParaRPr lang="pt-PT" dirty="0" smtClean="0"/>
          </a:p>
          <a:p>
            <a:pPr marL="0" indent="0" algn="ctr">
              <a:buNone/>
            </a:pPr>
            <a:endParaRPr lang="pt-PT" dirty="0"/>
          </a:p>
          <a:p>
            <a:pPr marL="0" indent="0" algn="ctr">
              <a:buNone/>
            </a:pPr>
            <a:r>
              <a:rPr lang="pt-PT" sz="2000" dirty="0" smtClean="0"/>
              <a:t>Placa de desenvolvimento </a:t>
            </a:r>
            <a:r>
              <a:rPr lang="pt-PT" sz="2000" i="1" dirty="0" err="1" smtClean="0"/>
              <a:t>NodeMCU</a:t>
            </a:r>
            <a:r>
              <a:rPr lang="pt-PT" sz="2000" i="1" dirty="0" smtClean="0"/>
              <a:t> 2</a:t>
            </a:r>
          </a:p>
          <a:p>
            <a:pPr marL="0" indent="0">
              <a:buNone/>
            </a:pPr>
            <a:r>
              <a:rPr lang="pt-PT" sz="2000" dirty="0" smtClean="0"/>
              <a:t>Responsabilidades:</a:t>
            </a:r>
          </a:p>
          <a:p>
            <a:pPr marL="285750" indent="-285750"/>
            <a:r>
              <a:rPr lang="pt-PT" sz="2000" dirty="0" smtClean="0"/>
              <a:t>Aquisição de informação de sensores lógicos</a:t>
            </a:r>
          </a:p>
          <a:p>
            <a:pPr marL="285750" indent="-285750"/>
            <a:r>
              <a:rPr lang="pt-PT" sz="2000" dirty="0" smtClean="0"/>
              <a:t>Envio da informação para a unidade central</a:t>
            </a:r>
            <a:endParaRPr lang="pt-PT" sz="2000" dirty="0"/>
          </a:p>
          <a:p>
            <a:pPr marL="0" indent="0">
              <a:buNone/>
            </a:pPr>
            <a:endParaRPr lang="pt-PT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/>
        <p:txBody>
          <a:bodyPr anchor="ctr">
            <a:normAutofit/>
          </a:bodyPr>
          <a:lstStyle/>
          <a:p>
            <a:r>
              <a:rPr lang="pt-PT" sz="2000" dirty="0" smtClean="0"/>
              <a:t>Fundamentos tidos em conta: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PT" sz="2000" dirty="0" smtClean="0"/>
              <a:t>Baixo </a:t>
            </a:r>
            <a:r>
              <a:rPr lang="pt-PT" sz="2000" dirty="0"/>
              <a:t>custo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PT" sz="2000" dirty="0" smtClean="0"/>
              <a:t>Wi-Fi</a:t>
            </a:r>
            <a:endParaRPr lang="pt-PT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PT" sz="2000" dirty="0" smtClean="0"/>
              <a:t>Reduzidas dimensões</a:t>
            </a:r>
            <a:endParaRPr lang="pt-PT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sz="2000" dirty="0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z="1600" smtClean="0"/>
              <a:t>14</a:t>
            </a:fld>
            <a:endParaRPr lang="en-US" sz="1600" dirty="0"/>
          </a:p>
        </p:txBody>
      </p:sp>
      <p:pic>
        <p:nvPicPr>
          <p:cNvPr id="6" name="Imagem 5" descr="C:\Users\0100733\Desktop\Anexos\Fotos\2015-11-14 11.27.18.jpg"/>
          <p:cNvPicPr/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7819" b="76144" l="15993" r="90043">
                        <a14:foregroundMark x1="83915" y1="43832" x2="85018" y2="50368"/>
                        <a14:foregroundMark x1="80116" y1="33252" x2="81097" y2="33742"/>
                        <a14:foregroundMark x1="85509" y1="64093" x2="85509" y2="6409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390" t="28680" r="9164" b="24648"/>
          <a:stretch/>
        </p:blipFill>
        <p:spPr bwMode="auto">
          <a:xfrm>
            <a:off x="6613046" y="1212933"/>
            <a:ext cx="2977515" cy="14001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CaixaDeTexto 7"/>
          <p:cNvSpPr txBox="1"/>
          <p:nvPr/>
        </p:nvSpPr>
        <p:spPr>
          <a:xfrm>
            <a:off x="1876424" y="92129"/>
            <a:ext cx="2983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/>
              <a:t>Tomar, Dezembro de 2015</a:t>
            </a:r>
            <a:endParaRPr lang="pt-PT" sz="2000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081" y="5819394"/>
            <a:ext cx="2486434" cy="730250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6486" y="116724"/>
            <a:ext cx="3324225" cy="590550"/>
          </a:xfrm>
          <a:prstGeom prst="rect">
            <a:avLst/>
          </a:prstGeom>
        </p:spPr>
      </p:pic>
      <p:sp>
        <p:nvSpPr>
          <p:cNvPr id="14" name="CaixaDeTexto 13"/>
          <p:cNvSpPr txBox="1"/>
          <p:nvPr/>
        </p:nvSpPr>
        <p:spPr>
          <a:xfrm>
            <a:off x="7182852" y="6087979"/>
            <a:ext cx="49561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dirty="0"/>
              <a:t>Mestrado em </a:t>
            </a:r>
            <a:r>
              <a:rPr lang="pt-PT" sz="2400" dirty="0" smtClean="0"/>
              <a:t>Engenharia  </a:t>
            </a:r>
            <a:r>
              <a:rPr lang="pt-PT" sz="2400" dirty="0" smtClean="0"/>
              <a:t>Eletrotécnica</a:t>
            </a: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198909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pt-PT" dirty="0" smtClean="0"/>
              <a:t>Deteção de Movimentos</a:t>
            </a:r>
            <a:endParaRPr lang="pt-PT" dirty="0"/>
          </a:p>
        </p:txBody>
      </p:sp>
      <p:sp>
        <p:nvSpPr>
          <p:cNvPr id="8" name="Marcador de Posição do Texto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smtClean="0"/>
              <a:t>Sensor piroelétrico (PIR)</a:t>
            </a:r>
          </a:p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z="1600" smtClean="0"/>
              <a:t>15</a:t>
            </a:fld>
            <a:endParaRPr lang="en-US" sz="16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1876424" y="92129"/>
            <a:ext cx="2983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/>
              <a:t>Tomar, Dezembro de 2015</a:t>
            </a:r>
            <a:endParaRPr lang="pt-PT" sz="2000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081" y="5819394"/>
            <a:ext cx="2486434" cy="730250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2287" y="2492090"/>
            <a:ext cx="1200753" cy="1012547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1202" y="4015158"/>
            <a:ext cx="4194412" cy="2072820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6486" y="116724"/>
            <a:ext cx="3324225" cy="590550"/>
          </a:xfrm>
          <a:prstGeom prst="rect">
            <a:avLst/>
          </a:prstGeom>
        </p:spPr>
      </p:pic>
      <p:sp>
        <p:nvSpPr>
          <p:cNvPr id="12" name="CaixaDeTexto 11"/>
          <p:cNvSpPr txBox="1"/>
          <p:nvPr/>
        </p:nvSpPr>
        <p:spPr>
          <a:xfrm>
            <a:off x="7182852" y="6087979"/>
            <a:ext cx="49561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dirty="0"/>
              <a:t>Mestrado em </a:t>
            </a:r>
            <a:r>
              <a:rPr lang="pt-PT" sz="2400" dirty="0" smtClean="0"/>
              <a:t>Engenharia  </a:t>
            </a:r>
            <a:r>
              <a:rPr lang="pt-PT" sz="2400" dirty="0" smtClean="0"/>
              <a:t>Eletrotécnica</a:t>
            </a:r>
            <a:endParaRPr lang="pt-PT" sz="2400" dirty="0"/>
          </a:p>
        </p:txBody>
      </p:sp>
      <p:pic>
        <p:nvPicPr>
          <p:cNvPr id="1026" name="Picture 2" descr="http://liraeletronica.weebly.com/uploads/4/9/3/5/4935509/8717431.gif?32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3298" y="2736012"/>
            <a:ext cx="3086100" cy="2809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31" name="Grupo 1030"/>
          <p:cNvGrpSpPr/>
          <p:nvPr/>
        </p:nvGrpSpPr>
        <p:grpSpPr>
          <a:xfrm>
            <a:off x="6541065" y="1156444"/>
            <a:ext cx="3833204" cy="2827384"/>
            <a:chOff x="6541065" y="1156444"/>
            <a:chExt cx="3833204" cy="2827384"/>
          </a:xfrm>
        </p:grpSpPr>
        <p:grpSp>
          <p:nvGrpSpPr>
            <p:cNvPr id="63" name="Grupo 62"/>
            <p:cNvGrpSpPr/>
            <p:nvPr/>
          </p:nvGrpSpPr>
          <p:grpSpPr>
            <a:xfrm>
              <a:off x="6541065" y="1156444"/>
              <a:ext cx="3567533" cy="2827384"/>
              <a:chOff x="6692811" y="1123235"/>
              <a:chExt cx="3567533" cy="2827384"/>
            </a:xfrm>
          </p:grpSpPr>
          <p:sp>
            <p:nvSpPr>
              <p:cNvPr id="26" name="Fluxograma: decisão 25"/>
              <p:cNvSpPr/>
              <p:nvPr/>
            </p:nvSpPr>
            <p:spPr>
              <a:xfrm>
                <a:off x="6719954" y="1123236"/>
                <a:ext cx="1600200" cy="819983"/>
              </a:xfrm>
              <a:prstGeom prst="flowChartDecisio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PT" dirty="0" smtClean="0"/>
                  <a:t>Ativo?</a:t>
                </a:r>
                <a:endParaRPr lang="pt-PT" dirty="0"/>
              </a:p>
            </p:txBody>
          </p:sp>
          <p:sp>
            <p:nvSpPr>
              <p:cNvPr id="27" name="Retângulo 26"/>
              <p:cNvSpPr/>
              <p:nvPr/>
            </p:nvSpPr>
            <p:spPr>
              <a:xfrm>
                <a:off x="6692811" y="2293632"/>
                <a:ext cx="1654486" cy="65011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PT" dirty="0" smtClean="0"/>
                  <a:t>Envia aviso</a:t>
                </a:r>
                <a:endParaRPr lang="pt-PT" dirty="0"/>
              </a:p>
            </p:txBody>
          </p:sp>
          <p:cxnSp>
            <p:nvCxnSpPr>
              <p:cNvPr id="30" name="Conexão reta unidirecional 29"/>
              <p:cNvCxnSpPr>
                <a:stCxn id="26" idx="2"/>
                <a:endCxn id="27" idx="0"/>
              </p:cNvCxnSpPr>
              <p:nvPr/>
            </p:nvCxnSpPr>
            <p:spPr>
              <a:xfrm>
                <a:off x="7520054" y="1943219"/>
                <a:ext cx="0" cy="35041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Retângulo 34"/>
              <p:cNvSpPr/>
              <p:nvPr/>
            </p:nvSpPr>
            <p:spPr>
              <a:xfrm>
                <a:off x="6692811" y="3294157"/>
                <a:ext cx="1654486" cy="65011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PT" dirty="0" smtClean="0"/>
                  <a:t>Inicia contagem</a:t>
                </a:r>
                <a:endParaRPr lang="pt-PT" dirty="0"/>
              </a:p>
            </p:txBody>
          </p:sp>
          <p:cxnSp>
            <p:nvCxnSpPr>
              <p:cNvPr id="36" name="Conexão reta unidirecional 35"/>
              <p:cNvCxnSpPr>
                <a:stCxn id="27" idx="2"/>
                <a:endCxn id="35" idx="0"/>
              </p:cNvCxnSpPr>
              <p:nvPr/>
            </p:nvCxnSpPr>
            <p:spPr>
              <a:xfrm>
                <a:off x="7520054" y="2943744"/>
                <a:ext cx="0" cy="35041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Fluxograma: decisão 43"/>
              <p:cNvSpPr/>
              <p:nvPr/>
            </p:nvSpPr>
            <p:spPr>
              <a:xfrm>
                <a:off x="8629160" y="1123235"/>
                <a:ext cx="1600200" cy="819983"/>
              </a:xfrm>
              <a:prstGeom prst="flowChartDecisio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PT" dirty="0" err="1" smtClean="0"/>
                  <a:t>Tempoinativo</a:t>
                </a:r>
                <a:endParaRPr lang="pt-PT" dirty="0"/>
              </a:p>
            </p:txBody>
          </p:sp>
          <p:cxnSp>
            <p:nvCxnSpPr>
              <p:cNvPr id="45" name="Conexão reta unidirecional 44"/>
              <p:cNvCxnSpPr>
                <a:stCxn id="26" idx="3"/>
                <a:endCxn id="44" idx="1"/>
              </p:cNvCxnSpPr>
              <p:nvPr/>
            </p:nvCxnSpPr>
            <p:spPr>
              <a:xfrm flipV="1">
                <a:off x="8320154" y="1533227"/>
                <a:ext cx="309006" cy="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Retângulo 46"/>
              <p:cNvSpPr/>
              <p:nvPr/>
            </p:nvSpPr>
            <p:spPr>
              <a:xfrm>
                <a:off x="8605858" y="2289232"/>
                <a:ext cx="1654486" cy="65011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PT" dirty="0" smtClean="0"/>
                  <a:t>Informa desativação</a:t>
                </a:r>
                <a:endParaRPr lang="pt-PT" dirty="0"/>
              </a:p>
            </p:txBody>
          </p:sp>
          <p:cxnSp>
            <p:nvCxnSpPr>
              <p:cNvPr id="48" name="Conexão reta unidirecional 47"/>
              <p:cNvCxnSpPr>
                <a:stCxn id="44" idx="2"/>
                <a:endCxn id="47" idx="0"/>
              </p:cNvCxnSpPr>
              <p:nvPr/>
            </p:nvCxnSpPr>
            <p:spPr>
              <a:xfrm>
                <a:off x="9429260" y="1943218"/>
                <a:ext cx="3841" cy="346014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exão em ângulos retos 52"/>
              <p:cNvCxnSpPr>
                <a:stCxn id="35" idx="2"/>
                <a:endCxn id="26" idx="0"/>
              </p:cNvCxnSpPr>
              <p:nvPr/>
            </p:nvCxnSpPr>
            <p:spPr>
              <a:xfrm rot="5400000" flipH="1">
                <a:off x="6109537" y="2533753"/>
                <a:ext cx="2821033" cy="12700"/>
              </a:xfrm>
              <a:prstGeom prst="bentConnector5">
                <a:avLst>
                  <a:gd name="adj1" fmla="val -8103"/>
                  <a:gd name="adj2" fmla="val 8313724"/>
                  <a:gd name="adj3" fmla="val 108529"/>
                </a:avLst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exão em ângulos retos 54"/>
              <p:cNvCxnSpPr>
                <a:stCxn id="47" idx="2"/>
                <a:endCxn id="26" idx="0"/>
              </p:cNvCxnSpPr>
              <p:nvPr/>
            </p:nvCxnSpPr>
            <p:spPr>
              <a:xfrm rot="5400000" flipH="1">
                <a:off x="7568524" y="1074767"/>
                <a:ext cx="1816108" cy="1913047"/>
              </a:xfrm>
              <a:prstGeom prst="bentConnector5">
                <a:avLst>
                  <a:gd name="adj1" fmla="val -12587"/>
                  <a:gd name="adj2" fmla="val -53063"/>
                  <a:gd name="adj3" fmla="val 112587"/>
                </a:avLst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exão em ângulos retos 56"/>
              <p:cNvCxnSpPr>
                <a:stCxn id="44" idx="3"/>
                <a:endCxn id="26" idx="0"/>
              </p:cNvCxnSpPr>
              <p:nvPr/>
            </p:nvCxnSpPr>
            <p:spPr>
              <a:xfrm flipH="1" flipV="1">
                <a:off x="7520054" y="1123236"/>
                <a:ext cx="2709306" cy="409991"/>
              </a:xfrm>
              <a:prstGeom prst="bentConnector4">
                <a:avLst>
                  <a:gd name="adj1" fmla="val -8438"/>
                  <a:gd name="adj2" fmla="val 155758"/>
                </a:avLst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30" name="CaixaDeTexto 1029"/>
            <p:cNvSpPr txBox="1"/>
            <p:nvPr/>
          </p:nvSpPr>
          <p:spPr>
            <a:xfrm>
              <a:off x="7984675" y="1162795"/>
              <a:ext cx="5806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dirty="0" smtClean="0"/>
                <a:t>Não</a:t>
              </a:r>
              <a:endParaRPr lang="pt-PT" dirty="0"/>
            </a:p>
          </p:txBody>
        </p:sp>
        <p:sp>
          <p:nvSpPr>
            <p:cNvPr id="71" name="CaixaDeTexto 70"/>
            <p:cNvSpPr txBox="1"/>
            <p:nvPr/>
          </p:nvSpPr>
          <p:spPr>
            <a:xfrm>
              <a:off x="7422471" y="1903072"/>
              <a:ext cx="5052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dirty="0" smtClean="0"/>
                <a:t>Sim</a:t>
              </a:r>
              <a:endParaRPr lang="pt-PT" dirty="0"/>
            </a:p>
          </p:txBody>
        </p:sp>
        <p:sp>
          <p:nvSpPr>
            <p:cNvPr id="72" name="CaixaDeTexto 71"/>
            <p:cNvSpPr txBox="1"/>
            <p:nvPr/>
          </p:nvSpPr>
          <p:spPr>
            <a:xfrm>
              <a:off x="9302487" y="1903072"/>
              <a:ext cx="5052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dirty="0" smtClean="0"/>
                <a:t>Sim</a:t>
              </a:r>
              <a:endParaRPr lang="pt-PT" dirty="0"/>
            </a:p>
          </p:txBody>
        </p:sp>
        <p:sp>
          <p:nvSpPr>
            <p:cNvPr id="73" name="CaixaDeTexto 72"/>
            <p:cNvSpPr txBox="1"/>
            <p:nvPr/>
          </p:nvSpPr>
          <p:spPr>
            <a:xfrm>
              <a:off x="9793661" y="1160351"/>
              <a:ext cx="5806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dirty="0" smtClean="0"/>
                <a:t>Não</a:t>
              </a:r>
              <a:endParaRPr lang="pt-PT" dirty="0"/>
            </a:p>
          </p:txBody>
        </p:sp>
      </p:grpSp>
      <p:sp>
        <p:nvSpPr>
          <p:cNvPr id="1032" name="CaixaDeTexto 1031"/>
          <p:cNvSpPr txBox="1"/>
          <p:nvPr/>
        </p:nvSpPr>
        <p:spPr>
          <a:xfrm>
            <a:off x="1643021" y="5483878"/>
            <a:ext cx="21804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Funcionamento PIR [2]</a:t>
            </a:r>
            <a:endParaRPr lang="pt-PT" dirty="0"/>
          </a:p>
        </p:txBody>
      </p:sp>
      <p:sp>
        <p:nvSpPr>
          <p:cNvPr id="13" name="CaixaDeTexto 12"/>
          <p:cNvSpPr txBox="1"/>
          <p:nvPr/>
        </p:nvSpPr>
        <p:spPr>
          <a:xfrm>
            <a:off x="4802892" y="3504638"/>
            <a:ext cx="1151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HC-SR501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114479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pt-PT" dirty="0" smtClean="0"/>
              <a:t>Fluxo de informação</a:t>
            </a:r>
            <a:endParaRPr lang="pt-PT" dirty="0"/>
          </a:p>
        </p:txBody>
      </p:sp>
      <p:sp>
        <p:nvSpPr>
          <p:cNvPr id="8" name="Marcador de Posição do Número do Diapositivo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z="1600" smtClean="0"/>
              <a:t>16</a:t>
            </a:fld>
            <a:endParaRPr lang="en-US" sz="16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1876424" y="92129"/>
            <a:ext cx="2983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/>
              <a:t>Tomar, Dezembro de 2015</a:t>
            </a:r>
            <a:endParaRPr lang="pt-PT" sz="2000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081" y="5819394"/>
            <a:ext cx="2486434" cy="730250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6486" y="116724"/>
            <a:ext cx="3324225" cy="590550"/>
          </a:xfrm>
          <a:prstGeom prst="rect">
            <a:avLst/>
          </a:prstGeom>
        </p:spPr>
      </p:pic>
      <p:grpSp>
        <p:nvGrpSpPr>
          <p:cNvPr id="54" name="Grupo 53"/>
          <p:cNvGrpSpPr/>
          <p:nvPr/>
        </p:nvGrpSpPr>
        <p:grpSpPr>
          <a:xfrm>
            <a:off x="1051134" y="1595013"/>
            <a:ext cx="10633170" cy="4035766"/>
            <a:chOff x="1051134" y="1595013"/>
            <a:chExt cx="10633170" cy="4035766"/>
          </a:xfrm>
        </p:grpSpPr>
        <p:grpSp>
          <p:nvGrpSpPr>
            <p:cNvPr id="47" name="Grupo 46"/>
            <p:cNvGrpSpPr/>
            <p:nvPr/>
          </p:nvGrpSpPr>
          <p:grpSpPr>
            <a:xfrm>
              <a:off x="1051134" y="2097088"/>
              <a:ext cx="10633170" cy="3301326"/>
              <a:chOff x="1051134" y="2097088"/>
              <a:chExt cx="10633170" cy="3301326"/>
            </a:xfrm>
          </p:grpSpPr>
          <p:grpSp>
            <p:nvGrpSpPr>
              <p:cNvPr id="31" name="Grupo 30"/>
              <p:cNvGrpSpPr/>
              <p:nvPr/>
            </p:nvGrpSpPr>
            <p:grpSpPr>
              <a:xfrm>
                <a:off x="3802555" y="2097088"/>
                <a:ext cx="4583714" cy="3301326"/>
                <a:chOff x="5190746" y="1404817"/>
                <a:chExt cx="4583714" cy="3301326"/>
              </a:xfrm>
            </p:grpSpPr>
            <p:sp>
              <p:nvSpPr>
                <p:cNvPr id="3" name="Oval 2"/>
                <p:cNvSpPr/>
                <p:nvPr/>
              </p:nvSpPr>
              <p:spPr>
                <a:xfrm>
                  <a:off x="6706725" y="1484697"/>
                  <a:ext cx="1551756" cy="517358"/>
                </a:xfrm>
                <a:prstGeom prst="ellipse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pt-PT" dirty="0" err="1" smtClean="0"/>
                    <a:t>Mosquitto</a:t>
                  </a:r>
                  <a:endParaRPr lang="pt-PT" dirty="0"/>
                </a:p>
              </p:txBody>
            </p:sp>
            <p:sp>
              <p:nvSpPr>
                <p:cNvPr id="12" name="Seta para a direita 11"/>
                <p:cNvSpPr/>
                <p:nvPr/>
              </p:nvSpPr>
              <p:spPr>
                <a:xfrm>
                  <a:off x="5190746" y="1406702"/>
                  <a:ext cx="1515979" cy="673348"/>
                </a:xfrm>
                <a:prstGeom prst="rightArrow">
                  <a:avLst/>
                </a:prstGeom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pt-PT" dirty="0" smtClean="0"/>
                    <a:t>Informação</a:t>
                  </a:r>
                  <a:endParaRPr lang="pt-PT" dirty="0"/>
                </a:p>
              </p:txBody>
            </p:sp>
            <p:sp>
              <p:nvSpPr>
                <p:cNvPr id="13" name="Retângulo 12"/>
                <p:cNvSpPr/>
                <p:nvPr/>
              </p:nvSpPr>
              <p:spPr>
                <a:xfrm>
                  <a:off x="6857698" y="2647432"/>
                  <a:ext cx="1180718" cy="787859"/>
                </a:xfrm>
                <a:prstGeom prst="rect">
                  <a:avLst/>
                </a:prstGeom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pt-PT" dirty="0" smtClean="0"/>
                    <a:t>Node </a:t>
                  </a:r>
                  <a:r>
                    <a:rPr lang="pt-PT" dirty="0" err="1" smtClean="0"/>
                    <a:t>Red</a:t>
                  </a:r>
                  <a:endParaRPr lang="pt-PT" dirty="0"/>
                </a:p>
              </p:txBody>
            </p:sp>
            <p:sp>
              <p:nvSpPr>
                <p:cNvPr id="19" name="Fluxograma: disco magnético 18"/>
                <p:cNvSpPr/>
                <p:nvPr/>
              </p:nvSpPr>
              <p:spPr>
                <a:xfrm>
                  <a:off x="5423992" y="2307434"/>
                  <a:ext cx="866274" cy="1467853"/>
                </a:xfrm>
                <a:prstGeom prst="flowChartMagneticDisk">
                  <a:avLst/>
                </a:prstGeom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pt-PT" dirty="0" err="1" smtClean="0"/>
                    <a:t>MySQL</a:t>
                  </a:r>
                  <a:endParaRPr lang="pt-PT" dirty="0"/>
                </a:p>
              </p:txBody>
            </p:sp>
            <p:sp>
              <p:nvSpPr>
                <p:cNvPr id="22" name="Seta para a direita 21"/>
                <p:cNvSpPr/>
                <p:nvPr/>
              </p:nvSpPr>
              <p:spPr>
                <a:xfrm>
                  <a:off x="6325913" y="2647432"/>
                  <a:ext cx="510372" cy="336400"/>
                </a:xfrm>
                <a:prstGeom prst="righ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23" name="Seta para a direita 22"/>
                <p:cNvSpPr/>
                <p:nvPr/>
              </p:nvSpPr>
              <p:spPr>
                <a:xfrm rot="10800000">
                  <a:off x="6301773" y="3034551"/>
                  <a:ext cx="510372" cy="336400"/>
                </a:xfrm>
                <a:prstGeom prst="righ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24" name="Retângulo 23"/>
                <p:cNvSpPr/>
                <p:nvPr/>
              </p:nvSpPr>
              <p:spPr>
                <a:xfrm>
                  <a:off x="6857698" y="4020343"/>
                  <a:ext cx="1160379" cy="685800"/>
                </a:xfrm>
                <a:prstGeom prst="rect">
                  <a:avLst/>
                </a:prstGeom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pt-PT" dirty="0" smtClean="0"/>
                    <a:t>Interface Utilizador</a:t>
                  </a:r>
                  <a:endParaRPr lang="pt-PT" dirty="0"/>
                </a:p>
              </p:txBody>
            </p:sp>
            <p:sp>
              <p:nvSpPr>
                <p:cNvPr id="25" name="Seta para a direita 24"/>
                <p:cNvSpPr/>
                <p:nvPr/>
              </p:nvSpPr>
              <p:spPr>
                <a:xfrm rot="5400000">
                  <a:off x="7403747" y="3568452"/>
                  <a:ext cx="510372" cy="336400"/>
                </a:xfrm>
                <a:prstGeom prst="righ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27" name="Seta para a direita 26"/>
                <p:cNvSpPr/>
                <p:nvPr/>
              </p:nvSpPr>
              <p:spPr>
                <a:xfrm rot="16200000">
                  <a:off x="6872009" y="3539947"/>
                  <a:ext cx="510372" cy="336400"/>
                </a:xfrm>
                <a:prstGeom prst="righ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28" name="Seta para a direita 27"/>
                <p:cNvSpPr/>
                <p:nvPr/>
              </p:nvSpPr>
              <p:spPr>
                <a:xfrm rot="16200000">
                  <a:off x="7458740" y="2195541"/>
                  <a:ext cx="510372" cy="336400"/>
                </a:xfrm>
                <a:prstGeom prst="righ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29" name="Seta para a direita 28"/>
                <p:cNvSpPr/>
                <p:nvPr/>
              </p:nvSpPr>
              <p:spPr>
                <a:xfrm rot="5400000">
                  <a:off x="6927002" y="2167036"/>
                  <a:ext cx="510372" cy="336400"/>
                </a:xfrm>
                <a:prstGeom prst="righ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30" name="Seta para a direita 29"/>
                <p:cNvSpPr/>
                <p:nvPr/>
              </p:nvSpPr>
              <p:spPr>
                <a:xfrm>
                  <a:off x="8258481" y="1404817"/>
                  <a:ext cx="1515979" cy="673348"/>
                </a:xfrm>
                <a:prstGeom prst="rightArrow">
                  <a:avLst/>
                </a:prstGeom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pt-PT" dirty="0" smtClean="0"/>
                    <a:t>Informação</a:t>
                  </a:r>
                  <a:endParaRPr lang="pt-PT" dirty="0"/>
                </a:p>
              </p:txBody>
            </p:sp>
          </p:grpSp>
          <p:sp>
            <p:nvSpPr>
              <p:cNvPr id="33" name="CaixaDeTexto 32"/>
              <p:cNvSpPr txBox="1"/>
              <p:nvPr/>
            </p:nvSpPr>
            <p:spPr>
              <a:xfrm>
                <a:off x="1051134" y="2249096"/>
                <a:ext cx="207037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dirty="0" smtClean="0"/>
                  <a:t>Unidades Periféricas</a:t>
                </a:r>
                <a:endParaRPr lang="pt-PT" dirty="0"/>
              </a:p>
            </p:txBody>
          </p:sp>
          <p:sp>
            <p:nvSpPr>
              <p:cNvPr id="34" name="CaixaDeTexto 33"/>
              <p:cNvSpPr txBox="1"/>
              <p:nvPr/>
            </p:nvSpPr>
            <p:spPr>
              <a:xfrm>
                <a:off x="9613929" y="2249096"/>
                <a:ext cx="207037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dirty="0" smtClean="0"/>
                  <a:t>Unidades Periféricas</a:t>
                </a:r>
                <a:endParaRPr lang="pt-PT" dirty="0"/>
              </a:p>
            </p:txBody>
          </p:sp>
          <p:sp>
            <p:nvSpPr>
              <p:cNvPr id="35" name="CaixaDeTexto 34"/>
              <p:cNvSpPr txBox="1"/>
              <p:nvPr/>
            </p:nvSpPr>
            <p:spPr>
              <a:xfrm>
                <a:off x="7442460" y="4272412"/>
                <a:ext cx="20080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dirty="0" smtClean="0"/>
                  <a:t>Serviços HTTP (</a:t>
                </a:r>
                <a:r>
                  <a:rPr lang="pt-PT" dirty="0" err="1" smtClean="0"/>
                  <a:t>Rest</a:t>
                </a:r>
                <a:r>
                  <a:rPr lang="pt-PT" dirty="0" smtClean="0"/>
                  <a:t>)</a:t>
                </a:r>
                <a:endParaRPr lang="pt-PT" dirty="0"/>
              </a:p>
            </p:txBody>
          </p:sp>
          <p:sp>
            <p:nvSpPr>
              <p:cNvPr id="36" name="CaixaDeTexto 35"/>
              <p:cNvSpPr txBox="1"/>
              <p:nvPr/>
            </p:nvSpPr>
            <p:spPr>
              <a:xfrm>
                <a:off x="7535551" y="3056011"/>
                <a:ext cx="740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dirty="0" smtClean="0"/>
                  <a:t>MQTT</a:t>
                </a:r>
                <a:endParaRPr lang="pt-PT" dirty="0"/>
              </a:p>
            </p:txBody>
          </p:sp>
          <p:sp>
            <p:nvSpPr>
              <p:cNvPr id="37" name="CaixaDeTexto 36"/>
              <p:cNvSpPr txBox="1"/>
              <p:nvPr/>
            </p:nvSpPr>
            <p:spPr>
              <a:xfrm>
                <a:off x="3129935" y="4641744"/>
                <a:ext cx="13452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dirty="0" err="1" smtClean="0"/>
                  <a:t>Queries</a:t>
                </a:r>
                <a:r>
                  <a:rPr lang="pt-PT" dirty="0" smtClean="0"/>
                  <a:t> SQL</a:t>
                </a:r>
                <a:endParaRPr lang="pt-PT" dirty="0"/>
              </a:p>
            </p:txBody>
          </p:sp>
          <p:cxnSp>
            <p:nvCxnSpPr>
              <p:cNvPr id="41" name="Conexão em ângulos retos 40"/>
              <p:cNvCxnSpPr>
                <a:stCxn id="37" idx="2"/>
                <a:endCxn id="23" idx="0"/>
              </p:cNvCxnSpPr>
              <p:nvPr/>
            </p:nvCxnSpPr>
            <p:spPr>
              <a:xfrm rot="5400000" flipH="1" flipV="1">
                <a:off x="3968241" y="3897535"/>
                <a:ext cx="947854" cy="1279227"/>
              </a:xfrm>
              <a:prstGeom prst="bentConnector3">
                <a:avLst>
                  <a:gd name="adj1" fmla="val -24118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exão em ângulos retos 42"/>
              <p:cNvCxnSpPr>
                <a:stCxn id="25" idx="0"/>
                <a:endCxn id="35" idx="2"/>
              </p:cNvCxnSpPr>
              <p:nvPr/>
            </p:nvCxnSpPr>
            <p:spPr>
              <a:xfrm>
                <a:off x="6438942" y="4515909"/>
                <a:ext cx="2007543" cy="125835"/>
              </a:xfrm>
              <a:prstGeom prst="bentConnector4">
                <a:avLst>
                  <a:gd name="adj1" fmla="val 22827"/>
                  <a:gd name="adj2" fmla="val 281666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exão em ângulos retos 45"/>
              <p:cNvCxnSpPr>
                <a:stCxn id="36" idx="2"/>
                <a:endCxn id="28" idx="2"/>
              </p:cNvCxnSpPr>
              <p:nvPr/>
            </p:nvCxnSpPr>
            <p:spPr>
              <a:xfrm rot="5400000" flipH="1">
                <a:off x="6971651" y="2491310"/>
                <a:ext cx="456317" cy="1411750"/>
              </a:xfrm>
              <a:prstGeom prst="bentConnector4">
                <a:avLst>
                  <a:gd name="adj1" fmla="val -50097"/>
                  <a:gd name="adj2" fmla="val 60028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8" name="Retângulo 47"/>
            <p:cNvSpPr/>
            <p:nvPr/>
          </p:nvSpPr>
          <p:spPr>
            <a:xfrm>
              <a:off x="3129935" y="1973179"/>
              <a:ext cx="6320575" cy="36576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50" name="Conexão em ângulos retos 49"/>
            <p:cNvCxnSpPr>
              <a:stCxn id="33" idx="2"/>
              <a:endCxn id="12" idx="1"/>
            </p:cNvCxnSpPr>
            <p:nvPr/>
          </p:nvCxnSpPr>
          <p:spPr>
            <a:xfrm rot="5400000" flipH="1" flipV="1">
              <a:off x="2853047" y="1668921"/>
              <a:ext cx="182781" cy="1716233"/>
            </a:xfrm>
            <a:prstGeom prst="bentConnector4">
              <a:avLst>
                <a:gd name="adj1" fmla="val -125068"/>
                <a:gd name="adj2" fmla="val 80159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exão em ângulos retos 51"/>
            <p:cNvCxnSpPr>
              <a:stCxn id="30" idx="3"/>
              <a:endCxn id="34" idx="2"/>
            </p:cNvCxnSpPr>
            <p:nvPr/>
          </p:nvCxnSpPr>
          <p:spPr>
            <a:xfrm>
              <a:off x="8386269" y="2433762"/>
              <a:ext cx="2262848" cy="184666"/>
            </a:xfrm>
            <a:prstGeom prst="bentConnector4">
              <a:avLst>
                <a:gd name="adj1" fmla="val 27126"/>
                <a:gd name="adj2" fmla="val 223791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CaixaDeTexto 52"/>
            <p:cNvSpPr txBox="1"/>
            <p:nvPr/>
          </p:nvSpPr>
          <p:spPr>
            <a:xfrm>
              <a:off x="5081782" y="1595013"/>
              <a:ext cx="17068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dirty="0" smtClean="0"/>
                <a:t>Unidade Central</a:t>
              </a:r>
              <a:endParaRPr lang="pt-PT" dirty="0"/>
            </a:p>
          </p:txBody>
        </p:sp>
      </p:grpSp>
      <p:sp>
        <p:nvSpPr>
          <p:cNvPr id="55" name="CaixaDeTexto 54"/>
          <p:cNvSpPr txBox="1"/>
          <p:nvPr/>
        </p:nvSpPr>
        <p:spPr>
          <a:xfrm>
            <a:off x="7182852" y="6087979"/>
            <a:ext cx="49561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dirty="0"/>
              <a:t>Mestrado em </a:t>
            </a:r>
            <a:r>
              <a:rPr lang="pt-PT" sz="2400" dirty="0" smtClean="0"/>
              <a:t>Engenharia  </a:t>
            </a:r>
            <a:r>
              <a:rPr lang="pt-PT" sz="2400" dirty="0" smtClean="0"/>
              <a:t>Eletrotécnica</a:t>
            </a: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1396555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094699"/>
          </a:xfrm>
        </p:spPr>
        <p:txBody>
          <a:bodyPr anchor="ctr"/>
          <a:lstStyle/>
          <a:p>
            <a:pPr algn="ctr"/>
            <a:r>
              <a:rPr lang="pt-PT" dirty="0" smtClean="0"/>
              <a:t>NODE RED</a:t>
            </a:r>
            <a:endParaRPr lang="pt-PT" dirty="0"/>
          </a:p>
        </p:txBody>
      </p:sp>
      <p:sp>
        <p:nvSpPr>
          <p:cNvPr id="6" name="Marcador de Posição de Conteúdo 5"/>
          <p:cNvSpPr>
            <a:spLocks noGrp="1"/>
          </p:cNvSpPr>
          <p:nvPr>
            <p:ph idx="1"/>
          </p:nvPr>
        </p:nvSpPr>
        <p:spPr>
          <a:xfrm>
            <a:off x="5690937" y="592666"/>
            <a:ext cx="5356472" cy="5198534"/>
          </a:xfrm>
        </p:spPr>
        <p:txBody>
          <a:bodyPr anchor="ctr"/>
          <a:lstStyle/>
          <a:p>
            <a:pPr marL="0" indent="0">
              <a:buNone/>
            </a:pPr>
            <a:r>
              <a:rPr lang="pt-PT" dirty="0" smtClean="0"/>
              <a:t>Responsabilidades:</a:t>
            </a:r>
          </a:p>
          <a:p>
            <a:r>
              <a:rPr lang="pt-PT" dirty="0" smtClean="0"/>
              <a:t>Receção e inserção em base de dados</a:t>
            </a:r>
          </a:p>
          <a:p>
            <a:r>
              <a:rPr lang="pt-PT" dirty="0" smtClean="0"/>
              <a:t>Envio de definições para as unidades periféricas</a:t>
            </a:r>
          </a:p>
          <a:p>
            <a:r>
              <a:rPr lang="pt-PT" dirty="0" smtClean="0"/>
              <a:t>Seleção e envio para a interface</a:t>
            </a:r>
          </a:p>
          <a:p>
            <a:r>
              <a:rPr lang="pt-PT" dirty="0" smtClean="0"/>
              <a:t>Alteração de estados</a:t>
            </a:r>
            <a:endParaRPr lang="pt-PT" dirty="0"/>
          </a:p>
        </p:txBody>
      </p:sp>
      <p:sp>
        <p:nvSpPr>
          <p:cNvPr id="8" name="Marcador de Posição do Texto 7"/>
          <p:cNvSpPr>
            <a:spLocks noGrp="1"/>
          </p:cNvSpPr>
          <p:nvPr>
            <p:ph type="body" sz="half" idx="2"/>
          </p:nvPr>
        </p:nvSpPr>
        <p:spPr>
          <a:xfrm>
            <a:off x="2237874" y="2249486"/>
            <a:ext cx="2764868" cy="3541714"/>
          </a:xfrm>
        </p:spPr>
        <p:txBody>
          <a:bodyPr anchor="b"/>
          <a:lstStyle/>
          <a:p>
            <a:r>
              <a:rPr lang="pt-PT" dirty="0" smtClean="0"/>
              <a:t>Ambientes: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smtClean="0"/>
              <a:t>Fluxo </a:t>
            </a:r>
            <a:r>
              <a:rPr lang="pt-PT" dirty="0" err="1" smtClean="0"/>
              <a:t>Rest</a:t>
            </a:r>
            <a:endParaRPr lang="pt-P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smtClean="0"/>
              <a:t>Fluxo MQTT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smtClean="0"/>
              <a:t>Fluxo Controlo</a:t>
            </a:r>
            <a:endParaRPr lang="pt-PT" dirty="0"/>
          </a:p>
        </p:txBody>
      </p:sp>
      <p:sp>
        <p:nvSpPr>
          <p:cNvPr id="10" name="Marcador de Posição do Número do Diapositivo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z="1600" smtClean="0"/>
              <a:t>17</a:t>
            </a:fld>
            <a:endParaRPr lang="en-US" sz="16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1876424" y="92129"/>
            <a:ext cx="2983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/>
              <a:t>Tomar, Dezembro de 2015</a:t>
            </a:r>
            <a:endParaRPr lang="pt-PT" sz="2000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081" y="5819394"/>
            <a:ext cx="2486434" cy="730250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6486" y="116724"/>
            <a:ext cx="3324225" cy="590550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 rotWithShape="1">
          <a:blip r:embed="rId4"/>
          <a:srcRect r="21866"/>
          <a:stretch/>
        </p:blipFill>
        <p:spPr>
          <a:xfrm>
            <a:off x="1111515" y="1704300"/>
            <a:ext cx="3891227" cy="2457613"/>
          </a:xfrm>
          <a:prstGeom prst="rect">
            <a:avLst/>
          </a:prstGeom>
        </p:spPr>
      </p:pic>
      <p:sp>
        <p:nvSpPr>
          <p:cNvPr id="12" name="CaixaDeTexto 11"/>
          <p:cNvSpPr txBox="1"/>
          <p:nvPr/>
        </p:nvSpPr>
        <p:spPr>
          <a:xfrm>
            <a:off x="7182852" y="6087979"/>
            <a:ext cx="49561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dirty="0"/>
              <a:t>Mestrado em </a:t>
            </a:r>
            <a:r>
              <a:rPr lang="pt-PT" sz="2400" dirty="0" smtClean="0"/>
              <a:t>Engenharia  </a:t>
            </a:r>
            <a:r>
              <a:rPr lang="pt-PT" sz="2400" dirty="0" smtClean="0"/>
              <a:t>Eletrotécnica</a:t>
            </a: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2500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894346"/>
          </a:xfrm>
        </p:spPr>
        <p:txBody>
          <a:bodyPr anchor="ctr"/>
          <a:lstStyle/>
          <a:p>
            <a:pPr algn="ctr"/>
            <a:r>
              <a:rPr lang="pt-PT" dirty="0" smtClean="0"/>
              <a:t>Fluxo MQTT</a:t>
            </a:r>
            <a:endParaRPr lang="pt-PT" dirty="0"/>
          </a:p>
        </p:txBody>
      </p:sp>
      <p:sp>
        <p:nvSpPr>
          <p:cNvPr id="8" name="Marcador de Posição do Texto 7"/>
          <p:cNvSpPr>
            <a:spLocks noGrp="1"/>
          </p:cNvSpPr>
          <p:nvPr>
            <p:ph type="body" sz="half" idx="2"/>
          </p:nvPr>
        </p:nvSpPr>
        <p:spPr>
          <a:xfrm>
            <a:off x="6916054" y="492239"/>
            <a:ext cx="3856037" cy="5756160"/>
          </a:xfrm>
        </p:spPr>
        <p:txBody>
          <a:bodyPr>
            <a:noAutofit/>
          </a:bodyPr>
          <a:lstStyle/>
          <a:p>
            <a:r>
              <a:rPr lang="pt-PT" dirty="0" err="1" smtClean="0"/>
              <a:t>Energy</a:t>
            </a:r>
            <a:r>
              <a:rPr lang="pt-PT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smtClean="0"/>
              <a:t>Receção de mensagem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smtClean="0"/>
              <a:t>Criação de </a:t>
            </a:r>
            <a:r>
              <a:rPr lang="pt-PT" dirty="0" err="1" smtClean="0"/>
              <a:t>Query</a:t>
            </a:r>
            <a:r>
              <a:rPr lang="pt-PT" dirty="0" smtClean="0"/>
              <a:t> SQL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smtClean="0"/>
              <a:t>Execução em base de dados</a:t>
            </a:r>
          </a:p>
          <a:p>
            <a:r>
              <a:rPr lang="pt-PT" dirty="0" err="1" smtClean="0"/>
              <a:t>Security</a:t>
            </a:r>
            <a:r>
              <a:rPr lang="pt-PT" dirty="0" smtClean="0"/>
              <a:t>:</a:t>
            </a:r>
            <a:endParaRPr lang="pt-P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smtClean="0"/>
              <a:t>Receção de alerta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smtClean="0"/>
              <a:t>Criação de </a:t>
            </a:r>
            <a:r>
              <a:rPr lang="pt-PT" dirty="0" err="1" smtClean="0"/>
              <a:t>Query</a:t>
            </a:r>
            <a:r>
              <a:rPr lang="pt-PT" dirty="0" smtClean="0"/>
              <a:t> SQL de email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smtClean="0"/>
              <a:t>Envio de notificação para a interface e email</a:t>
            </a:r>
          </a:p>
          <a:p>
            <a:r>
              <a:rPr lang="pt-PT" dirty="0" err="1" smtClean="0"/>
              <a:t>Settings</a:t>
            </a:r>
            <a:r>
              <a:rPr lang="pt-PT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smtClean="0"/>
              <a:t>Receção de pedido de configurações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smtClean="0"/>
              <a:t>Criação de </a:t>
            </a:r>
            <a:r>
              <a:rPr lang="pt-PT" dirty="0" err="1" smtClean="0"/>
              <a:t>Query</a:t>
            </a:r>
            <a:r>
              <a:rPr lang="pt-PT" dirty="0" smtClean="0"/>
              <a:t> SQL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smtClean="0"/>
              <a:t>Execução em base de dados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smtClean="0"/>
              <a:t>Envio de configurações para o tópico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z="1600" smtClean="0"/>
              <a:t>18</a:t>
            </a:fld>
            <a:endParaRPr lang="en-US" dirty="0"/>
          </a:p>
        </p:txBody>
      </p:sp>
      <p:sp>
        <p:nvSpPr>
          <p:cNvPr id="4" name="CaixaDeTexto 3"/>
          <p:cNvSpPr txBox="1"/>
          <p:nvPr/>
        </p:nvSpPr>
        <p:spPr>
          <a:xfrm>
            <a:off x="1876424" y="92129"/>
            <a:ext cx="2983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/>
              <a:t>Tomar, Dezembro de 2015</a:t>
            </a:r>
            <a:endParaRPr lang="pt-PT" sz="2000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081" y="5819394"/>
            <a:ext cx="2486434" cy="730250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6486" y="116724"/>
            <a:ext cx="3324225" cy="590550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337" y="1503947"/>
            <a:ext cx="6134100" cy="3971925"/>
          </a:xfrm>
          <a:prstGeom prst="rect">
            <a:avLst/>
          </a:prstGeom>
        </p:spPr>
      </p:pic>
      <p:sp>
        <p:nvSpPr>
          <p:cNvPr id="11" name="CaixaDeTexto 10"/>
          <p:cNvSpPr txBox="1"/>
          <p:nvPr/>
        </p:nvSpPr>
        <p:spPr>
          <a:xfrm>
            <a:off x="7182852" y="6087979"/>
            <a:ext cx="49561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dirty="0"/>
              <a:t>Mestrado em </a:t>
            </a:r>
            <a:r>
              <a:rPr lang="pt-PT" sz="2400" dirty="0" smtClean="0"/>
              <a:t>Engenharia  </a:t>
            </a:r>
            <a:r>
              <a:rPr lang="pt-PT" sz="2400" dirty="0" smtClean="0"/>
              <a:t>Eletrotécnica</a:t>
            </a: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762995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pt-PT" dirty="0" smtClean="0"/>
              <a:t>Fluxo </a:t>
            </a:r>
            <a:r>
              <a:rPr lang="pt-PT" dirty="0" err="1" smtClean="0"/>
              <a:t>Rest</a:t>
            </a:r>
            <a:endParaRPr lang="pt-PT" dirty="0"/>
          </a:p>
        </p:txBody>
      </p:sp>
      <p:sp>
        <p:nvSpPr>
          <p:cNvPr id="6" name="Marcador de Posição de Conteúdo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8" name="Marcador de Posição do Texto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pt-PT" dirty="0" smtClean="0"/>
              <a:t>Funcionamento: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smtClean="0"/>
              <a:t>Receção de pedido </a:t>
            </a:r>
            <a:r>
              <a:rPr lang="pt-PT" dirty="0" err="1" smtClean="0"/>
              <a:t>Rest</a:t>
            </a:r>
            <a:endParaRPr lang="pt-P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smtClean="0"/>
              <a:t>Criação de </a:t>
            </a:r>
            <a:r>
              <a:rPr lang="pt-PT" dirty="0" err="1" smtClean="0"/>
              <a:t>Query</a:t>
            </a:r>
            <a:r>
              <a:rPr lang="pt-PT" dirty="0" smtClean="0"/>
              <a:t> SQL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smtClean="0"/>
              <a:t>Execução de </a:t>
            </a:r>
            <a:r>
              <a:rPr lang="pt-PT" dirty="0" err="1" smtClean="0"/>
              <a:t>Query</a:t>
            </a:r>
            <a:r>
              <a:rPr lang="pt-PT" dirty="0" smtClean="0"/>
              <a:t> na base de dados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smtClean="0"/>
              <a:t>Transformação da resposta em linguagem </a:t>
            </a:r>
            <a:r>
              <a:rPr lang="pt-PT" dirty="0" err="1" smtClean="0"/>
              <a:t>Json</a:t>
            </a:r>
            <a:endParaRPr lang="pt-P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smtClean="0"/>
              <a:t>Devolução de resposta ao solicitador do pedido</a:t>
            </a:r>
            <a:endParaRPr lang="pt-PT" dirty="0"/>
          </a:p>
        </p:txBody>
      </p:sp>
      <p:sp>
        <p:nvSpPr>
          <p:cNvPr id="12" name="Marcador de Posição do Número do Diapositivo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z="1600" smtClean="0"/>
              <a:t>19</a:t>
            </a:fld>
            <a:endParaRPr lang="en-US" sz="1600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2742" y="2115608"/>
            <a:ext cx="6743700" cy="2152650"/>
          </a:xfrm>
          <a:prstGeom prst="rect">
            <a:avLst/>
          </a:prstGeom>
        </p:spPr>
      </p:pic>
      <p:sp>
        <p:nvSpPr>
          <p:cNvPr id="4" name="CaixaDeTexto 3"/>
          <p:cNvSpPr txBox="1"/>
          <p:nvPr/>
        </p:nvSpPr>
        <p:spPr>
          <a:xfrm>
            <a:off x="1876424" y="92129"/>
            <a:ext cx="2983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/>
              <a:t>Tomar, Dezembro de 2015</a:t>
            </a:r>
            <a:endParaRPr lang="pt-PT" sz="2000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081" y="5819394"/>
            <a:ext cx="2486434" cy="730250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6486" y="116724"/>
            <a:ext cx="3324225" cy="590550"/>
          </a:xfrm>
          <a:prstGeom prst="rect">
            <a:avLst/>
          </a:prstGeom>
        </p:spPr>
      </p:pic>
      <p:sp>
        <p:nvSpPr>
          <p:cNvPr id="11" name="CaixaDeTexto 10"/>
          <p:cNvSpPr txBox="1"/>
          <p:nvPr/>
        </p:nvSpPr>
        <p:spPr>
          <a:xfrm>
            <a:off x="7182852" y="6087979"/>
            <a:ext cx="49561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dirty="0"/>
              <a:t>Mestrado em </a:t>
            </a:r>
            <a:r>
              <a:rPr lang="pt-PT" sz="2400" dirty="0" smtClean="0"/>
              <a:t>Engenharia  </a:t>
            </a:r>
            <a:r>
              <a:rPr lang="pt-PT" sz="2400" dirty="0" smtClean="0"/>
              <a:t>Eletrotécnica</a:t>
            </a: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1590016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Introdução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dirty="0" smtClean="0"/>
              <a:t>Objetivos</a:t>
            </a:r>
          </a:p>
          <a:p>
            <a:r>
              <a:rPr lang="pt-PT" dirty="0" smtClean="0"/>
              <a:t>Sistema desenvolvido</a:t>
            </a:r>
          </a:p>
          <a:p>
            <a:r>
              <a:rPr lang="pt-PT" dirty="0" smtClean="0"/>
              <a:t>Demonstração</a:t>
            </a:r>
          </a:p>
          <a:p>
            <a:r>
              <a:rPr lang="pt-PT" dirty="0" smtClean="0"/>
              <a:t>Conclusões</a:t>
            </a:r>
          </a:p>
          <a:p>
            <a:pPr marL="0" indent="0">
              <a:buNone/>
            </a:pPr>
            <a:endParaRPr lang="pt-PT" dirty="0"/>
          </a:p>
        </p:txBody>
      </p:sp>
      <p:sp>
        <p:nvSpPr>
          <p:cNvPr id="8" name="Marcador de Posição do Número do Diapositivo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z="1600" smtClean="0"/>
              <a:t>2</a:t>
            </a:fld>
            <a:endParaRPr lang="en-US" sz="16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1876424" y="92129"/>
            <a:ext cx="2983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/>
              <a:t>Tomar, Dezembro de 2015</a:t>
            </a:r>
            <a:endParaRPr lang="pt-PT" sz="2000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081" y="5819394"/>
            <a:ext cx="2486434" cy="730250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6486" y="116724"/>
            <a:ext cx="3324225" cy="590550"/>
          </a:xfrm>
          <a:prstGeom prst="rect">
            <a:avLst/>
          </a:prstGeom>
        </p:spPr>
      </p:pic>
      <p:sp>
        <p:nvSpPr>
          <p:cNvPr id="10" name="CaixaDeTexto 9"/>
          <p:cNvSpPr txBox="1"/>
          <p:nvPr/>
        </p:nvSpPr>
        <p:spPr>
          <a:xfrm>
            <a:off x="7182852" y="6087979"/>
            <a:ext cx="49561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dirty="0"/>
              <a:t>Mestrado em </a:t>
            </a:r>
            <a:r>
              <a:rPr lang="pt-PT" sz="2400" dirty="0" smtClean="0"/>
              <a:t>Engenharia </a:t>
            </a:r>
            <a:r>
              <a:rPr lang="pt-PT" sz="2400" dirty="0" smtClean="0"/>
              <a:t>Eletrotécnica</a:t>
            </a: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2165084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pt-PT" dirty="0" smtClean="0"/>
              <a:t>Fluxo Controlo</a:t>
            </a:r>
            <a:endParaRPr lang="pt-PT" dirty="0"/>
          </a:p>
        </p:txBody>
      </p:sp>
      <p:sp>
        <p:nvSpPr>
          <p:cNvPr id="8" name="Marcador de Posição do Texto 7"/>
          <p:cNvSpPr>
            <a:spLocks noGrp="1"/>
          </p:cNvSpPr>
          <p:nvPr>
            <p:ph type="body" sz="half" idx="2"/>
          </p:nvPr>
        </p:nvSpPr>
        <p:spPr>
          <a:xfrm>
            <a:off x="7914674" y="841792"/>
            <a:ext cx="3856037" cy="497760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pt-PT" dirty="0" smtClean="0"/>
              <a:t>Funcionamento: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t-PT" dirty="0" smtClean="0"/>
              <a:t>Receção de pedido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t-PT" dirty="0" smtClean="0"/>
              <a:t>Criação de </a:t>
            </a:r>
            <a:r>
              <a:rPr lang="pt-PT" dirty="0" err="1" smtClean="0"/>
              <a:t>Query</a:t>
            </a:r>
            <a:r>
              <a:rPr lang="pt-PT" dirty="0" smtClean="0"/>
              <a:t> SQL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t-PT" dirty="0" smtClean="0"/>
              <a:t>Execução em base de dados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t-PT" dirty="0" smtClean="0"/>
              <a:t>Criação de resposta </a:t>
            </a:r>
            <a:r>
              <a:rPr lang="pt-PT" dirty="0" err="1" smtClean="0"/>
              <a:t>Json</a:t>
            </a:r>
            <a:endParaRPr lang="pt-PT" dirty="0" smtClean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t-PT" dirty="0" smtClean="0"/>
              <a:t>Envio de resposta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pt-PT" dirty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t-PT" dirty="0" smtClean="0"/>
              <a:t>Receção de definições</a:t>
            </a:r>
            <a:endParaRPr lang="pt-PT" dirty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t-PT" dirty="0" smtClean="0"/>
              <a:t>Criação de mensagem e </a:t>
            </a:r>
            <a:r>
              <a:rPr lang="pt-PT" dirty="0" err="1" smtClean="0"/>
              <a:t>Query</a:t>
            </a:r>
            <a:r>
              <a:rPr lang="pt-PT" dirty="0" smtClean="0"/>
              <a:t> SQL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t-PT" dirty="0" smtClean="0"/>
              <a:t>Execução em base de dados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t-PT" dirty="0" smtClean="0"/>
              <a:t>Envio de resposta para o tópico e interface</a:t>
            </a: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z="1600" smtClean="0"/>
              <a:t>20</a:t>
            </a:fld>
            <a:endParaRPr lang="en-US" sz="16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1876424" y="92129"/>
            <a:ext cx="2983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/>
              <a:t>Tomar, Dezembro de 2015</a:t>
            </a:r>
            <a:endParaRPr lang="pt-PT" sz="2000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081" y="5819394"/>
            <a:ext cx="2486434" cy="730250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6486" y="116724"/>
            <a:ext cx="3324225" cy="590550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5906" y="2126039"/>
            <a:ext cx="7134225" cy="2543175"/>
          </a:xfrm>
          <a:prstGeom prst="rect">
            <a:avLst/>
          </a:prstGeom>
        </p:spPr>
      </p:pic>
      <p:sp>
        <p:nvSpPr>
          <p:cNvPr id="11" name="CaixaDeTexto 10"/>
          <p:cNvSpPr txBox="1"/>
          <p:nvPr/>
        </p:nvSpPr>
        <p:spPr>
          <a:xfrm>
            <a:off x="7182852" y="6087979"/>
            <a:ext cx="49561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dirty="0"/>
              <a:t>Mestrado em </a:t>
            </a:r>
            <a:r>
              <a:rPr lang="pt-PT" sz="2400" dirty="0" smtClean="0"/>
              <a:t>Engenharia  </a:t>
            </a:r>
            <a:r>
              <a:rPr lang="pt-PT" sz="2400" dirty="0" smtClean="0"/>
              <a:t>Eletrotécnica</a:t>
            </a: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3699277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m 13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754" b="94703" l="2616" r="95976">
                        <a14:foregroundMark x1="9256" y1="3178" x2="7847" y2="65254"/>
                        <a14:foregroundMark x1="2616" y1="3390" x2="3018" y2="66314"/>
                        <a14:foregroundMark x1="27968" y1="4025" x2="46076" y2="35169"/>
                        <a14:foregroundMark x1="69416" y1="11017" x2="53722" y2="3390"/>
                        <a14:foregroundMark x1="95976" y1="58898" x2="76056" y2="2966"/>
                        <a14:foregroundMark x1="69215" y1="74364" x2="55131" y2="45763"/>
                        <a14:foregroundMark x1="27767" y1="41525" x2="45070" y2="94703"/>
                        <a14:foregroundMark x1="74849" y1="63983" x2="92757" y2="8813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6200" y="529133"/>
            <a:ext cx="6141453" cy="567916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930441"/>
          </a:xfrm>
        </p:spPr>
        <p:txBody>
          <a:bodyPr anchor="ctr"/>
          <a:lstStyle/>
          <a:p>
            <a:pPr algn="ctr"/>
            <a:r>
              <a:rPr lang="pt-PT" dirty="0" smtClean="0"/>
              <a:t>Base de Dados</a:t>
            </a:r>
            <a:endParaRPr lang="pt-PT" dirty="0"/>
          </a:p>
        </p:txBody>
      </p:sp>
      <p:sp>
        <p:nvSpPr>
          <p:cNvPr id="6" name="Marcador de Posição de Conteúdo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8" name="Marcador de Posição do Texto 7"/>
          <p:cNvSpPr>
            <a:spLocks noGrp="1"/>
          </p:cNvSpPr>
          <p:nvPr>
            <p:ph type="body" sz="half" idx="2"/>
          </p:nvPr>
        </p:nvSpPr>
        <p:spPr>
          <a:xfrm>
            <a:off x="1146705" y="1700314"/>
            <a:ext cx="3856037" cy="3958808"/>
          </a:xfrm>
        </p:spPr>
        <p:txBody>
          <a:bodyPr>
            <a:noAutofit/>
          </a:bodyPr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t-PT" b="1" dirty="0" err="1" smtClean="0"/>
              <a:t>Options</a:t>
            </a:r>
            <a:r>
              <a:rPr lang="pt-PT" dirty="0" smtClean="0"/>
              <a:t>: Definições da aplicação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t-PT" b="1" dirty="0" err="1" smtClean="0"/>
              <a:t>Energy_history</a:t>
            </a:r>
            <a:r>
              <a:rPr lang="pt-PT" dirty="0" smtClean="0"/>
              <a:t>: Histórico de medições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t-PT" b="1" dirty="0" err="1"/>
              <a:t>Eergynow</a:t>
            </a:r>
            <a:r>
              <a:rPr lang="pt-PT" dirty="0" smtClean="0"/>
              <a:t>: </a:t>
            </a:r>
            <a:r>
              <a:rPr lang="pt-PT" dirty="0" err="1" smtClean="0"/>
              <a:t>Pricipais</a:t>
            </a:r>
            <a:r>
              <a:rPr lang="pt-PT" dirty="0" smtClean="0"/>
              <a:t> indicadores</a:t>
            </a:r>
            <a:endParaRPr lang="pt-PT" dirty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t-PT" b="1" dirty="0" err="1" smtClean="0"/>
              <a:t>Energy_costs</a:t>
            </a:r>
            <a:r>
              <a:rPr lang="pt-PT" dirty="0" smtClean="0"/>
              <a:t>: Custo diário por tipo de hora e total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t-PT" b="1" dirty="0" err="1" smtClean="0"/>
              <a:t>Cycle</a:t>
            </a:r>
            <a:r>
              <a:rPr lang="pt-PT" dirty="0"/>
              <a:t>: </a:t>
            </a:r>
            <a:r>
              <a:rPr lang="pt-PT" dirty="0" err="1" smtClean="0"/>
              <a:t>Cliclos</a:t>
            </a:r>
            <a:r>
              <a:rPr lang="pt-PT" dirty="0"/>
              <a:t> </a:t>
            </a:r>
            <a:r>
              <a:rPr lang="pt-PT" dirty="0" smtClean="0"/>
              <a:t>horários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t-PT" b="1" dirty="0" err="1" smtClean="0"/>
              <a:t>Prices</a:t>
            </a:r>
            <a:r>
              <a:rPr lang="pt-PT" dirty="0" smtClean="0"/>
              <a:t>: Preços por serviço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t-PT" b="1" dirty="0" smtClean="0"/>
              <a:t>Status</a:t>
            </a:r>
            <a:r>
              <a:rPr lang="pt-PT" dirty="0" smtClean="0"/>
              <a:t>: estado lógico dos sensores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pt-PT" dirty="0" smtClean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t-PT" dirty="0" smtClean="0"/>
              <a:t>Vistas de base de dados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t-PT" dirty="0" err="1" smtClean="0"/>
              <a:t>Triggers</a:t>
            </a:r>
            <a:r>
              <a:rPr lang="pt-PT" dirty="0"/>
              <a:t> </a:t>
            </a:r>
            <a:r>
              <a:rPr lang="pt-PT" dirty="0" smtClean="0"/>
              <a:t>e eventos</a:t>
            </a:r>
            <a:endParaRPr lang="pt-PT" dirty="0"/>
          </a:p>
        </p:txBody>
      </p:sp>
      <p:sp>
        <p:nvSpPr>
          <p:cNvPr id="11" name="Marcador de Posição do Número do Diapositivo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z="1600" smtClean="0"/>
              <a:t>21</a:t>
            </a:fld>
            <a:endParaRPr lang="en-US" dirty="0"/>
          </a:p>
        </p:txBody>
      </p:sp>
      <p:sp>
        <p:nvSpPr>
          <p:cNvPr id="4" name="CaixaDeTexto 3"/>
          <p:cNvSpPr txBox="1"/>
          <p:nvPr/>
        </p:nvSpPr>
        <p:spPr>
          <a:xfrm>
            <a:off x="1876424" y="92129"/>
            <a:ext cx="2983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/>
              <a:t>Tomar, Dezembro de 2015</a:t>
            </a:r>
            <a:endParaRPr lang="pt-PT" sz="2000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081" y="5819394"/>
            <a:ext cx="2486434" cy="730250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6486" y="116724"/>
            <a:ext cx="3324225" cy="590550"/>
          </a:xfrm>
          <a:prstGeom prst="rect">
            <a:avLst/>
          </a:prstGeom>
        </p:spPr>
      </p:pic>
      <p:sp>
        <p:nvSpPr>
          <p:cNvPr id="10" name="CaixaDeTexto 9"/>
          <p:cNvSpPr txBox="1"/>
          <p:nvPr/>
        </p:nvSpPr>
        <p:spPr>
          <a:xfrm>
            <a:off x="7182852" y="6087979"/>
            <a:ext cx="49561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dirty="0"/>
              <a:t>Mestrado em </a:t>
            </a:r>
            <a:r>
              <a:rPr lang="pt-PT" sz="2400" dirty="0" smtClean="0"/>
              <a:t>Engenharia  </a:t>
            </a:r>
            <a:r>
              <a:rPr lang="pt-PT" sz="2400" dirty="0" smtClean="0"/>
              <a:t>Eletrotécnica</a:t>
            </a: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2288111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pt-PT" dirty="0" smtClean="0"/>
              <a:t>Interface do Utilizador</a:t>
            </a:r>
            <a:br>
              <a:rPr lang="pt-PT" dirty="0" smtClean="0"/>
            </a:br>
            <a:r>
              <a:rPr lang="pt-PT" dirty="0" err="1" smtClean="0"/>
              <a:t>Dashing</a:t>
            </a:r>
            <a:endParaRPr lang="pt-PT" dirty="0"/>
          </a:p>
        </p:txBody>
      </p:sp>
      <p:sp>
        <p:nvSpPr>
          <p:cNvPr id="15" name="Marcador de Posição de Conteúdo 1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i="1" dirty="0" err="1" smtClean="0"/>
              <a:t>Opensource</a:t>
            </a:r>
            <a:endParaRPr lang="pt-PT" i="1" dirty="0" smtClean="0"/>
          </a:p>
          <a:p>
            <a:r>
              <a:rPr lang="pt-PT" i="1" dirty="0" err="1" smtClean="0"/>
              <a:t>Widgets</a:t>
            </a:r>
            <a:endParaRPr lang="pt-PT" i="1" dirty="0"/>
          </a:p>
          <a:p>
            <a:r>
              <a:rPr lang="pt-PT" dirty="0" smtClean="0"/>
              <a:t>Corre sobre a aplicação Sinatra</a:t>
            </a:r>
          </a:p>
          <a:p>
            <a:r>
              <a:rPr lang="pt-PT" dirty="0" smtClean="0"/>
              <a:t>HTML, </a:t>
            </a:r>
            <a:r>
              <a:rPr lang="pt-PT" dirty="0" err="1" smtClean="0"/>
              <a:t>Javascript</a:t>
            </a:r>
            <a:r>
              <a:rPr lang="pt-PT" dirty="0" smtClean="0"/>
              <a:t> e </a:t>
            </a:r>
            <a:r>
              <a:rPr lang="pt-PT" dirty="0" err="1" smtClean="0"/>
              <a:t>Ruby</a:t>
            </a:r>
            <a:endParaRPr lang="pt-PT" dirty="0" smtClean="0"/>
          </a:p>
        </p:txBody>
      </p:sp>
      <p:sp>
        <p:nvSpPr>
          <p:cNvPr id="8" name="Marcador de Posição do Número do Diapositivo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z="1600" smtClean="0"/>
              <a:t>22</a:t>
            </a:fld>
            <a:endParaRPr lang="en-US" sz="16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1876424" y="92129"/>
            <a:ext cx="2983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/>
              <a:t>Tomar, Dezembro de 2015</a:t>
            </a:r>
            <a:endParaRPr lang="pt-PT" sz="20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7182852" y="6087979"/>
            <a:ext cx="45878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dirty="0" smtClean="0"/>
              <a:t>Tiago Alexandre Martins Fernandes</a:t>
            </a:r>
            <a:endParaRPr lang="pt-PT" sz="2400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081" y="5819394"/>
            <a:ext cx="2486434" cy="730250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6486" y="116724"/>
            <a:ext cx="3324225" cy="590550"/>
          </a:xfrm>
          <a:prstGeom prst="rect">
            <a:avLst/>
          </a:prstGeom>
        </p:spPr>
      </p:pic>
      <p:sp>
        <p:nvSpPr>
          <p:cNvPr id="17" name="CaixaDeTexto 16"/>
          <p:cNvSpPr txBox="1"/>
          <p:nvPr/>
        </p:nvSpPr>
        <p:spPr>
          <a:xfrm>
            <a:off x="7471611" y="5328915"/>
            <a:ext cx="2321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Página principal SISGE</a:t>
            </a:r>
            <a:endParaRPr lang="pt-PT" dirty="0"/>
          </a:p>
        </p:txBody>
      </p:sp>
      <p:pic>
        <p:nvPicPr>
          <p:cNvPr id="18" name="Imagem 17"/>
          <p:cNvPicPr/>
          <p:nvPr/>
        </p:nvPicPr>
        <p:blipFill>
          <a:blip r:embed="rId4"/>
          <a:stretch>
            <a:fillRect/>
          </a:stretch>
        </p:blipFill>
        <p:spPr>
          <a:xfrm>
            <a:off x="5831508" y="2837810"/>
            <a:ext cx="5579745" cy="2414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6094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pt-PT" dirty="0" err="1" smtClean="0"/>
              <a:t>Dashing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z="1600" smtClean="0"/>
              <a:t>23</a:t>
            </a:fld>
            <a:endParaRPr lang="en-US" sz="16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1876424" y="92129"/>
            <a:ext cx="2983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/>
              <a:t>Tomar, Dezembro de 2015</a:t>
            </a:r>
            <a:endParaRPr lang="pt-PT" sz="2000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081" y="5819394"/>
            <a:ext cx="2486434" cy="730250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6486" y="116724"/>
            <a:ext cx="3324225" cy="590550"/>
          </a:xfrm>
          <a:prstGeom prst="rect">
            <a:avLst/>
          </a:prstGeom>
        </p:spPr>
      </p:pic>
      <p:sp>
        <p:nvSpPr>
          <p:cNvPr id="10" name="CaixaDeTexto 9"/>
          <p:cNvSpPr txBox="1"/>
          <p:nvPr/>
        </p:nvSpPr>
        <p:spPr>
          <a:xfrm>
            <a:off x="7182852" y="6087979"/>
            <a:ext cx="49561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dirty="0"/>
              <a:t>Mestrado em </a:t>
            </a:r>
            <a:r>
              <a:rPr lang="pt-PT" sz="2400" dirty="0" smtClean="0"/>
              <a:t>Engenharia  </a:t>
            </a:r>
            <a:r>
              <a:rPr lang="pt-PT" sz="2400" dirty="0" smtClean="0"/>
              <a:t>Eletrotécnica</a:t>
            </a:r>
            <a:endParaRPr lang="pt-PT" sz="2400" dirty="0"/>
          </a:p>
        </p:txBody>
      </p:sp>
      <p:grpSp>
        <p:nvGrpSpPr>
          <p:cNvPr id="43" name="Grupo 42"/>
          <p:cNvGrpSpPr/>
          <p:nvPr/>
        </p:nvGrpSpPr>
        <p:grpSpPr>
          <a:xfrm>
            <a:off x="1876424" y="2376177"/>
            <a:ext cx="8566351" cy="2895543"/>
            <a:chOff x="1607847" y="1914385"/>
            <a:chExt cx="8566351" cy="2895543"/>
          </a:xfrm>
        </p:grpSpPr>
        <p:sp>
          <p:nvSpPr>
            <p:cNvPr id="17" name="Retângulo 16"/>
            <p:cNvSpPr/>
            <p:nvPr/>
          </p:nvSpPr>
          <p:spPr>
            <a:xfrm>
              <a:off x="1607847" y="2824558"/>
              <a:ext cx="1790793" cy="1517607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dirty="0"/>
            </a:p>
          </p:txBody>
        </p:sp>
        <p:sp>
          <p:nvSpPr>
            <p:cNvPr id="18" name="Retângulo 17"/>
            <p:cNvSpPr/>
            <p:nvPr/>
          </p:nvSpPr>
          <p:spPr>
            <a:xfrm>
              <a:off x="4029826" y="3471225"/>
              <a:ext cx="1660860" cy="397192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dirty="0" smtClean="0"/>
                <a:t>HTML</a:t>
              </a:r>
              <a:endParaRPr lang="pt-PT" dirty="0"/>
            </a:p>
          </p:txBody>
        </p:sp>
        <p:sp>
          <p:nvSpPr>
            <p:cNvPr id="19" name="Hexágono 18"/>
            <p:cNvSpPr/>
            <p:nvPr/>
          </p:nvSpPr>
          <p:spPr>
            <a:xfrm>
              <a:off x="1698381" y="2900645"/>
              <a:ext cx="1637882" cy="421105"/>
            </a:xfrm>
            <a:prstGeom prst="hexagon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dirty="0" smtClean="0"/>
                <a:t>Indicadores</a:t>
              </a:r>
              <a:endParaRPr lang="pt-PT" dirty="0"/>
            </a:p>
          </p:txBody>
        </p:sp>
        <p:sp>
          <p:nvSpPr>
            <p:cNvPr id="20" name="Hexágono 19"/>
            <p:cNvSpPr/>
            <p:nvPr/>
          </p:nvSpPr>
          <p:spPr>
            <a:xfrm>
              <a:off x="1698381" y="3379175"/>
              <a:ext cx="1637882" cy="421105"/>
            </a:xfrm>
            <a:prstGeom prst="hexagon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dirty="0" smtClean="0"/>
                <a:t>Gráficos</a:t>
              </a:r>
              <a:endParaRPr lang="pt-PT" dirty="0"/>
            </a:p>
          </p:txBody>
        </p:sp>
        <p:sp>
          <p:nvSpPr>
            <p:cNvPr id="21" name="Hexágono 20"/>
            <p:cNvSpPr/>
            <p:nvPr/>
          </p:nvSpPr>
          <p:spPr>
            <a:xfrm>
              <a:off x="1698381" y="3844973"/>
              <a:ext cx="1637882" cy="421105"/>
            </a:xfrm>
            <a:prstGeom prst="hexagon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dirty="0" smtClean="0"/>
                <a:t>Botões</a:t>
              </a:r>
              <a:endParaRPr lang="pt-PT" dirty="0"/>
            </a:p>
          </p:txBody>
        </p:sp>
        <p:sp>
          <p:nvSpPr>
            <p:cNvPr id="23" name="CaixaDeTexto 22"/>
            <p:cNvSpPr txBox="1"/>
            <p:nvPr/>
          </p:nvSpPr>
          <p:spPr>
            <a:xfrm>
              <a:off x="1713564" y="2178227"/>
              <a:ext cx="168507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PT" dirty="0"/>
                <a:t>Página Principal</a:t>
              </a:r>
            </a:p>
            <a:p>
              <a:pPr algn="ctr"/>
              <a:r>
                <a:rPr lang="pt-PT" dirty="0"/>
                <a:t>(HTML</a:t>
              </a:r>
              <a:r>
                <a:rPr lang="pt-PT" dirty="0" smtClean="0"/>
                <a:t>)</a:t>
              </a:r>
              <a:endParaRPr lang="pt-PT" dirty="0"/>
            </a:p>
          </p:txBody>
        </p:sp>
        <p:sp>
          <p:nvSpPr>
            <p:cNvPr id="25" name="Retângulo 24"/>
            <p:cNvSpPr/>
            <p:nvPr/>
          </p:nvSpPr>
          <p:spPr>
            <a:xfrm>
              <a:off x="4029826" y="3919464"/>
              <a:ext cx="1660860" cy="39719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dirty="0" err="1" smtClean="0"/>
                <a:t>CoffeeScript</a:t>
              </a:r>
              <a:endParaRPr lang="pt-PT" dirty="0"/>
            </a:p>
          </p:txBody>
        </p:sp>
        <p:sp>
          <p:nvSpPr>
            <p:cNvPr id="26" name="Retângulo 25"/>
            <p:cNvSpPr/>
            <p:nvPr/>
          </p:nvSpPr>
          <p:spPr>
            <a:xfrm>
              <a:off x="4029826" y="4367703"/>
              <a:ext cx="1660860" cy="397192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dirty="0" smtClean="0"/>
                <a:t>CSS</a:t>
              </a:r>
              <a:endParaRPr lang="pt-PT" dirty="0"/>
            </a:p>
          </p:txBody>
        </p:sp>
        <p:sp>
          <p:nvSpPr>
            <p:cNvPr id="27" name="Retângulo 26"/>
            <p:cNvSpPr/>
            <p:nvPr/>
          </p:nvSpPr>
          <p:spPr>
            <a:xfrm>
              <a:off x="6314512" y="1914385"/>
              <a:ext cx="1660860" cy="1293670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dirty="0" smtClean="0"/>
                <a:t>Script </a:t>
              </a:r>
              <a:r>
                <a:rPr lang="pt-PT" dirty="0" err="1" smtClean="0"/>
                <a:t>Ruby</a:t>
              </a:r>
              <a:endParaRPr lang="pt-PT" dirty="0"/>
            </a:p>
          </p:txBody>
        </p:sp>
        <p:sp>
          <p:nvSpPr>
            <p:cNvPr id="28" name="Retângulo 27"/>
            <p:cNvSpPr/>
            <p:nvPr/>
          </p:nvSpPr>
          <p:spPr>
            <a:xfrm>
              <a:off x="8682032" y="3489229"/>
              <a:ext cx="1492166" cy="1320699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dirty="0" smtClean="0"/>
                <a:t>Node </a:t>
              </a:r>
              <a:r>
                <a:rPr lang="pt-PT" dirty="0" err="1" smtClean="0"/>
                <a:t>Red</a:t>
              </a:r>
              <a:endParaRPr lang="pt-PT" dirty="0"/>
            </a:p>
          </p:txBody>
        </p:sp>
        <p:sp>
          <p:nvSpPr>
            <p:cNvPr id="30" name="Seta para baixo 29"/>
            <p:cNvSpPr/>
            <p:nvPr/>
          </p:nvSpPr>
          <p:spPr>
            <a:xfrm rot="5400000">
              <a:off x="5849853" y="3810103"/>
              <a:ext cx="302114" cy="396725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32" name="Retângulo 31"/>
            <p:cNvSpPr/>
            <p:nvPr/>
          </p:nvSpPr>
          <p:spPr>
            <a:xfrm>
              <a:off x="6314512" y="3489229"/>
              <a:ext cx="1660860" cy="1293670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dirty="0" smtClean="0"/>
                <a:t>Serviços </a:t>
              </a:r>
              <a:r>
                <a:rPr lang="pt-PT" dirty="0" err="1" smtClean="0"/>
                <a:t>Rest</a:t>
              </a:r>
              <a:r>
                <a:rPr lang="pt-PT" dirty="0" smtClean="0"/>
                <a:t> internos</a:t>
              </a:r>
              <a:endParaRPr lang="pt-PT" dirty="0"/>
            </a:p>
          </p:txBody>
        </p:sp>
        <p:sp>
          <p:nvSpPr>
            <p:cNvPr id="33" name="Seta para baixo 32"/>
            <p:cNvSpPr/>
            <p:nvPr/>
          </p:nvSpPr>
          <p:spPr>
            <a:xfrm rot="16200000">
              <a:off x="5896336" y="4070754"/>
              <a:ext cx="302114" cy="396725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36" name="Seta para baixo 35"/>
            <p:cNvSpPr/>
            <p:nvPr/>
          </p:nvSpPr>
          <p:spPr>
            <a:xfrm rot="5400000">
              <a:off x="8131162" y="3810103"/>
              <a:ext cx="302114" cy="396725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37" name="Seta para baixo 36"/>
            <p:cNvSpPr/>
            <p:nvPr/>
          </p:nvSpPr>
          <p:spPr>
            <a:xfrm rot="16200000">
              <a:off x="8177645" y="4070754"/>
              <a:ext cx="302114" cy="396725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38" name="Seta em ângulo reto para cima 37"/>
            <p:cNvSpPr/>
            <p:nvPr/>
          </p:nvSpPr>
          <p:spPr>
            <a:xfrm rot="16200000">
              <a:off x="8318811" y="2358658"/>
              <a:ext cx="756172" cy="1133115"/>
            </a:xfrm>
            <a:prstGeom prst="bent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39" name="Seta para baixo 38"/>
            <p:cNvSpPr/>
            <p:nvPr/>
          </p:nvSpPr>
          <p:spPr>
            <a:xfrm rot="5400000">
              <a:off x="4703164" y="1630563"/>
              <a:ext cx="302114" cy="2690103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41" name="Seta para baixo 40"/>
            <p:cNvSpPr/>
            <p:nvPr/>
          </p:nvSpPr>
          <p:spPr>
            <a:xfrm rot="5400000">
              <a:off x="3556475" y="3803833"/>
              <a:ext cx="302114" cy="396725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42" name="Seta para baixo 41"/>
            <p:cNvSpPr/>
            <p:nvPr/>
          </p:nvSpPr>
          <p:spPr>
            <a:xfrm rot="16200000">
              <a:off x="3602958" y="4064484"/>
              <a:ext cx="302114" cy="396725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</p:spTree>
    <p:extLst>
      <p:ext uri="{BB962C8B-B14F-4D97-AF65-F5344CB8AC3E}">
        <p14:creationId xmlns:p14="http://schemas.microsoft.com/office/powerpoint/2010/main" val="3640478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pt-PT" dirty="0" smtClean="0"/>
              <a:t>Demonstração</a:t>
            </a:r>
            <a:endParaRPr lang="pt-PT" dirty="0"/>
          </a:p>
        </p:txBody>
      </p:sp>
      <p:sp>
        <p:nvSpPr>
          <p:cNvPr id="8" name="Marcador de Posição do Número do Diapositivo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24</a:t>
            </a:fld>
            <a:endParaRPr lang="en-US" dirty="0"/>
          </a:p>
        </p:txBody>
      </p:sp>
      <p:sp>
        <p:nvSpPr>
          <p:cNvPr id="4" name="CaixaDeTexto 3"/>
          <p:cNvSpPr txBox="1"/>
          <p:nvPr/>
        </p:nvSpPr>
        <p:spPr>
          <a:xfrm>
            <a:off x="1876424" y="92129"/>
            <a:ext cx="2983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/>
              <a:t>Tomar, Dezembro de 2015</a:t>
            </a:r>
            <a:endParaRPr lang="pt-PT" sz="2000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081" y="5819394"/>
            <a:ext cx="2486434" cy="730250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6486" y="116724"/>
            <a:ext cx="3324225" cy="590550"/>
          </a:xfrm>
          <a:prstGeom prst="rect">
            <a:avLst/>
          </a:prstGeom>
        </p:spPr>
      </p:pic>
      <p:sp>
        <p:nvSpPr>
          <p:cNvPr id="10" name="CaixaDeTexto 9"/>
          <p:cNvSpPr txBox="1"/>
          <p:nvPr/>
        </p:nvSpPr>
        <p:spPr>
          <a:xfrm>
            <a:off x="7182852" y="6087979"/>
            <a:ext cx="49561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dirty="0"/>
              <a:t>Mestrado em </a:t>
            </a:r>
            <a:r>
              <a:rPr lang="pt-PT" sz="2400" dirty="0" smtClean="0"/>
              <a:t>Engenharia  </a:t>
            </a:r>
            <a:r>
              <a:rPr lang="pt-PT" sz="2400" dirty="0" smtClean="0"/>
              <a:t>Eletrotécnica</a:t>
            </a: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1002586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pt-PT" dirty="0" smtClean="0"/>
              <a:t>Demonstração</a:t>
            </a:r>
            <a:endParaRPr lang="pt-PT" dirty="0"/>
          </a:p>
        </p:txBody>
      </p:sp>
      <p:pic>
        <p:nvPicPr>
          <p:cNvPr id="5" name="D6889EC">
            <a:hlinkClick r:id="" action="ppaction://media"/>
          </p:cNvPr>
          <p:cNvPicPr>
            <a:picLocks noGrp="1" noChangeAspect="1"/>
          </p:cNvPicPr>
          <p:nvPr>
            <p:ph idx="1"/>
            <a:videoFile r:link="rId1"/>
            <p:extLst>
              <p:ext uri="{DAA4B4D4-6D71-4841-9C94-3DE7FCFB9230}">
                <p14:media xmlns:p14="http://schemas.microsoft.com/office/powerpoint/2010/main" r:embed="rId2">
                  <p14:trim end="11377.3401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9068" y="0"/>
            <a:ext cx="12109884" cy="6808800"/>
          </a:xfrm>
        </p:spPr>
      </p:pic>
      <p:sp>
        <p:nvSpPr>
          <p:cNvPr id="8" name="Marcador de Posição do Número do Diapositivo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25</a:t>
            </a:fld>
            <a:endParaRPr lang="en-US" dirty="0"/>
          </a:p>
        </p:txBody>
      </p:sp>
      <p:sp>
        <p:nvSpPr>
          <p:cNvPr id="4" name="CaixaDeTexto 3"/>
          <p:cNvSpPr txBox="1"/>
          <p:nvPr/>
        </p:nvSpPr>
        <p:spPr>
          <a:xfrm>
            <a:off x="1876424" y="92129"/>
            <a:ext cx="2983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/>
              <a:t>Tomar, Dezembro de 2015</a:t>
            </a:r>
            <a:endParaRPr lang="pt-PT" sz="2000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081" y="5819394"/>
            <a:ext cx="2486434" cy="730250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6486" y="116724"/>
            <a:ext cx="3324225" cy="590550"/>
          </a:xfrm>
          <a:prstGeom prst="rect">
            <a:avLst/>
          </a:prstGeom>
        </p:spPr>
      </p:pic>
      <p:sp>
        <p:nvSpPr>
          <p:cNvPr id="10" name="CaixaDeTexto 9"/>
          <p:cNvSpPr txBox="1"/>
          <p:nvPr/>
        </p:nvSpPr>
        <p:spPr>
          <a:xfrm>
            <a:off x="7182852" y="6087979"/>
            <a:ext cx="49561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dirty="0"/>
              <a:t>Mestrado em </a:t>
            </a:r>
            <a:r>
              <a:rPr lang="pt-PT" sz="2400" dirty="0" smtClean="0"/>
              <a:t>Engenharia  </a:t>
            </a:r>
            <a:r>
              <a:rPr lang="pt-PT" sz="2400" dirty="0" smtClean="0"/>
              <a:t>Eletrotécnica</a:t>
            </a: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64572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pt-PT" dirty="0" smtClean="0"/>
              <a:t>Conclusão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pt-PT" dirty="0" smtClean="0"/>
              <a:t>MQTT permite implementações rápidas</a:t>
            </a:r>
          </a:p>
          <a:p>
            <a:r>
              <a:rPr lang="pt-PT" dirty="0" smtClean="0"/>
              <a:t>Medição dos consumos em tempo real</a:t>
            </a:r>
          </a:p>
          <a:p>
            <a:r>
              <a:rPr lang="pt-PT" dirty="0" smtClean="0"/>
              <a:t>Informação do custo atual</a:t>
            </a:r>
          </a:p>
          <a:p>
            <a:r>
              <a:rPr lang="pt-PT" dirty="0" smtClean="0"/>
              <a:t>Identificação da origem dos consumos</a:t>
            </a:r>
          </a:p>
          <a:p>
            <a:endParaRPr lang="pt-PT" dirty="0"/>
          </a:p>
        </p:txBody>
      </p:sp>
      <p:sp>
        <p:nvSpPr>
          <p:cNvPr id="11" name="Marcador de Posição de Conteúdo 10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pt-PT" dirty="0" smtClean="0"/>
              <a:t>Valores aproximados devido às técnicas utilizadas</a:t>
            </a:r>
          </a:p>
          <a:p>
            <a:r>
              <a:rPr lang="pt-PT" dirty="0" smtClean="0"/>
              <a:t>Deteção de presença é simples e eficaz</a:t>
            </a:r>
            <a:endParaRPr lang="pt-PT" dirty="0"/>
          </a:p>
        </p:txBody>
      </p:sp>
      <p:sp>
        <p:nvSpPr>
          <p:cNvPr id="8" name="Marcador de Posição do Número do Diapositivo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26</a:t>
            </a:fld>
            <a:endParaRPr lang="en-US" dirty="0"/>
          </a:p>
        </p:txBody>
      </p:sp>
      <p:sp>
        <p:nvSpPr>
          <p:cNvPr id="4" name="CaixaDeTexto 3"/>
          <p:cNvSpPr txBox="1"/>
          <p:nvPr/>
        </p:nvSpPr>
        <p:spPr>
          <a:xfrm>
            <a:off x="1876424" y="92129"/>
            <a:ext cx="2983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/>
              <a:t>Tomar, Dezembro de 2015</a:t>
            </a:r>
            <a:endParaRPr lang="pt-PT" sz="2000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081" y="5819394"/>
            <a:ext cx="2486434" cy="730250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6486" y="116724"/>
            <a:ext cx="3324225" cy="590550"/>
          </a:xfrm>
          <a:prstGeom prst="rect">
            <a:avLst/>
          </a:prstGeom>
        </p:spPr>
      </p:pic>
      <p:sp>
        <p:nvSpPr>
          <p:cNvPr id="10" name="CaixaDeTexto 9"/>
          <p:cNvSpPr txBox="1"/>
          <p:nvPr/>
        </p:nvSpPr>
        <p:spPr>
          <a:xfrm>
            <a:off x="7182852" y="6087979"/>
            <a:ext cx="49561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dirty="0"/>
              <a:t>Mestrado em </a:t>
            </a:r>
            <a:r>
              <a:rPr lang="pt-PT" sz="2400" dirty="0" smtClean="0"/>
              <a:t>Engenharia  </a:t>
            </a:r>
            <a:r>
              <a:rPr lang="pt-PT" sz="2400" dirty="0" smtClean="0"/>
              <a:t>Eletrotécnica</a:t>
            </a: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958165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pt-PT" dirty="0" smtClean="0"/>
              <a:t>Bibliografia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PT" dirty="0" smtClean="0"/>
              <a:t>[</a:t>
            </a:r>
            <a:r>
              <a:rPr lang="pt-PT" dirty="0"/>
              <a:t>1</a:t>
            </a:r>
            <a:r>
              <a:rPr lang="pt-PT" dirty="0" smtClean="0"/>
              <a:t>] </a:t>
            </a:r>
            <a:r>
              <a:rPr lang="pt-PT" dirty="0"/>
              <a:t>– </a:t>
            </a:r>
            <a:r>
              <a:rPr lang="pt-PT" dirty="0" err="1" smtClean="0"/>
              <a:t>Adafruit</a:t>
            </a:r>
            <a:r>
              <a:rPr lang="pt-PT" dirty="0" smtClean="0"/>
              <a:t> PIR Sensor: https</a:t>
            </a:r>
            <a:r>
              <a:rPr lang="pt-PT" dirty="0"/>
              <a:t>://learn.adafruit.com/downloads/pdf/pir-passive-infrared-proximity-motion-sensor.pdf</a:t>
            </a:r>
          </a:p>
        </p:txBody>
      </p:sp>
      <p:sp>
        <p:nvSpPr>
          <p:cNvPr id="8" name="Marcador de Posição do Número do Diapositivo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27</a:t>
            </a:fld>
            <a:endParaRPr lang="en-US" dirty="0"/>
          </a:p>
        </p:txBody>
      </p:sp>
      <p:sp>
        <p:nvSpPr>
          <p:cNvPr id="4" name="CaixaDeTexto 3"/>
          <p:cNvSpPr txBox="1"/>
          <p:nvPr/>
        </p:nvSpPr>
        <p:spPr>
          <a:xfrm>
            <a:off x="1876424" y="92129"/>
            <a:ext cx="2983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/>
              <a:t>Tomar, Dezembro de 2015</a:t>
            </a:r>
            <a:endParaRPr lang="pt-PT" sz="2000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081" y="5819394"/>
            <a:ext cx="2486434" cy="730250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6486" y="116724"/>
            <a:ext cx="3324225" cy="590550"/>
          </a:xfrm>
          <a:prstGeom prst="rect">
            <a:avLst/>
          </a:prstGeom>
        </p:spPr>
      </p:pic>
      <p:sp>
        <p:nvSpPr>
          <p:cNvPr id="10" name="CaixaDeTexto 9"/>
          <p:cNvSpPr txBox="1"/>
          <p:nvPr/>
        </p:nvSpPr>
        <p:spPr>
          <a:xfrm>
            <a:off x="7182852" y="6087979"/>
            <a:ext cx="49561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dirty="0"/>
              <a:t>Mestrado em </a:t>
            </a:r>
            <a:r>
              <a:rPr lang="pt-PT" sz="2400" dirty="0" smtClean="0"/>
              <a:t>Engenharia  </a:t>
            </a:r>
            <a:r>
              <a:rPr lang="pt-PT" sz="2400" dirty="0" smtClean="0"/>
              <a:t>Eletrotécnica</a:t>
            </a: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1221437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29424" y="1468091"/>
            <a:ext cx="9905955" cy="3429000"/>
          </a:xfrm>
        </p:spPr>
        <p:txBody>
          <a:bodyPr anchor="ctr"/>
          <a:lstStyle/>
          <a:p>
            <a:pPr algn="ctr"/>
            <a:r>
              <a:rPr lang="pt-PT" sz="4400" dirty="0" smtClean="0"/>
              <a:t>Obrigado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28</a:t>
            </a:fld>
            <a:endParaRPr lang="en-US" dirty="0"/>
          </a:p>
        </p:txBody>
      </p:sp>
      <p:sp>
        <p:nvSpPr>
          <p:cNvPr id="4" name="CaixaDeTexto 3"/>
          <p:cNvSpPr txBox="1"/>
          <p:nvPr/>
        </p:nvSpPr>
        <p:spPr>
          <a:xfrm>
            <a:off x="1876424" y="92129"/>
            <a:ext cx="2983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/>
              <a:t>Tomar, Dezembro de 2015</a:t>
            </a:r>
            <a:endParaRPr lang="pt-PT" sz="2000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081" y="5819394"/>
            <a:ext cx="2486434" cy="730250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6486" y="116724"/>
            <a:ext cx="3324225" cy="590550"/>
          </a:xfrm>
          <a:prstGeom prst="rect">
            <a:avLst/>
          </a:prstGeom>
        </p:spPr>
      </p:pic>
      <p:sp>
        <p:nvSpPr>
          <p:cNvPr id="10" name="CaixaDeTexto 9"/>
          <p:cNvSpPr txBox="1"/>
          <p:nvPr/>
        </p:nvSpPr>
        <p:spPr>
          <a:xfrm>
            <a:off x="7182852" y="6087979"/>
            <a:ext cx="49561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dirty="0"/>
              <a:t>Mestrado em </a:t>
            </a:r>
            <a:r>
              <a:rPr lang="pt-PT" sz="2400" dirty="0" smtClean="0"/>
              <a:t>Engenharia  </a:t>
            </a:r>
            <a:r>
              <a:rPr lang="pt-PT" sz="2400" dirty="0" smtClean="0"/>
              <a:t>Eletrotécnica</a:t>
            </a: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146338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Objetivos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 smtClean="0"/>
              <a:t>Medir e analisar consumos de energia</a:t>
            </a:r>
          </a:p>
          <a:p>
            <a:r>
              <a:rPr lang="pt-PT" dirty="0" smtClean="0"/>
              <a:t>Monitorizar os custos com a energia</a:t>
            </a:r>
          </a:p>
          <a:p>
            <a:r>
              <a:rPr lang="pt-PT" dirty="0" smtClean="0"/>
              <a:t>Possibilitar a monitorização de produção</a:t>
            </a:r>
          </a:p>
          <a:p>
            <a:r>
              <a:rPr lang="pt-PT" dirty="0" smtClean="0"/>
              <a:t>Proteger pessoas e bens</a:t>
            </a:r>
          </a:p>
          <a:p>
            <a:r>
              <a:rPr lang="pt-PT" dirty="0" smtClean="0"/>
              <a:t>Monitorizar variáveis ambientais</a:t>
            </a:r>
          </a:p>
          <a:p>
            <a:r>
              <a:rPr lang="pt-PT" dirty="0" smtClean="0"/>
              <a:t>Atua de forma autónoma</a:t>
            </a:r>
          </a:p>
        </p:txBody>
      </p:sp>
      <p:sp>
        <p:nvSpPr>
          <p:cNvPr id="10" name="Marcador de Posição do Número do Diapositivo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z="1600" smtClean="0"/>
              <a:t>3</a:t>
            </a:fld>
            <a:endParaRPr lang="en-US" sz="16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1876424" y="92129"/>
            <a:ext cx="2983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/>
              <a:t>Tomar, Dezembro de 2015</a:t>
            </a:r>
            <a:endParaRPr lang="pt-PT" sz="2000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081" y="5819394"/>
            <a:ext cx="2486434" cy="730250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6486" y="116724"/>
            <a:ext cx="3324225" cy="590550"/>
          </a:xfrm>
          <a:prstGeom prst="rect">
            <a:avLst/>
          </a:prstGeom>
        </p:spPr>
      </p:pic>
      <p:sp>
        <p:nvSpPr>
          <p:cNvPr id="9" name="CaixaDeTexto 8"/>
          <p:cNvSpPr txBox="1"/>
          <p:nvPr/>
        </p:nvSpPr>
        <p:spPr>
          <a:xfrm>
            <a:off x="7182852" y="6087979"/>
            <a:ext cx="49561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dirty="0"/>
              <a:t>Mestrado em </a:t>
            </a:r>
            <a:r>
              <a:rPr lang="pt-PT" sz="2400" dirty="0" smtClean="0"/>
              <a:t>Engenharia  </a:t>
            </a:r>
            <a:r>
              <a:rPr lang="pt-PT" sz="2400" dirty="0" smtClean="0"/>
              <a:t>Eletrotécnica</a:t>
            </a: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117683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688334"/>
          </a:xfrm>
        </p:spPr>
        <p:txBody>
          <a:bodyPr anchor="ctr"/>
          <a:lstStyle/>
          <a:p>
            <a:pPr algn="ctr"/>
            <a:r>
              <a:rPr lang="pt-PT" dirty="0" smtClean="0"/>
              <a:t>SISGE</a:t>
            </a:r>
            <a:endParaRPr lang="pt-PT" dirty="0"/>
          </a:p>
        </p:txBody>
      </p:sp>
      <p:sp>
        <p:nvSpPr>
          <p:cNvPr id="8" name="Marcador de Posição do Número do Diapositivo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z="1600" smtClean="0"/>
              <a:t>4</a:t>
            </a:fld>
            <a:endParaRPr lang="en-US" sz="16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1876424" y="92129"/>
            <a:ext cx="2983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/>
              <a:t>Tomar, Dezembro de 2015</a:t>
            </a:r>
            <a:endParaRPr lang="pt-PT" sz="20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7182852" y="6087979"/>
            <a:ext cx="45878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dirty="0" smtClean="0"/>
              <a:t>Tiago Alexandre Martins Fernandes</a:t>
            </a:r>
            <a:endParaRPr lang="pt-PT" sz="2400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081" y="5819394"/>
            <a:ext cx="2486434" cy="730250"/>
          </a:xfrm>
          <a:prstGeom prst="rect">
            <a:avLst/>
          </a:prstGeom>
        </p:spPr>
      </p:pic>
      <p:grpSp>
        <p:nvGrpSpPr>
          <p:cNvPr id="29" name="Grupo 28"/>
          <p:cNvGrpSpPr/>
          <p:nvPr/>
        </p:nvGrpSpPr>
        <p:grpSpPr>
          <a:xfrm>
            <a:off x="985003" y="1018027"/>
            <a:ext cx="9711071" cy="4660878"/>
            <a:chOff x="1141414" y="1256753"/>
            <a:chExt cx="8678388" cy="3986754"/>
          </a:xfrm>
        </p:grpSpPr>
        <p:grpSp>
          <p:nvGrpSpPr>
            <p:cNvPr id="214" name="Grupo 213"/>
            <p:cNvGrpSpPr/>
            <p:nvPr/>
          </p:nvGrpSpPr>
          <p:grpSpPr>
            <a:xfrm>
              <a:off x="1141414" y="1256753"/>
              <a:ext cx="8678388" cy="3986754"/>
              <a:chOff x="-2487595" y="10423"/>
              <a:chExt cx="13535006" cy="5570894"/>
            </a:xfrm>
          </p:grpSpPr>
          <p:pic>
            <p:nvPicPr>
              <p:cNvPr id="173" name="Imagem 172" descr="C:\Users\0100733\Desktop\Anexos\Fotos\2015-11-14 11.23.11.jpg"/>
              <p:cNvPicPr/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28554" b="73080" l="40564" r="90993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9608" t="27086" r="6948" b="27381"/>
              <a:stretch/>
            </p:blipFill>
            <p:spPr bwMode="auto">
              <a:xfrm>
                <a:off x="6305853" y="2497817"/>
                <a:ext cx="1759369" cy="1039546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174" name="Imagem 173" descr="C:\Users\0100733\Desktop\Anexos\Fotos\2015-11-14 11.24.18.jpg"/>
              <p:cNvPicPr/>
              <p:nvPr/>
            </p:nvPicPr>
            <p:blipFill rotWithShape="1"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ackgroundRemoval t="14992" b="82680" l="13664" r="95987">
                            <a14:foregroundMark x1="16728" y1="36846" x2="23928" y2="37827"/>
                            <a14:foregroundMark x1="88051" y1="51225" x2="88051" y2="51225"/>
                            <a14:foregroundMark x1="66023" y1="53513" x2="70435" y2="52369"/>
                            <a14:foregroundMark x1="14645" y1="33742" x2="17708" y2="33742"/>
                            <a14:foregroundMark x1="14645" y1="32925" x2="16360" y2="34395"/>
                            <a14:foregroundMark x1="15012" y1="32598" x2="18689" y2="32761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806" t="13202" r="3027" b="22598"/>
              <a:stretch/>
            </p:blipFill>
            <p:spPr bwMode="auto">
              <a:xfrm>
                <a:off x="246773" y="2179151"/>
                <a:ext cx="1708485" cy="974559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175" name="Imagem 174" descr="C:\Users\0100733\Desktop\Anexos\Fotos\2015-11-14 11.27.18.jpg"/>
              <p:cNvPicPr/>
              <p:nvPr/>
            </p:nvPicPr>
            <p:blipFill rotWithShape="1">
              <a:blip r:embed="rId7" cstate="print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ackgroundRemoval t="27819" b="76144" l="15993" r="90043">
                            <a14:foregroundMark x1="83915" y1="43832" x2="85018" y2="50368"/>
                            <a14:foregroundMark x1="80116" y1="33252" x2="81097" y2="33742"/>
                            <a14:foregroundMark x1="85509" y1="64093" x2="85509" y2="64093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390" t="28680" r="9164" b="24648"/>
              <a:stretch/>
            </p:blipFill>
            <p:spPr bwMode="auto">
              <a:xfrm>
                <a:off x="523476" y="4675097"/>
                <a:ext cx="975411" cy="459456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177" name="Imagem 176" descr="C:\Users\0100733\Desktop\Anexos\Fotos\2015-11-14 11.23.44.jpg"/>
              <p:cNvPicPr/>
              <p:nvPr/>
            </p:nvPicPr>
            <p:blipFill rotWithShape="1">
              <a:blip r:embed="rId9" cstate="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11029" b="89992" l="4504" r="81342">
                            <a14:backgroundMark x1="16023" y1="71405" x2="16023" y2="71405"/>
                            <a14:backgroundMark x1="16881" y1="71895" x2="18229" y2="72386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181" t="11252" r="19137" b="18774"/>
              <a:stretch/>
            </p:blipFill>
            <p:spPr bwMode="auto">
              <a:xfrm>
                <a:off x="-658692" y="964712"/>
                <a:ext cx="1986447" cy="1097288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178" name="Imagem 177" descr="C:\Users\0100733\Desktop\Anexos\Fotos\2015-11-14 11.20.57.jpg"/>
              <p:cNvPicPr/>
              <p:nvPr/>
            </p:nvPicPr>
            <p:blipFill rotWithShape="1">
              <a:blip r:embed="rId11" cstate="print"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backgroundRemoval t="19485" b="59967" l="29902" r="64890">
                            <a14:backgroundMark x1="35539" y1="52614" x2="41391" y2="52778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9536" t="20486" r="35632" b="40356"/>
              <a:stretch/>
            </p:blipFill>
            <p:spPr bwMode="auto">
              <a:xfrm>
                <a:off x="-807699" y="4348839"/>
                <a:ext cx="932447" cy="819149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179" name="Picture 2" descr="3-technicolor-tg784n-v3.jpg (600×400)"/>
              <p:cNvPicPr>
                <a:picLocks noChangeAspect="1" noChangeArrowheads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26797" y="3596869"/>
                <a:ext cx="2648142" cy="176542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80" name="Imagem 179" descr="C:\Users\0100733\Desktop\Anexos\Fotos\2015-11-14 11.26.58.jpg"/>
              <p:cNvPicPr/>
              <p:nvPr/>
            </p:nvPicPr>
            <p:blipFill rotWithShape="1">
              <a:blip r:embed="rId14" cstate="print">
                <a:extLst>
                  <a:ext uri="{BEBA8EAE-BF5A-486C-A8C5-ECC9F3942E4B}">
                    <a14:imgProps xmlns:a14="http://schemas.microsoft.com/office/drawing/2010/main">
                      <a14:imgLayer r:embed="rId15">
                        <a14:imgEffect>
                          <a14:backgroundRemoval t="20547" b="77859" l="34406" r="63542">
                            <a14:foregroundMark x1="50582" y1="31005" x2="50582" y2="31005"/>
                            <a14:foregroundMark x1="50950" y1="28227" x2="54596" y2="31985"/>
                            <a14:foregroundMark x1="49602" y1="23325" x2="50337" y2="23979"/>
                            <a14:foregroundMark x1="50214" y1="22018" x2="51777" y2="23652"/>
                            <a14:foregroundMark x1="56556" y1="50245" x2="60110" y2="42075"/>
                            <a14:foregroundMark x1="62561" y1="34109" x2="61703" y2="37663"/>
                            <a14:foregroundMark x1="35631" y1="39624" x2="35999" y2="42402"/>
                            <a14:backgroundMark x1="43352" y1="35253" x2="40656" y2="38317"/>
                            <a14:backgroundMark x1="44700" y1="40114" x2="49479" y2="43546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3807" t="19575" r="35978" b="19403"/>
              <a:stretch/>
            </p:blipFill>
            <p:spPr bwMode="auto">
              <a:xfrm>
                <a:off x="-1727038" y="1053254"/>
                <a:ext cx="814485" cy="1311440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181" name="Imagem 180" descr="C:\Users\0100733\Desktop\Anexos\Fotos\2015-11-14 11.24.33.jpg"/>
              <p:cNvPicPr/>
              <p:nvPr/>
            </p:nvPicPr>
            <p:blipFill rotWithShape="1">
              <a:blip r:embed="rId16" cstate="print">
                <a:extLst>
                  <a:ext uri="{BEBA8EAE-BF5A-486C-A8C5-ECC9F3942E4B}">
                    <a14:imgProps xmlns:a14="http://schemas.microsoft.com/office/drawing/2010/main">
                      <a14:imgLayer r:embed="rId17">
                        <a14:imgEffect>
                          <a14:backgroundRemoval t="10000" b="90000" l="10000" r="90000">
                            <a14:foregroundMark x1="18597" y1="33905" x2="31924" y2="37663"/>
                            <a14:foregroundMark x1="23346" y1="30310" x2="26409" y2="29330"/>
                            <a14:backgroundMark x1="45766" y1="82466" x2="56216" y2="76986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433" t="8479" r="13259" b="13079"/>
              <a:stretch/>
            </p:blipFill>
            <p:spPr bwMode="auto">
              <a:xfrm>
                <a:off x="2615094" y="2081074"/>
                <a:ext cx="1444798" cy="1002564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cxnSp>
            <p:nvCxnSpPr>
              <p:cNvPr id="182" name="Conexão reta 181"/>
              <p:cNvCxnSpPr/>
              <p:nvPr/>
            </p:nvCxnSpPr>
            <p:spPr>
              <a:xfrm>
                <a:off x="4412079" y="4571589"/>
                <a:ext cx="0" cy="77119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3" name="Conexão em ângulos retos 182"/>
              <p:cNvCxnSpPr/>
              <p:nvPr/>
            </p:nvCxnSpPr>
            <p:spPr>
              <a:xfrm rot="10800000">
                <a:off x="2201795" y="3353823"/>
                <a:ext cx="2210284" cy="1969379"/>
              </a:xfrm>
              <a:prstGeom prst="bentConnector3">
                <a:avLst>
                  <a:gd name="adj1" fmla="val 50000"/>
                </a:avLst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84" name="CaixaDeTexto 183"/>
              <p:cNvSpPr txBox="1"/>
              <p:nvPr/>
            </p:nvSpPr>
            <p:spPr>
              <a:xfrm>
                <a:off x="-700327" y="3130557"/>
                <a:ext cx="2433511" cy="3678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400" dirty="0" err="1" smtClean="0">
                    <a:latin typeface="Tw Cen MT (corpo)"/>
                  </a:rPr>
                  <a:t>Arduino</a:t>
                </a:r>
                <a:r>
                  <a:rPr lang="pt-PT" sz="1400" dirty="0" smtClean="0">
                    <a:latin typeface="Tw Cen MT (corpo)"/>
                  </a:rPr>
                  <a:t> Mega 2560</a:t>
                </a:r>
                <a:endParaRPr lang="pt-PT" sz="1400" dirty="0">
                  <a:latin typeface="Tw Cen MT (corpo)"/>
                </a:endParaRPr>
              </a:p>
            </p:txBody>
          </p:sp>
          <p:sp>
            <p:nvSpPr>
              <p:cNvPr id="185" name="CaixaDeTexto 184"/>
              <p:cNvSpPr txBox="1"/>
              <p:nvPr/>
            </p:nvSpPr>
            <p:spPr>
              <a:xfrm>
                <a:off x="3787757" y="2160709"/>
                <a:ext cx="2198068" cy="4300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400" dirty="0" smtClean="0">
                    <a:latin typeface="Tw Cen MT (corpo)"/>
                  </a:rPr>
                  <a:t>Ethernet </a:t>
                </a:r>
                <a:r>
                  <a:rPr lang="pt-PT" sz="1400" dirty="0" err="1" smtClean="0">
                    <a:latin typeface="Tw Cen MT (corpo)"/>
                  </a:rPr>
                  <a:t>Shield</a:t>
                </a:r>
                <a:endParaRPr lang="pt-PT" sz="1400" dirty="0">
                  <a:latin typeface="Tw Cen MT (corpo)"/>
                </a:endParaRPr>
              </a:p>
            </p:txBody>
          </p:sp>
          <p:cxnSp>
            <p:nvCxnSpPr>
              <p:cNvPr id="186" name="Conexão reta 185"/>
              <p:cNvCxnSpPr/>
              <p:nvPr/>
            </p:nvCxnSpPr>
            <p:spPr>
              <a:xfrm flipV="1">
                <a:off x="-1059799" y="1495897"/>
                <a:ext cx="528355" cy="19677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7" name="Conexão reta 186"/>
              <p:cNvCxnSpPr>
                <a:stCxn id="174" idx="0"/>
                <a:endCxn id="177" idx="3"/>
              </p:cNvCxnSpPr>
              <p:nvPr/>
            </p:nvCxnSpPr>
            <p:spPr>
              <a:xfrm flipV="1">
                <a:off x="1101016" y="1513357"/>
                <a:ext cx="226739" cy="66579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8" name="Conexão reta 187"/>
              <p:cNvCxnSpPr>
                <a:stCxn id="174" idx="3"/>
                <a:endCxn id="181" idx="1"/>
              </p:cNvCxnSpPr>
              <p:nvPr/>
            </p:nvCxnSpPr>
            <p:spPr>
              <a:xfrm flipV="1">
                <a:off x="1955258" y="2582356"/>
                <a:ext cx="659836" cy="8407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89" name="CaixaDeTexto 188"/>
              <p:cNvSpPr txBox="1"/>
              <p:nvPr/>
            </p:nvSpPr>
            <p:spPr>
              <a:xfrm>
                <a:off x="-2393711" y="2447881"/>
                <a:ext cx="1373043" cy="7311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pt-PT" sz="1400" dirty="0" smtClean="0">
                    <a:latin typeface="Tw Cen MT (corpo)"/>
                  </a:rPr>
                  <a:t>Sensor</a:t>
                </a:r>
              </a:p>
              <a:p>
                <a:pPr algn="ctr"/>
                <a:r>
                  <a:rPr lang="pt-PT" sz="1400" dirty="0" smtClean="0">
                    <a:latin typeface="Tw Cen MT (corpo)"/>
                  </a:rPr>
                  <a:t>Corrente</a:t>
                </a:r>
                <a:endParaRPr lang="pt-PT" sz="1400" dirty="0">
                  <a:latin typeface="Tw Cen MT (corpo)"/>
                </a:endParaRPr>
              </a:p>
            </p:txBody>
          </p:sp>
          <p:sp>
            <p:nvSpPr>
              <p:cNvPr id="190" name="CaixaDeTexto 189"/>
              <p:cNvSpPr txBox="1"/>
              <p:nvPr/>
            </p:nvSpPr>
            <p:spPr>
              <a:xfrm>
                <a:off x="1273846" y="797673"/>
                <a:ext cx="3765621" cy="4300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400" dirty="0" smtClean="0">
                    <a:latin typeface="Tw Cen MT (corpo)"/>
                  </a:rPr>
                  <a:t>Placa de captação de sinais</a:t>
                </a:r>
                <a:endParaRPr lang="pt-PT" sz="1400" dirty="0">
                  <a:latin typeface="Tw Cen MT (corpo)"/>
                </a:endParaRPr>
              </a:p>
            </p:txBody>
          </p:sp>
          <p:sp>
            <p:nvSpPr>
              <p:cNvPr id="191" name="CaixaDeTexto 190"/>
              <p:cNvSpPr txBox="1"/>
              <p:nvPr/>
            </p:nvSpPr>
            <p:spPr>
              <a:xfrm>
                <a:off x="4101386" y="3809539"/>
                <a:ext cx="1125535" cy="4300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400" dirty="0" smtClean="0">
                    <a:latin typeface="Tw Cen MT (corpo)"/>
                  </a:rPr>
                  <a:t>Router</a:t>
                </a:r>
                <a:endParaRPr lang="pt-PT" sz="1400" dirty="0">
                  <a:latin typeface="Tw Cen MT (corpo)"/>
                </a:endParaRPr>
              </a:p>
            </p:txBody>
          </p:sp>
          <p:cxnSp>
            <p:nvCxnSpPr>
              <p:cNvPr id="192" name="Conexão em ângulos retos 191"/>
              <p:cNvCxnSpPr/>
              <p:nvPr/>
            </p:nvCxnSpPr>
            <p:spPr>
              <a:xfrm flipV="1">
                <a:off x="4866716" y="3558672"/>
                <a:ext cx="2362841" cy="1784113"/>
              </a:xfrm>
              <a:prstGeom prst="bentConnector3">
                <a:avLst>
                  <a:gd name="adj1" fmla="val 50000"/>
                </a:avLst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3" name="Conexão reta 192"/>
              <p:cNvCxnSpPr/>
              <p:nvPr/>
            </p:nvCxnSpPr>
            <p:spPr>
              <a:xfrm>
                <a:off x="4871149" y="4571589"/>
                <a:ext cx="0" cy="79070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94" name="CaixaDeTexto 193"/>
              <p:cNvSpPr txBox="1"/>
              <p:nvPr/>
            </p:nvSpPr>
            <p:spPr>
              <a:xfrm>
                <a:off x="6155392" y="2078519"/>
                <a:ext cx="2135569" cy="4300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400" dirty="0" err="1" smtClean="0">
                    <a:latin typeface="Tw Cen MT (corpo)"/>
                  </a:rPr>
                  <a:t>Raspberry</a:t>
                </a:r>
                <a:r>
                  <a:rPr lang="pt-PT" sz="1400" dirty="0" smtClean="0">
                    <a:latin typeface="Tw Cen MT (corpo)"/>
                  </a:rPr>
                  <a:t> Pi 2</a:t>
                </a:r>
                <a:endParaRPr lang="pt-PT" sz="1400" dirty="0">
                  <a:latin typeface="Tw Cen MT (corpo)"/>
                </a:endParaRPr>
              </a:p>
            </p:txBody>
          </p:sp>
          <p:sp>
            <p:nvSpPr>
              <p:cNvPr id="195" name="CaixaDeTexto 194"/>
              <p:cNvSpPr txBox="1"/>
              <p:nvPr/>
            </p:nvSpPr>
            <p:spPr>
              <a:xfrm>
                <a:off x="251191" y="4313651"/>
                <a:ext cx="1593051" cy="4300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400" dirty="0" err="1" smtClean="0">
                    <a:latin typeface="Tw Cen MT (corpo)"/>
                  </a:rPr>
                  <a:t>NodeMCU</a:t>
                </a:r>
                <a:endParaRPr lang="pt-PT" sz="1400" dirty="0">
                  <a:latin typeface="Tw Cen MT (corpo)"/>
                </a:endParaRPr>
              </a:p>
            </p:txBody>
          </p:sp>
          <p:sp>
            <p:nvSpPr>
              <p:cNvPr id="196" name="CaixaDeTexto 195"/>
              <p:cNvSpPr txBox="1"/>
              <p:nvPr/>
            </p:nvSpPr>
            <p:spPr>
              <a:xfrm>
                <a:off x="-778414" y="5088267"/>
                <a:ext cx="755525" cy="4300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400" dirty="0" smtClean="0">
                    <a:latin typeface="Tw Cen MT (corpo)"/>
                  </a:rPr>
                  <a:t>PIR</a:t>
                </a:r>
                <a:endParaRPr lang="pt-PT" sz="1400" dirty="0">
                  <a:latin typeface="Tw Cen MT (corpo)"/>
                </a:endParaRPr>
              </a:p>
            </p:txBody>
          </p:sp>
          <p:cxnSp>
            <p:nvCxnSpPr>
              <p:cNvPr id="197" name="Conexão reta 196"/>
              <p:cNvCxnSpPr>
                <a:endCxn id="175" idx="1"/>
              </p:cNvCxnSpPr>
              <p:nvPr/>
            </p:nvCxnSpPr>
            <p:spPr>
              <a:xfrm>
                <a:off x="139259" y="4758415"/>
                <a:ext cx="384218" cy="14641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pic>
            <p:nvPicPr>
              <p:cNvPr id="198" name="Picture 4" descr="http://3.bp.blogspot.com/-a-19CpY_FsI/U9BlcMU-KOI/AAAAAAAAJ54/Ev8tkyTLWFw/s1600/wireless_icon-999px.png"/>
              <p:cNvPicPr>
                <a:picLocks noChangeAspect="1" noChangeArrowheads="1"/>
              </p:cNvPicPr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4925646">
                <a:off x="1609034" y="4532127"/>
                <a:ext cx="460574" cy="45257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99" name="Picture 4" descr="http://3.bp.blogspot.com/-a-19CpY_FsI/U9BlcMU-KOI/AAAAAAAAJ54/Ev8tkyTLWFw/s1600/wireless_icon-999px.png"/>
              <p:cNvPicPr>
                <a:picLocks noChangeAspect="1" noChangeArrowheads="1"/>
              </p:cNvPicPr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5759382">
                <a:off x="3439976" y="4609208"/>
                <a:ext cx="460574" cy="45257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0" name="Picture 6" descr="https://raw.githubusercontent.com/docker-library/docs/master/mysql/logo.png"/>
              <p:cNvPicPr>
                <a:picLocks noChangeAspect="1" noChangeArrowheads="1"/>
              </p:cNvPicPr>
              <p:nvPr/>
            </p:nvPicPr>
            <p:blipFill>
              <a:blip r:embed="rId1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546752" y="886575"/>
                <a:ext cx="1150856" cy="77852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1" name="Picture 8" descr="https://avatars3.githubusercontent.com/u/5375661?v=3&amp;s=400"/>
              <p:cNvPicPr>
                <a:picLocks noChangeAspect="1" noChangeArrowheads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984772" y="2146370"/>
                <a:ext cx="973647" cy="97364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2" name="Picture 10" descr="http://mqtt.org/new/wp-content/uploads/2011/08/mqttorg-glow.png"/>
              <p:cNvPicPr>
                <a:picLocks noChangeAspect="1" noChangeArrowheads="1"/>
              </p:cNvPicPr>
              <p:nvPr/>
            </p:nvPicPr>
            <p:blipFill>
              <a:blip r:embed="rId2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80998" y="3015525"/>
                <a:ext cx="1168188" cy="3055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3" name="Picture 10" descr="http://mqtt.org/new/wp-content/uploads/2011/08/mqttorg-glow.png"/>
              <p:cNvPicPr>
                <a:picLocks noChangeAspect="1" noChangeArrowheads="1"/>
              </p:cNvPicPr>
              <p:nvPr/>
            </p:nvPicPr>
            <p:blipFill>
              <a:blip r:embed="rId2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86690" y="5020926"/>
                <a:ext cx="1168188" cy="3055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04" name="Retângulo 203"/>
              <p:cNvSpPr/>
              <p:nvPr/>
            </p:nvSpPr>
            <p:spPr>
              <a:xfrm>
                <a:off x="-1036955" y="4213524"/>
                <a:ext cx="3821616" cy="1367793"/>
              </a:xfrm>
              <a:prstGeom prst="rect">
                <a:avLst/>
              </a:prstGeom>
              <a:noFill/>
              <a:ln w="38100"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pt-PT" sz="1100">
                  <a:solidFill>
                    <a:schemeClr val="tx1"/>
                  </a:solidFill>
                </a:endParaRPr>
              </a:p>
            </p:txBody>
          </p:sp>
          <p:sp>
            <p:nvSpPr>
              <p:cNvPr id="205" name="Retângulo 204"/>
              <p:cNvSpPr/>
              <p:nvPr/>
            </p:nvSpPr>
            <p:spPr>
              <a:xfrm>
                <a:off x="-2487595" y="555396"/>
                <a:ext cx="8251618" cy="3228193"/>
              </a:xfrm>
              <a:prstGeom prst="rect">
                <a:avLst/>
              </a:prstGeom>
              <a:noFill/>
              <a:ln w="38100">
                <a:solidFill>
                  <a:srgbClr val="92D050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pt-PT" sz="110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06" name="Conexão reta 205"/>
              <p:cNvCxnSpPr>
                <a:stCxn id="201" idx="1"/>
              </p:cNvCxnSpPr>
              <p:nvPr/>
            </p:nvCxnSpPr>
            <p:spPr>
              <a:xfrm flipH="1">
                <a:off x="8026041" y="2633195"/>
                <a:ext cx="958731" cy="1345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7" name="Conexão reta 206"/>
              <p:cNvCxnSpPr/>
              <p:nvPr/>
            </p:nvCxnSpPr>
            <p:spPr>
              <a:xfrm flipH="1" flipV="1">
                <a:off x="7578448" y="3562073"/>
                <a:ext cx="342494" cy="84980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8" name="Conexão reta 207"/>
              <p:cNvCxnSpPr/>
              <p:nvPr/>
            </p:nvCxnSpPr>
            <p:spPr>
              <a:xfrm flipH="1">
                <a:off x="9349463" y="3223205"/>
                <a:ext cx="2" cy="473223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9" name="Conexão reta 208"/>
              <p:cNvCxnSpPr>
                <a:stCxn id="200" idx="2"/>
                <a:endCxn id="201" idx="0"/>
              </p:cNvCxnSpPr>
              <p:nvPr/>
            </p:nvCxnSpPr>
            <p:spPr>
              <a:xfrm>
                <a:off x="9122181" y="1665096"/>
                <a:ext cx="349415" cy="48127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10" name="Retângulo 209"/>
              <p:cNvSpPr/>
              <p:nvPr/>
            </p:nvSpPr>
            <p:spPr>
              <a:xfrm>
                <a:off x="6155392" y="553508"/>
                <a:ext cx="4892019" cy="5027809"/>
              </a:xfrm>
              <a:prstGeom prst="rect">
                <a:avLst/>
              </a:prstGeom>
              <a:noFill/>
              <a:ln w="38100">
                <a:solidFill>
                  <a:srgbClr val="0070C0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pt-PT" sz="1100">
                  <a:solidFill>
                    <a:schemeClr val="tx1"/>
                  </a:solidFill>
                </a:endParaRPr>
              </a:p>
            </p:txBody>
          </p:sp>
          <p:sp>
            <p:nvSpPr>
              <p:cNvPr id="211" name="CaixaDeTexto 210"/>
              <p:cNvSpPr txBox="1"/>
              <p:nvPr/>
            </p:nvSpPr>
            <p:spPr>
              <a:xfrm>
                <a:off x="364989" y="47463"/>
                <a:ext cx="2868091" cy="4730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600" dirty="0" smtClean="0"/>
                  <a:t>Unidade de Energia</a:t>
                </a:r>
                <a:endParaRPr lang="pt-PT" sz="1600" dirty="0"/>
              </a:p>
            </p:txBody>
          </p:sp>
          <p:sp>
            <p:nvSpPr>
              <p:cNvPr id="212" name="CaixaDeTexto 211"/>
              <p:cNvSpPr txBox="1"/>
              <p:nvPr/>
            </p:nvSpPr>
            <p:spPr>
              <a:xfrm>
                <a:off x="-683893" y="3783816"/>
                <a:ext cx="3255003" cy="4730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600" dirty="0" smtClean="0"/>
                  <a:t>Unidade de Segurança</a:t>
                </a:r>
                <a:endParaRPr lang="pt-PT" sz="1600" dirty="0"/>
              </a:p>
            </p:txBody>
          </p:sp>
          <p:sp>
            <p:nvSpPr>
              <p:cNvPr id="213" name="CaixaDeTexto 212"/>
              <p:cNvSpPr txBox="1"/>
              <p:nvPr/>
            </p:nvSpPr>
            <p:spPr>
              <a:xfrm>
                <a:off x="7400163" y="10423"/>
                <a:ext cx="2402476" cy="4730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600" dirty="0" smtClean="0"/>
                  <a:t>Unidade Central</a:t>
                </a:r>
                <a:endParaRPr lang="pt-PT" sz="1600" dirty="0"/>
              </a:p>
            </p:txBody>
          </p:sp>
        </p:grpSp>
        <p:pic>
          <p:nvPicPr>
            <p:cNvPr id="25" name="Imagem 24"/>
            <p:cNvPicPr>
              <a:picLocks noChangeAspect="1"/>
            </p:cNvPicPr>
            <p:nvPr/>
          </p:nvPicPr>
          <p:blipFill>
            <a:blip r:embed="rId22"/>
            <a:stretch>
              <a:fillRect/>
            </a:stretch>
          </p:blipFill>
          <p:spPr>
            <a:xfrm>
              <a:off x="7921665" y="3975025"/>
              <a:ext cx="1750595" cy="758368"/>
            </a:xfrm>
            <a:prstGeom prst="rect">
              <a:avLst/>
            </a:prstGeom>
          </p:spPr>
        </p:pic>
      </p:grpSp>
      <p:pic>
        <p:nvPicPr>
          <p:cNvPr id="73" name="Imagem 72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6486" y="116724"/>
            <a:ext cx="3324225" cy="59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094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pt-PT" dirty="0" smtClean="0"/>
              <a:t>MQTT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156200" y="3302316"/>
            <a:ext cx="5891209" cy="2488883"/>
          </a:xfrm>
        </p:spPr>
        <p:txBody>
          <a:bodyPr anchor="t">
            <a:normAutofit/>
          </a:bodyPr>
          <a:lstStyle/>
          <a:p>
            <a:r>
              <a:rPr lang="pt-PT" dirty="0" smtClean="0"/>
              <a:t>Publicar e subscrever tópicos</a:t>
            </a:r>
          </a:p>
          <a:p>
            <a:r>
              <a:rPr lang="pt-PT" dirty="0" smtClean="0"/>
              <a:t>Meio de transporte agnóstico</a:t>
            </a:r>
          </a:p>
          <a:p>
            <a:r>
              <a:rPr lang="pt-PT" dirty="0" smtClean="0"/>
              <a:t>Ligações por TCP/IP</a:t>
            </a:r>
          </a:p>
          <a:p>
            <a:r>
              <a:rPr lang="pt-PT" dirty="0" smtClean="0"/>
              <a:t>Três níveis de qualidade de serviço (</a:t>
            </a:r>
            <a:r>
              <a:rPr lang="pt-PT" i="1" dirty="0" err="1" smtClean="0"/>
              <a:t>QoS</a:t>
            </a:r>
            <a:r>
              <a:rPr lang="pt-PT" i="1" dirty="0" smtClean="0"/>
              <a:t>)</a:t>
            </a:r>
          </a:p>
          <a:p>
            <a:endParaRPr lang="pt-PT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146706" y="2249486"/>
            <a:ext cx="3896906" cy="3541714"/>
          </a:xfrm>
        </p:spPr>
        <p:txBody>
          <a:bodyPr anchor="ctr">
            <a:normAutofit/>
          </a:bodyPr>
          <a:lstStyle/>
          <a:p>
            <a:r>
              <a:rPr lang="pt-PT" sz="2000" dirty="0" smtClean="0"/>
              <a:t>Funcionamento: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PT" sz="2000" dirty="0" smtClean="0"/>
              <a:t>Subscrição ou </a:t>
            </a:r>
            <a:r>
              <a:rPr lang="pt-PT" sz="2000" dirty="0"/>
              <a:t>p</a:t>
            </a:r>
            <a:r>
              <a:rPr lang="pt-PT" sz="2000" dirty="0" smtClean="0"/>
              <a:t>ublicação em tópicos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PT" sz="2000" dirty="0" smtClean="0"/>
              <a:t>Estrutura semelhante aos sistemas de arquivo</a:t>
            </a:r>
          </a:p>
          <a:p>
            <a:r>
              <a:rPr lang="pt-PT" sz="2000" i="1" dirty="0" smtClean="0"/>
              <a:t>e.g.</a:t>
            </a:r>
            <a:r>
              <a:rPr lang="pt-PT" sz="2000" dirty="0" smtClean="0"/>
              <a:t> casa/quarto/temperatura</a:t>
            </a:r>
            <a:endParaRPr lang="pt-PT" sz="2000" i="1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z="1600" smtClean="0"/>
              <a:t>5</a:t>
            </a:fld>
            <a:endParaRPr lang="en-US" sz="1600" dirty="0"/>
          </a:p>
        </p:txBody>
      </p:sp>
      <p:sp>
        <p:nvSpPr>
          <p:cNvPr id="8" name="CaixaDeTexto 7"/>
          <p:cNvSpPr txBox="1"/>
          <p:nvPr/>
        </p:nvSpPr>
        <p:spPr>
          <a:xfrm>
            <a:off x="1876424" y="92129"/>
            <a:ext cx="2983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/>
              <a:t>Tomar, Dezembro de 2015</a:t>
            </a:r>
            <a:endParaRPr lang="pt-PT" sz="2000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081" y="5819394"/>
            <a:ext cx="2486434" cy="730250"/>
          </a:xfrm>
          <a:prstGeom prst="rect">
            <a:avLst/>
          </a:prstGeom>
        </p:spPr>
      </p:pic>
      <p:grpSp>
        <p:nvGrpSpPr>
          <p:cNvPr id="23" name="Grupo 22"/>
          <p:cNvGrpSpPr/>
          <p:nvPr/>
        </p:nvGrpSpPr>
        <p:grpSpPr>
          <a:xfrm>
            <a:off x="4489135" y="919890"/>
            <a:ext cx="7225337" cy="2477736"/>
            <a:chOff x="2065462" y="2546264"/>
            <a:chExt cx="7225337" cy="2477736"/>
          </a:xfrm>
        </p:grpSpPr>
        <p:sp>
          <p:nvSpPr>
            <p:cNvPr id="11" name="Oval 10"/>
            <p:cNvSpPr/>
            <p:nvPr/>
          </p:nvSpPr>
          <p:spPr>
            <a:xfrm>
              <a:off x="2065462" y="2546264"/>
              <a:ext cx="1407694" cy="74595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b="1" dirty="0" smtClean="0"/>
                <a:t>Cliente A</a:t>
              </a:r>
              <a:endParaRPr lang="pt-PT" b="1" dirty="0"/>
            </a:p>
          </p:txBody>
        </p:sp>
        <p:sp>
          <p:nvSpPr>
            <p:cNvPr id="12" name="Oval 11"/>
            <p:cNvSpPr/>
            <p:nvPr/>
          </p:nvSpPr>
          <p:spPr>
            <a:xfrm>
              <a:off x="7883105" y="2579307"/>
              <a:ext cx="1407694" cy="74595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b="1" dirty="0" smtClean="0"/>
                <a:t>Cliente B</a:t>
              </a:r>
              <a:endParaRPr lang="pt-PT" b="1" dirty="0"/>
            </a:p>
          </p:txBody>
        </p:sp>
        <p:sp>
          <p:nvSpPr>
            <p:cNvPr id="13" name="Oval 12"/>
            <p:cNvSpPr/>
            <p:nvPr/>
          </p:nvSpPr>
          <p:spPr>
            <a:xfrm>
              <a:off x="4869194" y="2548796"/>
              <a:ext cx="1407694" cy="74595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b="1" dirty="0" smtClean="0"/>
                <a:t>Broker</a:t>
              </a:r>
            </a:p>
            <a:p>
              <a:pPr algn="ctr"/>
              <a:r>
                <a:rPr lang="pt-PT" sz="1400" b="1" dirty="0" smtClean="0"/>
                <a:t>(Servidor)</a:t>
              </a:r>
              <a:endParaRPr lang="pt-PT" sz="1400" b="1" dirty="0"/>
            </a:p>
          </p:txBody>
        </p:sp>
        <p:cxnSp>
          <p:nvCxnSpPr>
            <p:cNvPr id="14" name="Conexão reta 13"/>
            <p:cNvCxnSpPr>
              <a:stCxn id="13" idx="4"/>
            </p:cNvCxnSpPr>
            <p:nvPr/>
          </p:nvCxnSpPr>
          <p:spPr>
            <a:xfrm>
              <a:off x="5573041" y="3294754"/>
              <a:ext cx="0" cy="104674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Conexão reta unidirecional 14"/>
            <p:cNvCxnSpPr/>
            <p:nvPr/>
          </p:nvCxnSpPr>
          <p:spPr>
            <a:xfrm>
              <a:off x="2769309" y="3917865"/>
              <a:ext cx="2734430" cy="2575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CaixaDeTexto 15"/>
            <p:cNvSpPr txBox="1"/>
            <p:nvPr/>
          </p:nvSpPr>
          <p:spPr>
            <a:xfrm>
              <a:off x="6066709" y="3030381"/>
              <a:ext cx="250530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b="1" dirty="0" smtClean="0"/>
                <a:t>Subscreve</a:t>
              </a:r>
            </a:p>
            <a:p>
              <a:r>
                <a:rPr lang="pt-PT" b="1" dirty="0"/>
                <a:t>t</a:t>
              </a:r>
              <a:r>
                <a:rPr lang="pt-PT" b="1" dirty="0" smtClean="0"/>
                <a:t>ópico casa/temperatura</a:t>
              </a:r>
              <a:endParaRPr lang="pt-PT" b="1" dirty="0"/>
            </a:p>
          </p:txBody>
        </p:sp>
        <p:sp>
          <p:nvSpPr>
            <p:cNvPr id="17" name="CaixaDeTexto 16"/>
            <p:cNvSpPr txBox="1"/>
            <p:nvPr/>
          </p:nvSpPr>
          <p:spPr>
            <a:xfrm>
              <a:off x="2757839" y="3297285"/>
              <a:ext cx="250530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b="1" dirty="0" smtClean="0"/>
                <a:t>Envia para</a:t>
              </a:r>
            </a:p>
            <a:p>
              <a:r>
                <a:rPr lang="pt-PT" b="1" dirty="0"/>
                <a:t>t</a:t>
              </a:r>
              <a:r>
                <a:rPr lang="pt-PT" b="1" dirty="0" smtClean="0"/>
                <a:t>ópico casa/temperatura</a:t>
              </a:r>
              <a:endParaRPr lang="pt-PT" b="1" dirty="0"/>
            </a:p>
          </p:txBody>
        </p:sp>
        <p:cxnSp>
          <p:nvCxnSpPr>
            <p:cNvPr id="18" name="Conexão reta 17"/>
            <p:cNvCxnSpPr/>
            <p:nvPr/>
          </p:nvCxnSpPr>
          <p:spPr>
            <a:xfrm>
              <a:off x="2769309" y="3292222"/>
              <a:ext cx="0" cy="104674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Conexão reta 18"/>
            <p:cNvCxnSpPr/>
            <p:nvPr/>
          </p:nvCxnSpPr>
          <p:spPr>
            <a:xfrm>
              <a:off x="8586951" y="3325265"/>
              <a:ext cx="0" cy="104674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Conexão reta unidirecional 19"/>
            <p:cNvCxnSpPr/>
            <p:nvPr/>
          </p:nvCxnSpPr>
          <p:spPr>
            <a:xfrm>
              <a:off x="5673512" y="4035423"/>
              <a:ext cx="2734430" cy="181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Conexão reta unidirecional 20"/>
            <p:cNvCxnSpPr/>
            <p:nvPr/>
          </p:nvCxnSpPr>
          <p:spPr>
            <a:xfrm flipH="1" flipV="1">
              <a:off x="5673512" y="3676712"/>
              <a:ext cx="2598862" cy="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2" name="CaixaDeTexto 21"/>
            <p:cNvSpPr txBox="1"/>
            <p:nvPr/>
          </p:nvSpPr>
          <p:spPr>
            <a:xfrm>
              <a:off x="5704682" y="4100670"/>
              <a:ext cx="2505301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b="1" dirty="0" smtClean="0"/>
                <a:t>Recebe mensagens</a:t>
              </a:r>
            </a:p>
            <a:p>
              <a:r>
                <a:rPr lang="pt-PT" b="1" dirty="0" smtClean="0"/>
                <a:t>publicadas no</a:t>
              </a:r>
            </a:p>
            <a:p>
              <a:r>
                <a:rPr lang="pt-PT" b="1" dirty="0"/>
                <a:t>t</a:t>
              </a:r>
              <a:r>
                <a:rPr lang="pt-PT" b="1" dirty="0" smtClean="0"/>
                <a:t>ópico casa/temperatura</a:t>
              </a:r>
              <a:endParaRPr lang="pt-PT" b="1" dirty="0"/>
            </a:p>
          </p:txBody>
        </p:sp>
      </p:grpSp>
      <p:pic>
        <p:nvPicPr>
          <p:cNvPr id="24" name="Imagem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6486" y="116724"/>
            <a:ext cx="3324225" cy="590550"/>
          </a:xfrm>
          <a:prstGeom prst="rect">
            <a:avLst/>
          </a:prstGeom>
        </p:spPr>
      </p:pic>
      <p:sp>
        <p:nvSpPr>
          <p:cNvPr id="25" name="CaixaDeTexto 24"/>
          <p:cNvSpPr txBox="1"/>
          <p:nvPr/>
        </p:nvSpPr>
        <p:spPr>
          <a:xfrm>
            <a:off x="7182852" y="6087979"/>
            <a:ext cx="49561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dirty="0"/>
              <a:t>Mestrado em </a:t>
            </a:r>
            <a:r>
              <a:rPr lang="pt-PT" sz="2400" dirty="0" smtClean="0"/>
              <a:t>Engenharia  </a:t>
            </a:r>
            <a:r>
              <a:rPr lang="pt-PT" sz="2400" dirty="0" smtClean="0"/>
              <a:t>Eletrotécnica</a:t>
            </a:r>
            <a:endParaRPr lang="pt-PT" sz="2400" dirty="0"/>
          </a:p>
        </p:txBody>
      </p:sp>
      <p:pic>
        <p:nvPicPr>
          <p:cNvPr id="2050" name="Picture 2" descr="http://mosquitto.org/wp-content/themes/corp-mosq/images/mosquitto-50x35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8588" y="648160"/>
            <a:ext cx="476250" cy="333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3932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pt-PT" dirty="0" smtClean="0"/>
              <a:t>Unidade Central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pPr marL="0" indent="0" algn="ctr">
              <a:buNone/>
            </a:pPr>
            <a:r>
              <a:rPr lang="pt-PT" dirty="0" smtClean="0"/>
              <a:t>				</a:t>
            </a:r>
            <a:r>
              <a:rPr lang="pt-PT" sz="2000" dirty="0" smtClean="0"/>
              <a:t>     </a:t>
            </a:r>
            <a:r>
              <a:rPr lang="pt-PT" sz="2000" dirty="0" err="1" smtClean="0"/>
              <a:t>Quadcore</a:t>
            </a:r>
            <a:endParaRPr lang="pt-PT" sz="2000" dirty="0" smtClean="0"/>
          </a:p>
          <a:p>
            <a:pPr marL="0" indent="0" algn="ctr">
              <a:buNone/>
            </a:pPr>
            <a:r>
              <a:rPr lang="pt-PT" sz="2000" dirty="0" smtClean="0"/>
              <a:t>				    900MHz</a:t>
            </a:r>
            <a:endParaRPr lang="pt-PT" sz="2000" dirty="0"/>
          </a:p>
          <a:p>
            <a:pPr marL="0" indent="0" algn="ctr">
              <a:buNone/>
            </a:pPr>
            <a:r>
              <a:rPr lang="pt-PT" sz="2000" dirty="0" smtClean="0"/>
              <a:t>             			                 1GB RAM</a:t>
            </a:r>
          </a:p>
          <a:p>
            <a:pPr marL="0" indent="0" algn="ctr">
              <a:buNone/>
            </a:pPr>
            <a:r>
              <a:rPr lang="pt-PT" sz="2000" dirty="0" smtClean="0"/>
              <a:t>				       Disco 16GB</a:t>
            </a:r>
            <a:endParaRPr lang="pt-PT" sz="2000" dirty="0"/>
          </a:p>
          <a:p>
            <a:pPr marL="0" indent="0" algn="ctr">
              <a:buNone/>
            </a:pPr>
            <a:r>
              <a:rPr lang="pt-PT" sz="2000" dirty="0" smtClean="0"/>
              <a:t>Computador </a:t>
            </a:r>
            <a:r>
              <a:rPr lang="pt-PT" sz="2000" i="1" dirty="0" err="1" smtClean="0"/>
              <a:t>Raspberry</a:t>
            </a:r>
            <a:r>
              <a:rPr lang="pt-PT" sz="2000" i="1" dirty="0" smtClean="0"/>
              <a:t> PI 2</a:t>
            </a:r>
          </a:p>
          <a:p>
            <a:pPr marL="0" indent="0">
              <a:buNone/>
            </a:pPr>
            <a:r>
              <a:rPr lang="pt-PT" sz="2000" dirty="0" smtClean="0"/>
              <a:t>Responsabilidades:</a:t>
            </a:r>
          </a:p>
          <a:p>
            <a:pPr marL="285750" indent="-285750"/>
            <a:r>
              <a:rPr lang="pt-PT" sz="2000" dirty="0"/>
              <a:t>Manipular e guardar os dados vindos dos sensores</a:t>
            </a:r>
          </a:p>
          <a:p>
            <a:pPr marL="285750" indent="-285750"/>
            <a:r>
              <a:rPr lang="pt-PT" sz="2000" dirty="0"/>
              <a:t>Controlar </a:t>
            </a:r>
            <a:r>
              <a:rPr lang="pt-PT" sz="2000" dirty="0" smtClean="0"/>
              <a:t>as comunicação </a:t>
            </a:r>
            <a:r>
              <a:rPr lang="pt-PT" sz="2000" dirty="0"/>
              <a:t>entre </a:t>
            </a:r>
            <a:r>
              <a:rPr lang="pt-PT" sz="2000" dirty="0" smtClean="0"/>
              <a:t>unidades</a:t>
            </a:r>
            <a:endParaRPr lang="pt-PT" sz="2000" dirty="0"/>
          </a:p>
          <a:p>
            <a:pPr marL="285750" indent="-285750"/>
            <a:r>
              <a:rPr lang="pt-PT" sz="2000" dirty="0" smtClean="0"/>
              <a:t>Gerir a interface do </a:t>
            </a:r>
            <a:r>
              <a:rPr lang="pt-PT" sz="2000" dirty="0"/>
              <a:t>utilizador</a:t>
            </a:r>
          </a:p>
          <a:p>
            <a:pPr marL="0" indent="0">
              <a:buNone/>
            </a:pPr>
            <a:endParaRPr lang="pt-PT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/>
        <p:txBody>
          <a:bodyPr anchor="ctr">
            <a:normAutofit/>
          </a:bodyPr>
          <a:lstStyle/>
          <a:p>
            <a:r>
              <a:rPr lang="pt-PT" sz="2000" dirty="0" smtClean="0"/>
              <a:t>Fundamentos tidos em conta na sua escolha: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PT" sz="2000" dirty="0" smtClean="0"/>
              <a:t>Baixo </a:t>
            </a:r>
            <a:r>
              <a:rPr lang="pt-PT" sz="2000" dirty="0"/>
              <a:t>custo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PT" sz="2000" dirty="0"/>
              <a:t>Dimensões reduzidas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PT" sz="2000" dirty="0"/>
              <a:t>Futuros desenvolvimentos (</a:t>
            </a:r>
            <a:r>
              <a:rPr lang="pt-PT" sz="2000" i="1" dirty="0"/>
              <a:t>GPIO</a:t>
            </a:r>
            <a:r>
              <a:rPr lang="pt-PT" sz="20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sz="2000" dirty="0"/>
          </a:p>
        </p:txBody>
      </p:sp>
      <p:sp>
        <p:nvSpPr>
          <p:cNvPr id="12" name="Marcador de Posição do Número do Diapositivo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z="1600" smtClean="0"/>
              <a:t>6</a:t>
            </a:fld>
            <a:endParaRPr lang="en-US" sz="1600" dirty="0"/>
          </a:p>
        </p:txBody>
      </p:sp>
      <p:pic>
        <p:nvPicPr>
          <p:cNvPr id="7" name="Imagem 6" descr="C:\Users\0100733\Desktop\Anexos\Fotos\2015-11-14 11.23.11.jpg"/>
          <p:cNvPicPr/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8554" b="73080" l="40564" r="9099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608" t="27086" r="6948" b="27381"/>
          <a:stretch/>
        </p:blipFill>
        <p:spPr bwMode="auto">
          <a:xfrm>
            <a:off x="6611141" y="810127"/>
            <a:ext cx="2981325" cy="1905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CaixaDeTexto 5"/>
          <p:cNvSpPr txBox="1"/>
          <p:nvPr/>
        </p:nvSpPr>
        <p:spPr>
          <a:xfrm>
            <a:off x="1876424" y="92129"/>
            <a:ext cx="2983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/>
              <a:t>Tomar, Dezembro de 2015</a:t>
            </a:r>
            <a:endParaRPr lang="pt-PT" sz="2000" dirty="0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081" y="5819394"/>
            <a:ext cx="2486434" cy="730250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6486" y="116724"/>
            <a:ext cx="3324225" cy="590550"/>
          </a:xfrm>
          <a:prstGeom prst="rect">
            <a:avLst/>
          </a:prstGeom>
        </p:spPr>
      </p:pic>
      <p:sp>
        <p:nvSpPr>
          <p:cNvPr id="11" name="CaixaDeTexto 10"/>
          <p:cNvSpPr txBox="1"/>
          <p:nvPr/>
        </p:nvSpPr>
        <p:spPr>
          <a:xfrm>
            <a:off x="7182852" y="6087979"/>
            <a:ext cx="49561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dirty="0"/>
              <a:t>Mestrado em </a:t>
            </a:r>
            <a:r>
              <a:rPr lang="pt-PT" sz="2400" dirty="0" smtClean="0"/>
              <a:t>Engenharia  </a:t>
            </a:r>
            <a:r>
              <a:rPr lang="pt-PT" sz="2400" dirty="0" smtClean="0"/>
              <a:t>Eletrotécnica</a:t>
            </a: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3939800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062789"/>
          </a:xfrm>
        </p:spPr>
        <p:txBody>
          <a:bodyPr/>
          <a:lstStyle/>
          <a:p>
            <a:r>
              <a:rPr lang="pt-PT" dirty="0"/>
              <a:t>Unidade </a:t>
            </a:r>
            <a:r>
              <a:rPr lang="pt-PT" dirty="0" smtClean="0"/>
              <a:t>de Aquisição </a:t>
            </a:r>
            <a:r>
              <a:rPr lang="pt-PT" dirty="0"/>
              <a:t>de Dados - Energia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1135850" y="3354698"/>
            <a:ext cx="3195240" cy="576262"/>
          </a:xfrm>
        </p:spPr>
        <p:txBody>
          <a:bodyPr/>
          <a:lstStyle/>
          <a:p>
            <a:pPr algn="ctr"/>
            <a:r>
              <a:rPr lang="pt-PT" dirty="0" smtClean="0"/>
              <a:t>Placa de </a:t>
            </a:r>
            <a:r>
              <a:rPr lang="pt-PT" sz="1800" dirty="0" smtClean="0"/>
              <a:t>desenvolvimento </a:t>
            </a:r>
            <a:r>
              <a:rPr lang="pt-PT" sz="1800" dirty="0" err="1" smtClean="0"/>
              <a:t>Arduino</a:t>
            </a:r>
            <a:r>
              <a:rPr lang="pt-PT" sz="1800" dirty="0" smtClean="0"/>
              <a:t> MEGA 2560</a:t>
            </a:r>
            <a:endParaRPr lang="pt-PT" sz="1800" dirty="0"/>
          </a:p>
        </p:txBody>
      </p:sp>
      <p:pic>
        <p:nvPicPr>
          <p:cNvPr id="12" name="Marcador de Posição da Imagem 11"/>
          <p:cNvPicPr>
            <a:picLocks noGrp="1" noChangeAspect="1"/>
          </p:cNvPicPr>
          <p:nvPr>
            <p:ph type="pic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22" b="18222"/>
          <a:stretch>
            <a:fillRect/>
          </a:stretch>
        </p:blipFill>
        <p:spPr>
          <a:xfrm>
            <a:off x="1137310" y="1672389"/>
            <a:ext cx="3195240" cy="1524000"/>
          </a:xfrm>
        </p:spPr>
      </p:pic>
      <p:sp>
        <p:nvSpPr>
          <p:cNvPr id="5" name="Marcador de Posição do Texto 4"/>
          <p:cNvSpPr>
            <a:spLocks noGrp="1"/>
          </p:cNvSpPr>
          <p:nvPr>
            <p:ph type="body" sz="half" idx="18"/>
          </p:nvPr>
        </p:nvSpPr>
        <p:spPr>
          <a:xfrm>
            <a:off x="1135850" y="3930956"/>
            <a:ext cx="3195240" cy="2314257"/>
          </a:xfrm>
        </p:spPr>
        <p:txBody>
          <a:bodyPr>
            <a:noAutofit/>
          </a:bodyPr>
          <a:lstStyle/>
          <a:p>
            <a:r>
              <a:rPr lang="pt-PT" sz="1600" dirty="0" smtClean="0"/>
              <a:t>Fundamentos da sua escolha: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600" dirty="0" smtClean="0"/>
              <a:t>Custo Reduzido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600" dirty="0" smtClean="0"/>
              <a:t>Boa capacidade de processamento de sinais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600" dirty="0" smtClean="0"/>
              <a:t>Elevado número de portas</a:t>
            </a:r>
            <a:endParaRPr lang="pt-PT" sz="1600" dirty="0"/>
          </a:p>
        </p:txBody>
      </p:sp>
      <p:sp>
        <p:nvSpPr>
          <p:cNvPr id="6" name="Marcador de Posição do Texto 5"/>
          <p:cNvSpPr>
            <a:spLocks noGrp="1"/>
          </p:cNvSpPr>
          <p:nvPr>
            <p:ph type="body" sz="quarter" idx="3"/>
          </p:nvPr>
        </p:nvSpPr>
        <p:spPr>
          <a:xfrm>
            <a:off x="4483490" y="3354698"/>
            <a:ext cx="3200400" cy="576262"/>
          </a:xfrm>
        </p:spPr>
        <p:txBody>
          <a:bodyPr anchor="ctr"/>
          <a:lstStyle/>
          <a:p>
            <a:r>
              <a:rPr lang="pt-PT" dirty="0" err="1" smtClean="0"/>
              <a:t>Shiled</a:t>
            </a:r>
            <a:r>
              <a:rPr lang="pt-PT" dirty="0" smtClean="0"/>
              <a:t> Ethernet </a:t>
            </a:r>
            <a:r>
              <a:rPr lang="pt-PT" dirty="0" err="1" smtClean="0"/>
              <a:t>Arduino</a:t>
            </a:r>
            <a:endParaRPr lang="pt-PT" dirty="0"/>
          </a:p>
        </p:txBody>
      </p:sp>
      <p:pic>
        <p:nvPicPr>
          <p:cNvPr id="13" name="Marcador de Posição da Imagem 12"/>
          <p:cNvPicPr>
            <a:picLocks noGrp="1" noChangeAspect="1"/>
          </p:cNvPicPr>
          <p:nvPr>
            <p:ph type="pic" idx="2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72" b="18272"/>
          <a:stretch>
            <a:fillRect/>
          </a:stretch>
        </p:blipFill>
        <p:spPr>
          <a:xfrm>
            <a:off x="4484950" y="1672389"/>
            <a:ext cx="3198940" cy="1524000"/>
          </a:xfrm>
        </p:spPr>
      </p:pic>
      <p:sp>
        <p:nvSpPr>
          <p:cNvPr id="8" name="Marcador de Posição do Texto 7"/>
          <p:cNvSpPr>
            <a:spLocks noGrp="1"/>
          </p:cNvSpPr>
          <p:nvPr>
            <p:ph type="body" sz="half" idx="19"/>
          </p:nvPr>
        </p:nvSpPr>
        <p:spPr>
          <a:xfrm>
            <a:off x="4482030" y="3930958"/>
            <a:ext cx="3200400" cy="2314255"/>
          </a:xfrm>
        </p:spPr>
        <p:txBody>
          <a:bodyPr>
            <a:normAutofit lnSpcReduction="10000"/>
          </a:bodyPr>
          <a:lstStyle/>
          <a:p>
            <a:r>
              <a:rPr lang="pt-PT" sz="1800" dirty="0" smtClean="0"/>
              <a:t>Responsabilidades: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800" dirty="0" smtClean="0"/>
              <a:t>Leitura dos valores da tensão e corrente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800" dirty="0" smtClean="0"/>
              <a:t>Cálculo da potência ativa, potência aparente e fator de potencia</a:t>
            </a:r>
          </a:p>
        </p:txBody>
      </p:sp>
      <p:sp>
        <p:nvSpPr>
          <p:cNvPr id="9" name="Marcador de Posição do Texto 8"/>
          <p:cNvSpPr>
            <a:spLocks noGrp="1"/>
          </p:cNvSpPr>
          <p:nvPr>
            <p:ph type="body" sz="quarter" idx="13"/>
          </p:nvPr>
        </p:nvSpPr>
        <p:spPr>
          <a:xfrm>
            <a:off x="7847004" y="3354697"/>
            <a:ext cx="3190741" cy="576262"/>
          </a:xfrm>
        </p:spPr>
        <p:txBody>
          <a:bodyPr/>
          <a:lstStyle/>
          <a:p>
            <a:pPr algn="ctr"/>
            <a:r>
              <a:rPr lang="pt-PT" dirty="0" smtClean="0"/>
              <a:t>Placa de aquisição de dados</a:t>
            </a:r>
            <a:endParaRPr lang="pt-PT" dirty="0"/>
          </a:p>
        </p:txBody>
      </p:sp>
      <p:pic>
        <p:nvPicPr>
          <p:cNvPr id="15" name="Marcador de Posição da Imagem 14"/>
          <p:cNvPicPr>
            <a:picLocks noGrp="1" noChangeAspect="1"/>
          </p:cNvPicPr>
          <p:nvPr>
            <p:ph type="pic" idx="2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22" b="18222"/>
          <a:stretch>
            <a:fillRect/>
          </a:stretch>
        </p:blipFill>
        <p:spPr>
          <a:xfrm>
            <a:off x="7848339" y="1672389"/>
            <a:ext cx="3194969" cy="1524000"/>
          </a:xfrm>
          <a:scene3d>
            <a:camera prst="orthographicFront">
              <a:rot lat="0" lon="0" rev="0"/>
            </a:camera>
            <a:lightRig rig="threePt" dir="t"/>
          </a:scene3d>
        </p:spPr>
      </p:pic>
      <p:sp>
        <p:nvSpPr>
          <p:cNvPr id="11" name="Marcador de Posição do Texto 10"/>
          <p:cNvSpPr>
            <a:spLocks noGrp="1"/>
          </p:cNvSpPr>
          <p:nvPr>
            <p:ph type="body" sz="half" idx="20"/>
          </p:nvPr>
        </p:nvSpPr>
        <p:spPr>
          <a:xfrm>
            <a:off x="7846879" y="3930956"/>
            <a:ext cx="3194968" cy="2314257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800" dirty="0" smtClean="0"/>
              <a:t>Cálculo da energia consumida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800" dirty="0" smtClean="0"/>
              <a:t>Envio da informação para a unidade central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800" dirty="0" smtClean="0"/>
              <a:t>Ação sobre atuadores</a:t>
            </a:r>
          </a:p>
          <a:p>
            <a:endParaRPr lang="pt-PT" sz="1800" dirty="0"/>
          </a:p>
        </p:txBody>
      </p:sp>
      <p:sp>
        <p:nvSpPr>
          <p:cNvPr id="10" name="Marcador de Posição do Número do Diapositivo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z="1600" smtClean="0"/>
              <a:t>7</a:t>
            </a:fld>
            <a:endParaRPr lang="en-US" sz="1600" dirty="0"/>
          </a:p>
        </p:txBody>
      </p:sp>
      <p:sp>
        <p:nvSpPr>
          <p:cNvPr id="16" name="CaixaDeTexto 15"/>
          <p:cNvSpPr txBox="1"/>
          <p:nvPr/>
        </p:nvSpPr>
        <p:spPr>
          <a:xfrm>
            <a:off x="1876424" y="92129"/>
            <a:ext cx="2983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/>
              <a:t>Tomar, Dezembro de 2015</a:t>
            </a:r>
            <a:endParaRPr lang="pt-PT" sz="2000" dirty="0"/>
          </a:p>
        </p:txBody>
      </p:sp>
      <p:pic>
        <p:nvPicPr>
          <p:cNvPr id="18" name="Imagem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081" y="5819394"/>
            <a:ext cx="2486434" cy="730250"/>
          </a:xfrm>
          <a:prstGeom prst="rect">
            <a:avLst/>
          </a:prstGeom>
        </p:spPr>
      </p:pic>
      <p:pic>
        <p:nvPicPr>
          <p:cNvPr id="19" name="Imagem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6486" y="116724"/>
            <a:ext cx="3324225" cy="590550"/>
          </a:xfrm>
          <a:prstGeom prst="rect">
            <a:avLst/>
          </a:prstGeom>
        </p:spPr>
      </p:pic>
      <p:sp>
        <p:nvSpPr>
          <p:cNvPr id="20" name="CaixaDeTexto 19"/>
          <p:cNvSpPr txBox="1"/>
          <p:nvPr/>
        </p:nvSpPr>
        <p:spPr>
          <a:xfrm>
            <a:off x="7182852" y="6087979"/>
            <a:ext cx="49561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dirty="0"/>
              <a:t>Mestrado em </a:t>
            </a:r>
            <a:r>
              <a:rPr lang="pt-PT" sz="2400" dirty="0" smtClean="0"/>
              <a:t>Engenharia  </a:t>
            </a:r>
            <a:r>
              <a:rPr lang="pt-PT" sz="2400" dirty="0" smtClean="0"/>
              <a:t>Eletrotécnica</a:t>
            </a: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4111049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pt-PT" dirty="0" smtClean="0"/>
              <a:t>Medição de energia</a:t>
            </a:r>
            <a:endParaRPr lang="pt-P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Marcador de Posição de Conteúdo 5"/>
              <p:cNvSpPr>
                <a:spLocks noGrp="1"/>
              </p:cNvSpPr>
              <p:nvPr>
                <p:ph sz="half" idx="1"/>
              </p:nvPr>
            </p:nvSpPr>
            <p:spPr>
              <a:xfrm>
                <a:off x="1141413" y="2084637"/>
                <a:ext cx="4878389" cy="3734756"/>
              </a:xfrm>
            </p:spPr>
            <p:txBody>
              <a:bodyPr>
                <a:normAutofit fontScale="85000" lnSpcReduction="10000"/>
              </a:bodyPr>
              <a:lstStyle/>
              <a:p>
                <a:pPr marL="0" indent="0">
                  <a:buNone/>
                </a:pPr>
                <a:endParaRPr lang="pt-PT" sz="2000" i="1" dirty="0" smtClean="0"/>
              </a:p>
              <a:p>
                <a:pPr marL="0" indent="0">
                  <a:buNone/>
                </a:pPr>
                <a:endParaRPr lang="pt-PT" sz="2000" i="1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PT" sz="200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pt-PT" sz="2000" i="1" smtClean="0">
                          <a:latin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lang="pt-PT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t-PT" sz="20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pt-PT" sz="2000" i="1"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  <m:nary>
                        <m:naryPr>
                          <m:limLoc m:val="undOvr"/>
                          <m:ctrlPr>
                            <a:rPr lang="pt-PT" sz="20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pt-PT" sz="20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pt-PT" sz="2000" i="1"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  <m:e>
                          <m:r>
                            <a:rPr lang="pt-PT" sz="2000" i="1">
                              <a:latin typeface="Cambria Math" panose="02040503050406030204" pitchFamily="18" charset="0"/>
                            </a:rPr>
                            <m:t>𝑢</m:t>
                          </m:r>
                          <m:d>
                            <m:dPr>
                              <m:ctrlPr>
                                <a:rPr lang="pt-PT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pt-PT" sz="20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pt-PT" sz="2000" i="1">
                              <a:latin typeface="Cambria Math" panose="02040503050406030204" pitchFamily="18" charset="0"/>
                            </a:rPr>
                            <m:t>×</m:t>
                          </m:r>
                          <m:r>
                            <a:rPr lang="pt-PT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  <m:d>
                            <m:dPr>
                              <m:ctrlPr>
                                <a:rPr lang="pt-PT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pt-PT" sz="20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pt-PT" sz="20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e>
                      </m:nary>
                      <m:r>
                        <a:rPr lang="pt-PT" sz="2000" i="1">
                          <a:latin typeface="Cambria Math" panose="02040503050406030204" pitchFamily="18" charset="0"/>
                        </a:rPr>
                        <m:t>≡ </m:t>
                      </m:r>
                      <m:r>
                        <a:rPr lang="pt-PT" sz="2000" i="1">
                          <a:latin typeface="Cambria Math" panose="02040503050406030204" pitchFamily="18" charset="0"/>
                        </a:rPr>
                        <m:t>𝑈</m:t>
                      </m:r>
                      <m:r>
                        <a:rPr lang="pt-PT" sz="2000" i="1">
                          <a:latin typeface="Cambria Math" panose="02040503050406030204" pitchFamily="18" charset="0"/>
                        </a:rPr>
                        <m:t>×</m:t>
                      </m:r>
                      <m:r>
                        <a:rPr lang="pt-PT" sz="2000" i="1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pt-PT" sz="2000" i="1">
                          <a:latin typeface="Cambria Math" panose="02040503050406030204" pitchFamily="18" charset="0"/>
                        </a:rPr>
                        <m:t>×</m:t>
                      </m:r>
                      <m:r>
                        <a:rPr lang="pt-PT" sz="2000" i="1">
                          <a:latin typeface="Cambria Math" panose="02040503050406030204" pitchFamily="18" charset="0"/>
                        </a:rPr>
                        <m:t>𝑐𝑜𝑠</m:t>
                      </m:r>
                      <m:r>
                        <a:rPr lang="pt-PT" sz="2000" i="1">
                          <a:latin typeface="Cambria Math" panose="02040503050406030204" pitchFamily="18" charset="0"/>
                        </a:rPr>
                        <m:t>𝜑</m:t>
                      </m:r>
                      <m:r>
                        <a:rPr lang="pt-PT" sz="2000" b="0" i="1" smtClean="0">
                          <a:latin typeface="Cambria Math" panose="02040503050406030204" pitchFamily="18" charset="0"/>
                        </a:rPr>
                        <m:t>     (</m:t>
                      </m:r>
                      <m:r>
                        <a:rPr lang="pt-PT" sz="2000" b="0" i="1" smtClean="0">
                          <a:latin typeface="Cambria Math" panose="02040503050406030204" pitchFamily="18" charset="0"/>
                        </a:rPr>
                        <m:t>𝑊</m:t>
                      </m:r>
                      <m:r>
                        <a:rPr lang="pt-PT" sz="2000" b="0" i="1" smtClean="0">
                          <a:latin typeface="Cambria Math" panose="02040503050406030204" pitchFamily="18" charset="0"/>
                        </a:rPr>
                        <m:t>) </m:t>
                      </m:r>
                    </m:oMath>
                  </m:oMathPara>
                </a14:m>
                <a:endParaRPr lang="pt-PT" sz="2000" dirty="0" smtClean="0"/>
              </a:p>
              <a:p>
                <a:r>
                  <a:rPr lang="pt-PT" dirty="0" smtClean="0"/>
                  <a:t>Valores eficazes (</a:t>
                </a:r>
                <a:r>
                  <a:rPr lang="pt-PT" i="1" dirty="0" err="1" smtClean="0"/>
                  <a:t>Root</a:t>
                </a:r>
                <a:r>
                  <a:rPr lang="pt-PT" i="1" dirty="0" smtClean="0"/>
                  <a:t> </a:t>
                </a:r>
                <a:r>
                  <a:rPr lang="pt-PT" i="1" dirty="0" err="1" smtClean="0"/>
                  <a:t>Mean</a:t>
                </a:r>
                <a:r>
                  <a:rPr lang="pt-PT" i="1" dirty="0" smtClean="0"/>
                  <a:t> </a:t>
                </a:r>
                <a:r>
                  <a:rPr lang="pt-PT" i="1" dirty="0" err="1" smtClean="0"/>
                  <a:t>Square</a:t>
                </a:r>
                <a:r>
                  <a:rPr lang="pt-PT" dirty="0" smtClean="0"/>
                  <a:t>)</a:t>
                </a:r>
              </a:p>
              <a:p>
                <a:r>
                  <a:rPr lang="pt-PT" dirty="0" smtClean="0"/>
                  <a:t>Contínuo</a:t>
                </a:r>
              </a:p>
              <a:p>
                <a:r>
                  <a:rPr lang="pt-PT" dirty="0" smtClean="0"/>
                  <a:t>Formas de onda sinusoidais da tensão e corrente</a:t>
                </a:r>
              </a:p>
            </p:txBody>
          </p:sp>
        </mc:Choice>
        <mc:Fallback xmlns="">
          <p:sp>
            <p:nvSpPr>
              <p:cNvPr id="6" name="Marcador de Posição de Conteúdo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1141413" y="2084637"/>
                <a:ext cx="4878389" cy="3734756"/>
              </a:xfrm>
              <a:blipFill rotWithShape="0">
                <a:blip r:embed="rId2"/>
                <a:stretch>
                  <a:fillRect l="-1748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Marcador de Posição de Conteúdo 10"/>
              <p:cNvSpPr>
                <a:spLocks noGrp="1"/>
              </p:cNvSpPr>
              <p:nvPr>
                <p:ph sz="half" idx="2"/>
              </p:nvPr>
            </p:nvSpPr>
            <p:spPr>
              <a:xfrm>
                <a:off x="6172200" y="2084636"/>
                <a:ext cx="4875211" cy="3734757"/>
              </a:xfrm>
            </p:spPr>
            <p:txBody>
              <a:bodyPr>
                <a:normAutofit fontScale="85000" lnSpcReduction="10000"/>
              </a:bodyPr>
              <a:lstStyle/>
              <a:p>
                <a:pPr marL="0" indent="0" algn="r">
                  <a:buNone/>
                </a:pPr>
                <a:endParaRPr lang="pt-PT" i="1" dirty="0" smtClean="0"/>
              </a:p>
              <a:p>
                <a:pPr marL="0" indent="0" algn="r">
                  <a:buNone/>
                </a:pPr>
                <a:endParaRPr lang="pt-PT" i="1" dirty="0"/>
              </a:p>
              <a:p>
                <a:pPr marL="0" indent="0" algn="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PT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pt-PT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pt-PT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t-PT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pt-PT" i="1"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  <m:nary>
                        <m:naryPr>
                          <m:limLoc m:val="undOvr"/>
                          <m:ctrlPr>
                            <a:rPr lang="pt-PT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pt-PT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pt-PT" i="1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pt-PT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  <m:e>
                          <m:r>
                            <a:rPr lang="pt-PT" i="1">
                              <a:latin typeface="Cambria Math" panose="02040503050406030204" pitchFamily="18" charset="0"/>
                            </a:rPr>
                            <m:t>𝑈</m:t>
                          </m:r>
                          <m:d>
                            <m:dPr>
                              <m:ctrlPr>
                                <a:rPr lang="pt-P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pt-PT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d>
                          <m:r>
                            <a:rPr lang="pt-PT" i="1">
                              <a:latin typeface="Cambria Math" panose="02040503050406030204" pitchFamily="18" charset="0"/>
                            </a:rPr>
                            <m:t>×</m:t>
                          </m:r>
                          <m:r>
                            <a:rPr lang="pt-PT" i="1">
                              <a:latin typeface="Cambria Math" panose="02040503050406030204" pitchFamily="18" charset="0"/>
                            </a:rPr>
                            <m:t>𝐼</m:t>
                          </m:r>
                          <m:d>
                            <m:dPr>
                              <m:ctrlPr>
                                <a:rPr lang="pt-P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pt-PT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d>
                          <m:r>
                            <a:rPr lang="pt-PT" b="0" i="1" smtClean="0">
                              <a:latin typeface="Cambria Math" panose="02040503050406030204" pitchFamily="18" charset="0"/>
                            </a:rPr>
                            <m:t>     (</m:t>
                          </m:r>
                          <m:r>
                            <a:rPr lang="pt-PT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  <m:r>
                            <a:rPr lang="pt-PT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pt-PT" dirty="0" smtClean="0"/>
              </a:p>
              <a:p>
                <a:r>
                  <a:rPr lang="pt-PT" dirty="0" smtClean="0"/>
                  <a:t>Valores eficazes</a:t>
                </a:r>
              </a:p>
              <a:p>
                <a:r>
                  <a:rPr lang="pt-PT" dirty="0" smtClean="0"/>
                  <a:t>Discreto</a:t>
                </a:r>
              </a:p>
              <a:p>
                <a:r>
                  <a:rPr lang="pt-PT" dirty="0" smtClean="0"/>
                  <a:t>Formas de onda sinusoidais distorcidas pela soma de harmónicos de alta frequência</a:t>
                </a:r>
                <a:endParaRPr lang="pt-PT" dirty="0"/>
              </a:p>
            </p:txBody>
          </p:sp>
        </mc:Choice>
        <mc:Fallback xmlns="">
          <p:sp>
            <p:nvSpPr>
              <p:cNvPr id="11" name="Marcador de Posição de Conteúdo 10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172200" y="2084636"/>
                <a:ext cx="4875211" cy="3734757"/>
              </a:xfrm>
              <a:blipFill rotWithShape="0">
                <a:blip r:embed="rId3"/>
                <a:stretch>
                  <a:fillRect l="-1877" r="-2253" b="-2121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Marcador de Posição do Número do Diapositivo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z="1600" smtClean="0"/>
              <a:t>8</a:t>
            </a:fld>
            <a:endParaRPr lang="en-US" sz="16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1876424" y="92129"/>
            <a:ext cx="2983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/>
              <a:t>Tomar, Dezembro de 2015</a:t>
            </a:r>
            <a:endParaRPr lang="pt-PT" sz="2000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081" y="5819394"/>
            <a:ext cx="2486434" cy="7302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tângulo 14"/>
              <p:cNvSpPr/>
              <p:nvPr/>
            </p:nvSpPr>
            <p:spPr>
              <a:xfrm>
                <a:off x="3124200" y="1891594"/>
                <a:ext cx="6096000" cy="1204240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PT" i="1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pt-PT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pt-PT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pt-PT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pt-PT" i="1"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  <m:e>
                          <m:r>
                            <a:rPr lang="pt-PT" i="1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pt-P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pt-PT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pt-PT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pt-PT" i="1">
                              <a:latin typeface="Cambria Math" panose="02040503050406030204" pitchFamily="18" charset="0"/>
                            </a:rPr>
                            <m:t>𝑑𝑡</m:t>
                          </m:r>
                          <m:r>
                            <a:rPr lang="pt-PT" i="1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pt-PT" i="1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pt-PT" i="1">
                              <a:latin typeface="Cambria Math" panose="02040503050406030204" pitchFamily="18" charset="0"/>
                            </a:rPr>
                            <m:t> ×</m:t>
                          </m:r>
                          <m:r>
                            <a:rPr lang="pt-PT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nary>
                    </m:oMath>
                  </m:oMathPara>
                </a14:m>
                <a:endParaRPr lang="pt-PT" dirty="0"/>
              </a:p>
              <a:p>
                <a:pPr algn="ctr"/>
                <a:r>
                  <a:rPr lang="pt-PT" i="1" dirty="0"/>
                  <a:t>(</a:t>
                </a:r>
                <a:r>
                  <a:rPr lang="pt-PT" i="1" dirty="0" err="1"/>
                  <a:t>Wh</a:t>
                </a:r>
                <a:r>
                  <a:rPr lang="pt-PT" i="1" dirty="0"/>
                  <a:t>)</a:t>
                </a:r>
              </a:p>
            </p:txBody>
          </p:sp>
        </mc:Choice>
        <mc:Fallback xmlns="">
          <p:sp>
            <p:nvSpPr>
              <p:cNvPr id="15" name="Retângulo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4200" y="1891594"/>
                <a:ext cx="6096000" cy="1204240"/>
              </a:xfrm>
              <a:prstGeom prst="rect">
                <a:avLst/>
              </a:prstGeom>
              <a:blipFill rotWithShape="0">
                <a:blip r:embed="rId5"/>
                <a:stretch>
                  <a:fillRect b="-7071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Imagem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6486" y="116724"/>
            <a:ext cx="3324225" cy="590550"/>
          </a:xfrm>
          <a:prstGeom prst="rect">
            <a:avLst/>
          </a:prstGeom>
        </p:spPr>
      </p:pic>
      <p:sp>
        <p:nvSpPr>
          <p:cNvPr id="10" name="CaixaDeTexto 9"/>
          <p:cNvSpPr txBox="1"/>
          <p:nvPr/>
        </p:nvSpPr>
        <p:spPr>
          <a:xfrm>
            <a:off x="7182852" y="6087979"/>
            <a:ext cx="49561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dirty="0"/>
              <a:t>Mestrado em </a:t>
            </a:r>
            <a:r>
              <a:rPr lang="pt-PT" sz="2400" dirty="0" smtClean="0"/>
              <a:t>Engenharia  </a:t>
            </a:r>
            <a:r>
              <a:rPr lang="pt-PT" sz="2400" dirty="0" smtClean="0"/>
              <a:t>Eletrotécnica</a:t>
            </a:r>
            <a:endParaRPr lang="pt-PT" sz="2400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7256630" y="2567274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(1)</a:t>
            </a:r>
            <a:endParaRPr lang="pt-PT" dirty="0"/>
          </a:p>
        </p:txBody>
      </p:sp>
      <p:sp>
        <p:nvSpPr>
          <p:cNvPr id="13" name="CaixaDeTexto 12"/>
          <p:cNvSpPr txBox="1"/>
          <p:nvPr/>
        </p:nvSpPr>
        <p:spPr>
          <a:xfrm>
            <a:off x="5441494" y="3563207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(2)</a:t>
            </a:r>
            <a:endParaRPr lang="pt-PT" dirty="0"/>
          </a:p>
        </p:txBody>
      </p:sp>
      <p:sp>
        <p:nvSpPr>
          <p:cNvPr id="14" name="CaixaDeTexto 13"/>
          <p:cNvSpPr txBox="1"/>
          <p:nvPr/>
        </p:nvSpPr>
        <p:spPr>
          <a:xfrm>
            <a:off x="9942892" y="3723202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(3)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18171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pt-PT" dirty="0" smtClean="0"/>
              <a:t>Tensão e Corrente</a:t>
            </a:r>
            <a:endParaRPr lang="pt-PT" dirty="0"/>
          </a:p>
        </p:txBody>
      </p:sp>
      <p:sp>
        <p:nvSpPr>
          <p:cNvPr id="12" name="Marcador de Posição de Conteúdo 11"/>
          <p:cNvSpPr>
            <a:spLocks noGrp="1"/>
          </p:cNvSpPr>
          <p:nvPr>
            <p:ph type="body" idx="1"/>
          </p:nvPr>
        </p:nvSpPr>
        <p:spPr/>
        <p:txBody>
          <a:bodyPr anchor="ctr"/>
          <a:lstStyle/>
          <a:p>
            <a:pPr algn="ctr"/>
            <a:r>
              <a:rPr lang="pt-PT" dirty="0" smtClean="0"/>
              <a:t>Tensão</a:t>
            </a:r>
            <a:endParaRPr lang="pt-P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Marcador de Posição do Texto 15"/>
              <p:cNvSpPr>
                <a:spLocks noGrp="1"/>
              </p:cNvSpPr>
              <p:nvPr>
                <p:ph sz="half" idx="2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PT" i="1" smtClean="0">
                          <a:latin typeface="Cambria Math" panose="02040503050406030204" pitchFamily="18" charset="0"/>
                        </a:rPr>
                        <m:t>𝑈</m:t>
                      </m:r>
                      <m:r>
                        <a:rPr lang="pt-PT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pt-PT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pt-PT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nary>
                                <m:naryPr>
                                  <m:chr m:val="∑"/>
                                  <m:limLoc m:val="undOvr"/>
                                  <m:ctrlPr>
                                    <a:rPr lang="pt-PT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pt-PT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pt-PT" i="1">
                                      <a:latin typeface="Cambria Math" panose="02040503050406030204" pitchFamily="18" charset="0"/>
                                    </a:rPr>
                                    <m:t>=0</m:t>
                                  </m:r>
                                </m:sub>
                                <m:sup>
                                  <m:r>
                                    <a:rPr lang="pt-PT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  <m:r>
                                    <a:rPr lang="pt-PT" i="1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  <m:e>
                                  <m:sSup>
                                    <m:sSupPr>
                                      <m:ctrlPr>
                                        <a:rPr lang="pt-PT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pt-PT" i="1">
                                          <a:latin typeface="Cambria Math" panose="02040503050406030204" pitchFamily="18" charset="0"/>
                                        </a:rPr>
                                        <m:t>𝑈</m:t>
                                      </m:r>
                                    </m:e>
                                    <m:sup>
                                      <m:r>
                                        <a:rPr lang="pt-PT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d>
                                    <m:dPr>
                                      <m:ctrlPr>
                                        <a:rPr lang="pt-PT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pt-PT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</m:d>
                                </m:e>
                              </m:nary>
                            </m:num>
                            <m:den>
                              <m:r>
                                <a:rPr lang="pt-PT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den>
                          </m:f>
                        </m:e>
                      </m:rad>
                      <m:r>
                        <a:rPr lang="pt-PT" b="0" i="1" smtClean="0">
                          <a:latin typeface="Cambria Math" panose="02040503050406030204" pitchFamily="18" charset="0"/>
                        </a:rPr>
                        <m:t>     (</m:t>
                      </m:r>
                      <m:r>
                        <a:rPr lang="pt-PT" b="0" i="1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pt-PT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pt-PT" sz="2000" dirty="0" smtClean="0"/>
              </a:p>
              <a:p>
                <a:pPr marL="285750" indent="-285750"/>
                <a:r>
                  <a:rPr lang="pt-PT" dirty="0" smtClean="0"/>
                  <a:t>Valor eficaz da tensão</a:t>
                </a:r>
                <a:endParaRPr lang="pt-PT" dirty="0"/>
              </a:p>
            </p:txBody>
          </p:sp>
        </mc:Choice>
        <mc:Fallback xmlns="">
          <p:sp>
            <p:nvSpPr>
              <p:cNvPr id="16" name="Marcador de Posição do Texto 1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0">
                <a:blip r:embed="rId2"/>
                <a:stretch>
                  <a:fillRect l="-2497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Marcador de Posição do Texto 12"/>
          <p:cNvSpPr>
            <a:spLocks noGrp="1"/>
          </p:cNvSpPr>
          <p:nvPr>
            <p:ph type="body" sz="quarter" idx="3"/>
          </p:nvPr>
        </p:nvSpPr>
        <p:spPr/>
        <p:txBody>
          <a:bodyPr anchor="ctr"/>
          <a:lstStyle/>
          <a:p>
            <a:pPr algn="ctr"/>
            <a:r>
              <a:rPr lang="pt-PT" dirty="0" smtClean="0"/>
              <a:t>Corrente</a:t>
            </a:r>
            <a:endParaRPr lang="pt-P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Marcador de Posição de Conteúdo 17"/>
              <p:cNvSpPr>
                <a:spLocks noGrp="1"/>
              </p:cNvSpPr>
              <p:nvPr>
                <p:ph sz="quarter" idx="4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PT" i="1" smtClean="0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pt-PT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pt-PT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pt-PT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nary>
                                <m:naryPr>
                                  <m:chr m:val="∑"/>
                                  <m:limLoc m:val="undOvr"/>
                                  <m:ctrlPr>
                                    <a:rPr lang="pt-PT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pt-PT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pt-PT" i="1">
                                      <a:latin typeface="Cambria Math" panose="02040503050406030204" pitchFamily="18" charset="0"/>
                                    </a:rPr>
                                    <m:t>=0</m:t>
                                  </m:r>
                                </m:sub>
                                <m:sup>
                                  <m:r>
                                    <a:rPr lang="pt-PT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  <m:r>
                                    <a:rPr lang="pt-PT" i="1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  <m:e>
                                  <m:sSup>
                                    <m:sSupPr>
                                      <m:ctrlPr>
                                        <a:rPr lang="pt-PT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pt-PT" i="1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  <m:sup>
                                      <m:r>
                                        <a:rPr lang="pt-PT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d>
                                    <m:dPr>
                                      <m:ctrlPr>
                                        <a:rPr lang="pt-PT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pt-PT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</m:d>
                                </m:e>
                              </m:nary>
                            </m:num>
                            <m:den>
                              <m:r>
                                <a:rPr lang="pt-PT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den>
                          </m:f>
                        </m:e>
                      </m:rad>
                      <m:r>
                        <a:rPr lang="pt-PT" b="0" i="1" smtClean="0">
                          <a:latin typeface="Cambria Math" panose="02040503050406030204" pitchFamily="18" charset="0"/>
                        </a:rPr>
                        <m:t>      (</m:t>
                      </m:r>
                      <m:r>
                        <a:rPr lang="pt-PT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pt-PT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pt-PT" dirty="0" smtClean="0"/>
              </a:p>
              <a:p>
                <a:r>
                  <a:rPr lang="pt-PT" dirty="0" smtClean="0"/>
                  <a:t>Valor eficaz da corrente</a:t>
                </a:r>
                <a:endParaRPr lang="pt-PT" dirty="0"/>
              </a:p>
            </p:txBody>
          </p:sp>
        </mc:Choice>
        <mc:Fallback xmlns="">
          <p:sp>
            <p:nvSpPr>
              <p:cNvPr id="18" name="Marcador de Posição de Conteúdo 1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"/>
              </p:nvPr>
            </p:nvSpPr>
            <p:spPr>
              <a:blipFill rotWithShape="0">
                <a:blip r:embed="rId3"/>
                <a:stretch>
                  <a:fillRect l="-2628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z="1600" smtClean="0"/>
              <a:t>9</a:t>
            </a:fld>
            <a:endParaRPr lang="en-US" sz="16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1876424" y="92129"/>
            <a:ext cx="2983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/>
              <a:t>Tomar, Dezembro de 2015</a:t>
            </a:r>
            <a:endParaRPr lang="pt-PT" sz="2000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081" y="5819394"/>
            <a:ext cx="2486434" cy="730250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6486" y="116724"/>
            <a:ext cx="3324225" cy="590550"/>
          </a:xfrm>
          <a:prstGeom prst="rect">
            <a:avLst/>
          </a:prstGeom>
        </p:spPr>
      </p:pic>
      <p:sp>
        <p:nvSpPr>
          <p:cNvPr id="11" name="CaixaDeTexto 10"/>
          <p:cNvSpPr txBox="1"/>
          <p:nvPr/>
        </p:nvSpPr>
        <p:spPr>
          <a:xfrm>
            <a:off x="7182852" y="6087979"/>
            <a:ext cx="49561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dirty="0"/>
              <a:t>Mestrado em </a:t>
            </a:r>
            <a:r>
              <a:rPr lang="pt-PT" sz="2400" dirty="0" smtClean="0"/>
              <a:t>Engenharia  </a:t>
            </a:r>
            <a:r>
              <a:rPr lang="pt-PT" sz="2400" dirty="0" smtClean="0"/>
              <a:t>Eletrotécnica</a:t>
            </a: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1194638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o">
  <a:themeElements>
    <a:clrScheme name="Circuito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o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o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TM04033919[[fn=Circuito]]</Template>
  <TotalTime>2719</TotalTime>
  <Words>1074</Words>
  <Application>Microsoft Office PowerPoint</Application>
  <PresentationFormat>Ecrã Panorâmico</PresentationFormat>
  <Paragraphs>358</Paragraphs>
  <Slides>28</Slides>
  <Notes>3</Notes>
  <HiddenSlides>0</HiddenSlides>
  <MMClips>1</MMClips>
  <ScaleCrop>false</ScaleCrop>
  <HeadingPairs>
    <vt:vector size="6" baseType="variant">
      <vt:variant>
        <vt:lpstr>Tipos de letra usados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28</vt:i4>
      </vt:variant>
    </vt:vector>
  </HeadingPairs>
  <TitlesOfParts>
    <vt:vector size="35" baseType="lpstr">
      <vt:lpstr>Arial</vt:lpstr>
      <vt:lpstr>Calibri</vt:lpstr>
      <vt:lpstr>Cambria Math</vt:lpstr>
      <vt:lpstr>Trebuchet MS</vt:lpstr>
      <vt:lpstr>Tw Cen MT</vt:lpstr>
      <vt:lpstr>Tw Cen MT (corpo)</vt:lpstr>
      <vt:lpstr>Circuito</vt:lpstr>
      <vt:lpstr>Sistema integrado de segurança e gestão de energia (SISGE)</vt:lpstr>
      <vt:lpstr>Introdução</vt:lpstr>
      <vt:lpstr>Objetivos</vt:lpstr>
      <vt:lpstr>SISGE</vt:lpstr>
      <vt:lpstr>MQTT</vt:lpstr>
      <vt:lpstr>Unidade Central</vt:lpstr>
      <vt:lpstr>Unidade de Aquisição de Dados - Energia</vt:lpstr>
      <vt:lpstr>Medição de energia</vt:lpstr>
      <vt:lpstr>Tensão e Corrente</vt:lpstr>
      <vt:lpstr>Leitura da Tensão</vt:lpstr>
      <vt:lpstr>Leitura da Corrente</vt:lpstr>
      <vt:lpstr>Energia, Potência Aparente e Fator de Potência</vt:lpstr>
      <vt:lpstr>Placa de aquisição de dados</vt:lpstr>
      <vt:lpstr>Unidade de Aquisição de Dados - Segurança</vt:lpstr>
      <vt:lpstr>Deteção de Movimentos</vt:lpstr>
      <vt:lpstr>Fluxo de informação</vt:lpstr>
      <vt:lpstr>NODE RED</vt:lpstr>
      <vt:lpstr>Fluxo MQTT</vt:lpstr>
      <vt:lpstr>Fluxo Rest</vt:lpstr>
      <vt:lpstr>Fluxo Controlo</vt:lpstr>
      <vt:lpstr>Base de Dados</vt:lpstr>
      <vt:lpstr>Interface do Utilizador Dashing</vt:lpstr>
      <vt:lpstr>Dashing</vt:lpstr>
      <vt:lpstr>Demonstração</vt:lpstr>
      <vt:lpstr>Demonstração</vt:lpstr>
      <vt:lpstr>Conclusão</vt:lpstr>
      <vt:lpstr>Bibliografia</vt:lpstr>
      <vt:lpstr>Obrigado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Sistema integrado de segurança e gestão de energia (SISGE)</dc:title>
  <dc:creator>Tiago Fernandes</dc:creator>
  <cp:lastModifiedBy>Tiago Fernandes</cp:lastModifiedBy>
  <cp:revision>254</cp:revision>
  <dcterms:created xsi:type="dcterms:W3CDTF">2015-11-17T15:36:24Z</dcterms:created>
  <dcterms:modified xsi:type="dcterms:W3CDTF">2015-12-09T22:35:13Z</dcterms:modified>
</cp:coreProperties>
</file>