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8" r:id="rId6"/>
    <p:sldId id="271" r:id="rId7"/>
    <p:sldId id="270" r:id="rId8"/>
    <p:sldId id="269" r:id="rId9"/>
    <p:sldId id="272" r:id="rId10"/>
    <p:sldId id="279" r:id="rId11"/>
    <p:sldId id="274" r:id="rId12"/>
    <p:sldId id="276" r:id="rId13"/>
    <p:sldId id="277" r:id="rId14"/>
    <p:sldId id="278" r:id="rId15"/>
    <p:sldId id="273" r:id="rId16"/>
    <p:sldId id="280" r:id="rId17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 Câmara" initials="SC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3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Folha1!$B$1</c:f>
              <c:strCache>
                <c:ptCount val="1"/>
                <c:pt idx="0">
                  <c:v>AnexProf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Folha1!$A$2:$A$4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Folha1!$B$2:$B$4</c:f>
              <c:numCache>
                <c:formatCode>General</c:formatCode>
                <c:ptCount val="3"/>
                <c:pt idx="0">
                  <c:v>3</c:v>
                </c:pt>
                <c:pt idx="1">
                  <c:v>12</c:v>
                </c:pt>
                <c:pt idx="2">
                  <c:v>17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4E6-4714-A127-CA336C75B235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24546304"/>
        <c:axId val="137994816"/>
      </c:lineChart>
      <c:catAx>
        <c:axId val="224546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37994816"/>
        <c:crosses val="autoZero"/>
        <c:auto val="1"/>
        <c:lblAlgn val="ctr"/>
        <c:lblOffset val="100"/>
        <c:noMultiLvlLbl val="0"/>
      </c:catAx>
      <c:valAx>
        <c:axId val="137994816"/>
        <c:scaling>
          <c:orientation val="minMax"/>
          <c:max val="3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24546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BE060E2-764C-4D28-A6AE-A5A3403507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706D868E-F1FD-4ECF-AF1B-149F848E00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xmlns="" id="{636C5742-2DB0-49C5-80C8-74707FF3C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D2D-0348-46E0-A23C-B1ACD7FF8044}" type="datetimeFigureOut">
              <a:rPr lang="pt-PT" smtClean="0"/>
              <a:t>24/11/2020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xmlns="" id="{AF0A5F84-D213-47C2-9AD1-14CF9B290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xmlns="" id="{2A8C4261-6E84-4ABD-937F-CC3FFF30B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D765-B33D-45FA-B22E-5B625F274E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3350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6EE99CA-234C-46FC-9D7D-E017870FE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xmlns="" id="{E7EBC8BD-1C8B-4B31-8F50-6B557A23C1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xmlns="" id="{17C98B5A-FAA9-4154-AC34-22D5362D3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D2D-0348-46E0-A23C-B1ACD7FF8044}" type="datetimeFigureOut">
              <a:rPr lang="pt-PT" smtClean="0"/>
              <a:t>24/11/2020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xmlns="" id="{07D98277-FB51-4141-ACA0-8EB52AB3B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xmlns="" id="{F7B62340-7A30-47D0-BD14-82CFE5D49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D765-B33D-45FA-B22E-5B625F274E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9774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869DAF47-958E-4208-B3AF-D129DBEB14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xmlns="" id="{6F3A2A4F-394F-4780-92CB-0070F7BC00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xmlns="" id="{36B8E3E0-1A50-4FD0-808E-057082F55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D2D-0348-46E0-A23C-B1ACD7FF8044}" type="datetimeFigureOut">
              <a:rPr lang="pt-PT" smtClean="0"/>
              <a:t>24/11/2020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xmlns="" id="{C8C1529F-9E3C-4E9D-B5F3-32F711341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xmlns="" id="{565F841F-8554-46A6-B653-117B73B4F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D765-B33D-45FA-B22E-5B625F274E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0535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755DFD3-B727-437E-A6D6-EDBC917AB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xmlns="" id="{719B3093-3FCF-49E5-816B-F58107733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xmlns="" id="{D11BEBB3-3066-48B2-BB9B-06E2BE78B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D2D-0348-46E0-A23C-B1ACD7FF8044}" type="datetimeFigureOut">
              <a:rPr lang="pt-PT" smtClean="0"/>
              <a:t>24/11/2020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xmlns="" id="{D772A8B5-A79B-4C63-9FFD-A9E06FEF1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xmlns="" id="{6158689D-2576-4579-A281-F2DC78AEB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D765-B33D-45FA-B22E-5B625F274E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6629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7782699-CB56-41AC-9E71-C70C95B98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xmlns="" id="{05A06254-9689-443E-96D7-C31DE020F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xmlns="" id="{4ED32495-F39F-49C0-9F6D-55B5EDEF5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D2D-0348-46E0-A23C-B1ACD7FF8044}" type="datetimeFigureOut">
              <a:rPr lang="pt-PT" smtClean="0"/>
              <a:t>24/11/2020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xmlns="" id="{A47F36DD-FE81-4826-A747-1331E7AE4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xmlns="" id="{239219A0-86A9-4A35-A468-0B6271946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D765-B33D-45FA-B22E-5B625F274E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587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5B82161-9F3A-463B-BC5D-8CF3C6DA5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xmlns="" id="{7A0BFE23-23BC-4FB3-AAB3-1DB4E9A46E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xmlns="" id="{C64E55B0-6A57-49A0-9F3A-95E675016C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xmlns="" id="{E0D01E6E-8DB7-4297-990F-70B93DBC6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D2D-0348-46E0-A23C-B1ACD7FF8044}" type="datetimeFigureOut">
              <a:rPr lang="pt-PT" smtClean="0"/>
              <a:t>24/11/2020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xmlns="" id="{733BE146-F808-4CD0-BC70-485319768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xmlns="" id="{4166E3F5-EC4B-436D-88CE-1BF97DA5B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D765-B33D-45FA-B22E-5B625F274E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8669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629BAEA-33CB-4A92-ACF6-16B96AC81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xmlns="" id="{29DD35C4-5605-4DDF-B3B8-5878FFF6C0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xmlns="" id="{EA8E624A-FAEE-4F47-B62A-A4B16F464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xmlns="" id="{53D17737-E343-486F-8F65-090EA6932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xmlns="" id="{19749284-FA0C-4913-81B9-115A590C0A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xmlns="" id="{B9F8AD78-B7EF-41E4-B161-88F6D708E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D2D-0348-46E0-A23C-B1ACD7FF8044}" type="datetimeFigureOut">
              <a:rPr lang="pt-PT" smtClean="0"/>
              <a:t>24/11/2020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xmlns="" id="{D82F9561-830B-47D4-95BF-FC56EC3BA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xmlns="" id="{2E925591-ECCA-4632-90BB-201AD95A8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D765-B33D-45FA-B22E-5B625F274E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7528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3D8CCBE-F5F2-4939-A6F7-D070162A4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xmlns="" id="{651D0391-4C9F-47AF-B103-4FAF9C81D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D2D-0348-46E0-A23C-B1ACD7FF8044}" type="datetimeFigureOut">
              <a:rPr lang="pt-PT" smtClean="0"/>
              <a:t>24/11/2020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xmlns="" id="{494279FA-F328-404B-96E7-FC3282665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xmlns="" id="{ABD97789-247C-4038-A19A-A6924C05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D765-B33D-45FA-B22E-5B625F274E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7878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xmlns="" id="{C51D08AA-A3CC-4E74-984C-705AFCC53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D2D-0348-46E0-A23C-B1ACD7FF8044}" type="datetimeFigureOut">
              <a:rPr lang="pt-PT" smtClean="0"/>
              <a:t>24/11/2020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xmlns="" id="{717ADB37-5BC8-4589-AA2C-16B8A9138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xmlns="" id="{7EFC9120-6FF8-45D5-88BA-9E27C15BD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D765-B33D-45FA-B22E-5B625F274E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111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CE3E95E-FB70-450B-AAD9-B64D38D11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xmlns="" id="{B6527886-132E-42BB-8144-9FC1DE4CA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xmlns="" id="{59342343-33BC-46A9-B969-FA99858E52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xmlns="" id="{DB81F979-DC09-43D4-A73B-F9E0A01D3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D2D-0348-46E0-A23C-B1ACD7FF8044}" type="datetimeFigureOut">
              <a:rPr lang="pt-PT" smtClean="0"/>
              <a:t>24/11/2020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xmlns="" id="{09DA65C6-B073-4B7C-8A47-84AFF65A1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xmlns="" id="{C57EA5CD-7F02-461B-8C8B-C51ED1D60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D765-B33D-45FA-B22E-5B625F274E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0214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EFA8AF7-5E01-403C-A4B9-E2F8B8AE3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xmlns="" id="{9E3D0F8C-C709-48CC-BAD8-0079A612B4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xmlns="" id="{6003DEBD-619A-4A5D-A5A2-8035B2CEB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xmlns="" id="{19230DD1-0087-418B-B6BD-316DBF2A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D2D-0348-46E0-A23C-B1ACD7FF8044}" type="datetimeFigureOut">
              <a:rPr lang="pt-PT" smtClean="0"/>
              <a:t>24/11/2020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xmlns="" id="{08D87157-9E50-444B-89BB-51AB9D853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xmlns="" id="{544253D2-4A46-4F8B-928C-84F74BB1A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D765-B33D-45FA-B22E-5B625F274E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801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xmlns="" id="{31468585-5AA0-45AE-BD85-5EBF347C7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xmlns="" id="{1B38BDB1-9BF5-4F16-A24F-6C94EAE57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xmlns="" id="{E20520EF-F5F6-490B-B206-D25F18F528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51D2D-0348-46E0-A23C-B1ACD7FF8044}" type="datetimeFigureOut">
              <a:rPr lang="pt-PT" smtClean="0"/>
              <a:t>24/11/2020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xmlns="" id="{8CE7DDA6-65C6-4E1F-90D1-F1C814C5C3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xmlns="" id="{07F6066E-AC77-4AEF-B168-00A928428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0D765-B33D-45FA-B22E-5B625F274E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510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xmlns="" id="{B8441667-47EA-4790-9BBE-E23F3F1D03E6}"/>
              </a:ext>
            </a:extLst>
          </p:cNvPr>
          <p:cNvGrpSpPr/>
          <p:nvPr/>
        </p:nvGrpSpPr>
        <p:grpSpPr>
          <a:xfrm>
            <a:off x="2747452" y="54940"/>
            <a:ext cx="9246073" cy="6535469"/>
            <a:chOff x="2226457" y="-255181"/>
            <a:chExt cx="9369932" cy="6845590"/>
          </a:xfrm>
        </p:grpSpPr>
        <p:pic>
          <p:nvPicPr>
            <p:cNvPr id="4" name="Imagem 3">
              <a:extLst>
                <a:ext uri="{FF2B5EF4-FFF2-40B4-BE49-F238E27FC236}">
                  <a16:creationId xmlns:a16="http://schemas.microsoft.com/office/drawing/2014/main" xmlns="" id="{B2917125-17E6-4143-8EE8-BC2F653ECA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9352" r="7220"/>
            <a:stretch/>
          </p:blipFill>
          <p:spPr>
            <a:xfrm>
              <a:off x="2226457" y="-255181"/>
              <a:ext cx="9369932" cy="6845590"/>
            </a:xfrm>
            <a:prstGeom prst="rect">
              <a:avLst/>
            </a:prstGeom>
          </p:spPr>
        </p:pic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xmlns="" id="{3130CCDB-A6BC-4E90-86E8-5737D9E97ADF}"/>
                </a:ext>
              </a:extLst>
            </p:cNvPr>
            <p:cNvSpPr/>
            <p:nvPr/>
          </p:nvSpPr>
          <p:spPr>
            <a:xfrm>
              <a:off x="5135526" y="1903228"/>
              <a:ext cx="2721934" cy="7761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848127-ADFC-4EC2-ABD3-37DBDC1278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255181"/>
            <a:ext cx="9144000" cy="23876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t-PT" dirty="0"/>
              <a:t>Cancro Hereditário</a:t>
            </a:r>
            <a:br>
              <a:rPr lang="pt-PT" dirty="0"/>
            </a:br>
            <a:r>
              <a:rPr lang="pt-PT" dirty="0"/>
              <a:t>dados da RAM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AE71D5AA-8BD5-4388-ABF7-EA2D82C5AF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218809"/>
            <a:ext cx="3575730" cy="1584251"/>
          </a:xfrm>
          <a:ln>
            <a:solidFill>
              <a:schemeClr val="tx1"/>
            </a:solidFill>
            <a:prstDash val="lgDash"/>
          </a:ln>
        </p:spPr>
        <p:txBody>
          <a:bodyPr>
            <a:normAutofit fontScale="85000" lnSpcReduction="20000"/>
          </a:bodyPr>
          <a:lstStyle/>
          <a:p>
            <a:r>
              <a:rPr lang="pt-PT" b="1" i="1" dirty="0"/>
              <a:t>Sara </a:t>
            </a:r>
            <a:r>
              <a:rPr lang="pt-PT" b="1" i="1" dirty="0" smtClean="0"/>
              <a:t>Câmara</a:t>
            </a:r>
          </a:p>
          <a:p>
            <a:r>
              <a:rPr lang="pt-PT" b="1" i="1" dirty="0" smtClean="0"/>
              <a:t>SESARAM.EPERAM</a:t>
            </a:r>
            <a:endParaRPr lang="pt-PT" b="1" i="1" dirty="0"/>
          </a:p>
          <a:p>
            <a:r>
              <a:rPr lang="pt-PT" dirty="0"/>
              <a:t>Serviço de Ginecologia e Obstetrícia</a:t>
            </a:r>
          </a:p>
          <a:p>
            <a:r>
              <a:rPr lang="pt-PT" dirty="0"/>
              <a:t>Consulta de Risco Familiar</a:t>
            </a:r>
          </a:p>
        </p:txBody>
      </p:sp>
    </p:spTree>
    <p:extLst>
      <p:ext uri="{BB962C8B-B14F-4D97-AF65-F5344CB8AC3E}">
        <p14:creationId xmlns:p14="http://schemas.microsoft.com/office/powerpoint/2010/main" val="1135292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FDFA68C6-AD6B-4A03-A73B-67585A8C7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60" y="271930"/>
            <a:ext cx="2788632" cy="12885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9B7F9251-0338-4EC6-8AF1-6BA6A854C9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734" t="46045" r="20781" b="25537"/>
          <a:stretch/>
        </p:blipFill>
        <p:spPr>
          <a:xfrm>
            <a:off x="2252662" y="2007501"/>
            <a:ext cx="7686676" cy="3193181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BDE29298-163A-4A44-AB27-209E037DA47E}"/>
              </a:ext>
            </a:extLst>
          </p:cNvPr>
          <p:cNvSpPr txBox="1"/>
          <p:nvPr/>
        </p:nvSpPr>
        <p:spPr>
          <a:xfrm>
            <a:off x="7277101" y="5217621"/>
            <a:ext cx="239077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i="1" dirty="0"/>
              <a:t>Pâncreas, Melanoma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38D4ECD4-36B0-4943-92A6-871BC8433560}"/>
              </a:ext>
            </a:extLst>
          </p:cNvPr>
          <p:cNvSpPr txBox="1"/>
          <p:nvPr/>
        </p:nvSpPr>
        <p:spPr>
          <a:xfrm>
            <a:off x="2547938" y="6216737"/>
            <a:ext cx="750093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i="1" dirty="0" err="1"/>
              <a:t>Inib</a:t>
            </a:r>
            <a:r>
              <a:rPr lang="pt-PT" b="1" i="1" dirty="0"/>
              <a:t> </a:t>
            </a:r>
            <a:r>
              <a:rPr lang="pt-PT" b="1" i="1" dirty="0" err="1"/>
              <a:t>Parp</a:t>
            </a:r>
            <a:r>
              <a:rPr lang="pt-PT" b="1" i="1" dirty="0"/>
              <a:t> – Ovário, Mama, </a:t>
            </a:r>
            <a:r>
              <a:rPr lang="pt-PT" b="1" i="1" dirty="0" err="1"/>
              <a:t>Prostata</a:t>
            </a:r>
            <a:r>
              <a:rPr lang="pt-PT" b="1" i="1" dirty="0"/>
              <a:t>, Pâncreas, Estômago, Cólon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A2D8D548-CF26-42CB-B749-00A41F3691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655" t="4997" r="9679" b="12498"/>
          <a:stretch/>
        </p:blipFill>
        <p:spPr>
          <a:xfrm>
            <a:off x="1581150" y="5635198"/>
            <a:ext cx="1450742" cy="116307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06777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B4C9D008-218E-4074-B5C6-8F974CD381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97" t="15723" r="10156" b="10742"/>
          <a:stretch/>
        </p:blipFill>
        <p:spPr>
          <a:xfrm>
            <a:off x="300037" y="180762"/>
            <a:ext cx="11591925" cy="5644176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523D1ECF-04DC-4F73-AA1C-317C1C70FA8A}"/>
              </a:ext>
            </a:extLst>
          </p:cNvPr>
          <p:cNvSpPr/>
          <p:nvPr/>
        </p:nvSpPr>
        <p:spPr>
          <a:xfrm>
            <a:off x="1649896" y="1639959"/>
            <a:ext cx="3826565" cy="3180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F7EE123E-9550-4F5E-AD6E-6125C2062EE5}"/>
              </a:ext>
            </a:extLst>
          </p:cNvPr>
          <p:cNvSpPr/>
          <p:nvPr/>
        </p:nvSpPr>
        <p:spPr>
          <a:xfrm>
            <a:off x="5668618" y="1480933"/>
            <a:ext cx="2640496" cy="3180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xmlns="" id="{C9BD9C0C-CE4C-4224-9BB5-5F119930E0BF}"/>
              </a:ext>
            </a:extLst>
          </p:cNvPr>
          <p:cNvSpPr/>
          <p:nvPr/>
        </p:nvSpPr>
        <p:spPr>
          <a:xfrm>
            <a:off x="8673547" y="1027045"/>
            <a:ext cx="2796209" cy="771939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Estrela: 5 Pontos 7">
            <a:extLst>
              <a:ext uri="{FF2B5EF4-FFF2-40B4-BE49-F238E27FC236}">
                <a16:creationId xmlns:a16="http://schemas.microsoft.com/office/drawing/2014/main" xmlns="" id="{21264BE8-707C-452A-BD45-CBE0268DAEA7}"/>
              </a:ext>
            </a:extLst>
          </p:cNvPr>
          <p:cNvSpPr/>
          <p:nvPr/>
        </p:nvSpPr>
        <p:spPr>
          <a:xfrm>
            <a:off x="6438899" y="1923224"/>
            <a:ext cx="387421" cy="318052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Estrela: 5 Pontos 9">
            <a:extLst>
              <a:ext uri="{FF2B5EF4-FFF2-40B4-BE49-F238E27FC236}">
                <a16:creationId xmlns:a16="http://schemas.microsoft.com/office/drawing/2014/main" xmlns="" id="{61759A1A-1A31-4AEA-93ED-BB264AC86489}"/>
              </a:ext>
            </a:extLst>
          </p:cNvPr>
          <p:cNvSpPr/>
          <p:nvPr/>
        </p:nvSpPr>
        <p:spPr>
          <a:xfrm>
            <a:off x="6795155" y="1923224"/>
            <a:ext cx="387421" cy="318052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Estrela: 5 Pontos 11">
            <a:extLst>
              <a:ext uri="{FF2B5EF4-FFF2-40B4-BE49-F238E27FC236}">
                <a16:creationId xmlns:a16="http://schemas.microsoft.com/office/drawing/2014/main" xmlns="" id="{F9985C8F-FBE5-40C8-B556-BB25E2B13300}"/>
              </a:ext>
            </a:extLst>
          </p:cNvPr>
          <p:cNvSpPr/>
          <p:nvPr/>
        </p:nvSpPr>
        <p:spPr>
          <a:xfrm>
            <a:off x="6632609" y="5506886"/>
            <a:ext cx="387421" cy="318052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Estrela: 5 Pontos 13">
            <a:extLst>
              <a:ext uri="{FF2B5EF4-FFF2-40B4-BE49-F238E27FC236}">
                <a16:creationId xmlns:a16="http://schemas.microsoft.com/office/drawing/2014/main" xmlns="" id="{85D41F1B-75C6-4E37-A82E-9890BF1A240E}"/>
              </a:ext>
            </a:extLst>
          </p:cNvPr>
          <p:cNvSpPr/>
          <p:nvPr/>
        </p:nvSpPr>
        <p:spPr>
          <a:xfrm>
            <a:off x="6988865" y="5506886"/>
            <a:ext cx="387421" cy="318052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Estrela: 5 Pontos 15">
            <a:extLst>
              <a:ext uri="{FF2B5EF4-FFF2-40B4-BE49-F238E27FC236}">
                <a16:creationId xmlns:a16="http://schemas.microsoft.com/office/drawing/2014/main" xmlns="" id="{3CFCAD95-A7DE-46F8-9B1F-277BE56B6C1B}"/>
              </a:ext>
            </a:extLst>
          </p:cNvPr>
          <p:cNvSpPr/>
          <p:nvPr/>
        </p:nvSpPr>
        <p:spPr>
          <a:xfrm>
            <a:off x="10288656" y="4422917"/>
            <a:ext cx="387421" cy="318052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Estrela: 5 Pontos 17">
            <a:extLst>
              <a:ext uri="{FF2B5EF4-FFF2-40B4-BE49-F238E27FC236}">
                <a16:creationId xmlns:a16="http://schemas.microsoft.com/office/drawing/2014/main" xmlns="" id="{793B819D-2686-408C-A1F0-C7EAC815D41F}"/>
              </a:ext>
            </a:extLst>
          </p:cNvPr>
          <p:cNvSpPr/>
          <p:nvPr/>
        </p:nvSpPr>
        <p:spPr>
          <a:xfrm>
            <a:off x="10644912" y="4422917"/>
            <a:ext cx="387421" cy="318052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xmlns="" id="{BB9AAE77-346D-4967-B802-0D98BA336D20}"/>
              </a:ext>
            </a:extLst>
          </p:cNvPr>
          <p:cNvSpPr txBox="1"/>
          <p:nvPr/>
        </p:nvSpPr>
        <p:spPr>
          <a:xfrm>
            <a:off x="7144165" y="1842123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i="1" dirty="0" err="1"/>
              <a:t>Sd</a:t>
            </a:r>
            <a:r>
              <a:rPr lang="pt-PT" b="1" i="1" dirty="0"/>
              <a:t> de ataxia telangiectasia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xmlns="" id="{511C07C3-035A-4B98-B4B8-6BC536F14EDE}"/>
              </a:ext>
            </a:extLst>
          </p:cNvPr>
          <p:cNvSpPr txBox="1"/>
          <p:nvPr/>
        </p:nvSpPr>
        <p:spPr>
          <a:xfrm>
            <a:off x="8309114" y="5455606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i="1" dirty="0"/>
              <a:t>Anemia de </a:t>
            </a:r>
            <a:r>
              <a:rPr lang="pt-PT" b="1" i="1" dirty="0" err="1"/>
              <a:t>Fanconi</a:t>
            </a:r>
            <a:endParaRPr lang="pt-PT" b="1" i="1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xmlns="" id="{9C2C557F-22DC-437C-AA56-14FA8D185315}"/>
              </a:ext>
            </a:extLst>
          </p:cNvPr>
          <p:cNvSpPr txBox="1"/>
          <p:nvPr/>
        </p:nvSpPr>
        <p:spPr>
          <a:xfrm>
            <a:off x="300037" y="6042991"/>
            <a:ext cx="1159192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b="1" i="1" dirty="0"/>
              <a:t>ATM</a:t>
            </a:r>
            <a:r>
              <a:rPr lang="pt-PT" dirty="0"/>
              <a:t> - </a:t>
            </a:r>
            <a:r>
              <a:rPr lang="pt-PT" b="1" i="1" dirty="0"/>
              <a:t>Cancro do pâncreas </a:t>
            </a:r>
            <a:r>
              <a:rPr lang="pt-PT" b="1" i="1" dirty="0" err="1"/>
              <a:t>metastizado</a:t>
            </a:r>
            <a:r>
              <a:rPr lang="pt-PT" b="1" i="1" dirty="0"/>
              <a:t>. História familiar materna de cancro da próstata, mama e ovário. História familiar paterna de cancro de mama.</a:t>
            </a:r>
          </a:p>
        </p:txBody>
      </p:sp>
    </p:spTree>
    <p:extLst>
      <p:ext uri="{BB962C8B-B14F-4D97-AF65-F5344CB8AC3E}">
        <p14:creationId xmlns:p14="http://schemas.microsoft.com/office/powerpoint/2010/main" val="3370762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xmlns="" id="{C10E1A62-77AF-4964-9A44-8E6EC09EF0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20" t="23396" r="14168" b="5261"/>
          <a:stretch/>
        </p:blipFill>
        <p:spPr>
          <a:xfrm>
            <a:off x="541834" y="446598"/>
            <a:ext cx="11463249" cy="596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431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D3E638D0-E41B-4539-8E04-0B4DD9F271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50" t="29765" r="14250" b="12421"/>
          <a:stretch/>
        </p:blipFill>
        <p:spPr>
          <a:xfrm>
            <a:off x="266905" y="587513"/>
            <a:ext cx="11658189" cy="495808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96F4A6A0-9D29-4778-8005-CAB5BBA39833}"/>
              </a:ext>
            </a:extLst>
          </p:cNvPr>
          <p:cNvSpPr txBox="1"/>
          <p:nvPr/>
        </p:nvSpPr>
        <p:spPr>
          <a:xfrm>
            <a:off x="7584180" y="339150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i="1" dirty="0"/>
              <a:t>Síndrome de Nijmegen</a:t>
            </a:r>
          </a:p>
        </p:txBody>
      </p:sp>
      <p:sp>
        <p:nvSpPr>
          <p:cNvPr id="6" name="Estrela: 5 Pontos 5">
            <a:extLst>
              <a:ext uri="{FF2B5EF4-FFF2-40B4-BE49-F238E27FC236}">
                <a16:creationId xmlns:a16="http://schemas.microsoft.com/office/drawing/2014/main" xmlns="" id="{CEC701CA-A8D7-46A4-82C0-5FB63DD07F79}"/>
              </a:ext>
            </a:extLst>
          </p:cNvPr>
          <p:cNvSpPr/>
          <p:nvPr/>
        </p:nvSpPr>
        <p:spPr>
          <a:xfrm>
            <a:off x="6646793" y="1873526"/>
            <a:ext cx="387421" cy="318052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Estrela: 5 Pontos 7">
            <a:extLst>
              <a:ext uri="{FF2B5EF4-FFF2-40B4-BE49-F238E27FC236}">
                <a16:creationId xmlns:a16="http://schemas.microsoft.com/office/drawing/2014/main" xmlns="" id="{A5E0D4BD-4326-4CC4-9D70-165D5BCD360D}"/>
              </a:ext>
            </a:extLst>
          </p:cNvPr>
          <p:cNvSpPr/>
          <p:nvPr/>
        </p:nvSpPr>
        <p:spPr>
          <a:xfrm>
            <a:off x="7003049" y="1873526"/>
            <a:ext cx="387421" cy="318052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Estrela: 5 Pontos 9">
            <a:extLst>
              <a:ext uri="{FF2B5EF4-FFF2-40B4-BE49-F238E27FC236}">
                <a16:creationId xmlns:a16="http://schemas.microsoft.com/office/drawing/2014/main" xmlns="" id="{955CA140-C99A-4B19-9C45-BFE652D45AE8}"/>
              </a:ext>
            </a:extLst>
          </p:cNvPr>
          <p:cNvSpPr/>
          <p:nvPr/>
        </p:nvSpPr>
        <p:spPr>
          <a:xfrm>
            <a:off x="6840503" y="3391507"/>
            <a:ext cx="387421" cy="318052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Estrela: 5 Pontos 11">
            <a:extLst>
              <a:ext uri="{FF2B5EF4-FFF2-40B4-BE49-F238E27FC236}">
                <a16:creationId xmlns:a16="http://schemas.microsoft.com/office/drawing/2014/main" xmlns="" id="{48D9CACA-758E-4F2F-AAD7-318580501113}"/>
              </a:ext>
            </a:extLst>
          </p:cNvPr>
          <p:cNvSpPr/>
          <p:nvPr/>
        </p:nvSpPr>
        <p:spPr>
          <a:xfrm>
            <a:off x="7196759" y="3391507"/>
            <a:ext cx="387421" cy="318052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xmlns="" id="{28DD95E9-56E3-4FA7-9D9E-78A5C5FF18AA}"/>
              </a:ext>
            </a:extLst>
          </p:cNvPr>
          <p:cNvSpPr txBox="1"/>
          <p:nvPr/>
        </p:nvSpPr>
        <p:spPr>
          <a:xfrm>
            <a:off x="7390469" y="1953038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i="1" dirty="0"/>
              <a:t>Displasia intestinal epitelial</a:t>
            </a:r>
          </a:p>
        </p:txBody>
      </p:sp>
    </p:spTree>
    <p:extLst>
      <p:ext uri="{BB962C8B-B14F-4D97-AF65-F5344CB8AC3E}">
        <p14:creationId xmlns:p14="http://schemas.microsoft.com/office/powerpoint/2010/main" val="4209258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7D5DDE88-3F62-43C8-B3D6-CF0166F3A5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90" t="28028" r="13828" b="-2001"/>
          <a:stretch/>
        </p:blipFill>
        <p:spPr>
          <a:xfrm>
            <a:off x="328413" y="59634"/>
            <a:ext cx="11535174" cy="6210301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1747EB60-D2D1-4BA1-9DAB-C19707E78A2F}"/>
              </a:ext>
            </a:extLst>
          </p:cNvPr>
          <p:cNvSpPr/>
          <p:nvPr/>
        </p:nvSpPr>
        <p:spPr>
          <a:xfrm>
            <a:off x="1639958" y="1948073"/>
            <a:ext cx="3796746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00A43244-3539-454F-9A77-AE4B6C431C94}"/>
              </a:ext>
            </a:extLst>
          </p:cNvPr>
          <p:cNvSpPr/>
          <p:nvPr/>
        </p:nvSpPr>
        <p:spPr>
          <a:xfrm>
            <a:off x="5589106" y="1948073"/>
            <a:ext cx="2551042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xmlns="" id="{9B84A3FA-1F8A-45FE-A7F7-5758E94F170D}"/>
              </a:ext>
            </a:extLst>
          </p:cNvPr>
          <p:cNvSpPr/>
          <p:nvPr/>
        </p:nvSpPr>
        <p:spPr>
          <a:xfrm>
            <a:off x="5602358" y="3190463"/>
            <a:ext cx="2551042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xmlns="" id="{287F7605-2CDC-4BEC-9DA9-A82083408ED9}"/>
              </a:ext>
            </a:extLst>
          </p:cNvPr>
          <p:cNvSpPr/>
          <p:nvPr/>
        </p:nvSpPr>
        <p:spPr>
          <a:xfrm>
            <a:off x="1639958" y="3190461"/>
            <a:ext cx="3796746" cy="4770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4160149D-DF60-4567-BB1A-AEE27FE09E11}"/>
              </a:ext>
            </a:extLst>
          </p:cNvPr>
          <p:cNvSpPr txBox="1"/>
          <p:nvPr/>
        </p:nvSpPr>
        <p:spPr>
          <a:xfrm>
            <a:off x="0" y="5934670"/>
            <a:ext cx="121920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b="1" i="1" dirty="0"/>
              <a:t>RAD51C – ca ovário (aguarda 1ª </a:t>
            </a:r>
            <a:r>
              <a:rPr lang="pt-PT" b="1" i="1" dirty="0" err="1"/>
              <a:t>cons</a:t>
            </a:r>
            <a:r>
              <a:rPr lang="pt-PT" b="1" i="1" dirty="0"/>
              <a:t> RF </a:t>
            </a:r>
            <a:r>
              <a:rPr lang="pt-PT" b="1" i="1" dirty="0" err="1"/>
              <a:t>HDrNM</a:t>
            </a:r>
            <a:r>
              <a:rPr lang="pt-PT" b="1" i="1" dirty="0"/>
              <a:t>)</a:t>
            </a:r>
          </a:p>
          <a:p>
            <a:r>
              <a:rPr lang="pt-PT" b="1" i="1" dirty="0"/>
              <a:t>RAD51D – mãe ca mama bilateral 53a e 55ª, filha ca oculto (carcinomatose peritoneal), Sarcoma indiferenciado alto grau.</a:t>
            </a:r>
          </a:p>
          <a:p>
            <a:r>
              <a:rPr lang="pt-PT" b="1" i="1" dirty="0"/>
              <a:t>RAD50 - Ca de mama triplo negativo aos 41a, 2 irmãs com ca mama &lt;50a (1a das quais bilateral) / Ca mama 30e31,prima 33a.</a:t>
            </a:r>
          </a:p>
        </p:txBody>
      </p:sp>
      <p:sp>
        <p:nvSpPr>
          <p:cNvPr id="14" name="Estrela: 5 Pontos 13">
            <a:extLst>
              <a:ext uri="{FF2B5EF4-FFF2-40B4-BE49-F238E27FC236}">
                <a16:creationId xmlns:a16="http://schemas.microsoft.com/office/drawing/2014/main" xmlns="" id="{3FB64D89-FD19-46C7-AB57-BF1685D86E8C}"/>
              </a:ext>
            </a:extLst>
          </p:cNvPr>
          <p:cNvSpPr/>
          <p:nvPr/>
        </p:nvSpPr>
        <p:spPr>
          <a:xfrm>
            <a:off x="6707256" y="1133069"/>
            <a:ext cx="387421" cy="318052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Estrela: 5 Pontos 15">
            <a:extLst>
              <a:ext uri="{FF2B5EF4-FFF2-40B4-BE49-F238E27FC236}">
                <a16:creationId xmlns:a16="http://schemas.microsoft.com/office/drawing/2014/main" xmlns="" id="{A125D4AA-679A-47E6-89E6-30D5D5130E20}"/>
              </a:ext>
            </a:extLst>
          </p:cNvPr>
          <p:cNvSpPr/>
          <p:nvPr/>
        </p:nvSpPr>
        <p:spPr>
          <a:xfrm>
            <a:off x="7063512" y="1133069"/>
            <a:ext cx="387421" cy="318052"/>
          </a:xfrm>
          <a:prstGeom prst="star5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xmlns="" id="{67409B27-DB97-4E48-A433-57513A3C7505}"/>
              </a:ext>
            </a:extLst>
          </p:cNvPr>
          <p:cNvSpPr txBox="1"/>
          <p:nvPr/>
        </p:nvSpPr>
        <p:spPr>
          <a:xfrm>
            <a:off x="7450933" y="1186146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i="1" dirty="0"/>
              <a:t>Anemia de </a:t>
            </a:r>
            <a:r>
              <a:rPr lang="pt-PT" b="1" i="1" dirty="0" err="1"/>
              <a:t>Fanconi</a:t>
            </a:r>
            <a:endParaRPr lang="pt-PT" b="1" i="1" dirty="0"/>
          </a:p>
        </p:txBody>
      </p:sp>
    </p:spTree>
    <p:extLst>
      <p:ext uri="{BB962C8B-B14F-4D97-AF65-F5344CB8AC3E}">
        <p14:creationId xmlns:p14="http://schemas.microsoft.com/office/powerpoint/2010/main" val="670233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E74173-8697-4CF9-AC1D-735E95440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434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pt-PT" b="1" dirty="0"/>
              <a:t>Fonte dos dados -&gt; CRF e..</a:t>
            </a:r>
            <a:r>
              <a:rPr lang="pt-PT" b="1" dirty="0" err="1"/>
              <a:t>IPO’s</a:t>
            </a:r>
            <a:r>
              <a:rPr lang="pt-PT" b="1" dirty="0"/>
              <a:t> / </a:t>
            </a:r>
            <a:r>
              <a:rPr lang="pt-PT" b="1" dirty="0" err="1"/>
              <a:t>Dra</a:t>
            </a:r>
            <a:r>
              <a:rPr lang="pt-PT" b="1" dirty="0"/>
              <a:t> MA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xmlns="" id="{10690CC3-2668-461A-8581-E9BC90E49358}"/>
              </a:ext>
            </a:extLst>
          </p:cNvPr>
          <p:cNvSpPr txBox="1">
            <a:spLocks/>
          </p:cNvSpPr>
          <p:nvPr/>
        </p:nvSpPr>
        <p:spPr>
          <a:xfrm>
            <a:off x="762000" y="365126"/>
            <a:ext cx="10515600" cy="9034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 dirty="0"/>
              <a:t>Casuística das cirurgias preventivas…</a:t>
            </a:r>
          </a:p>
        </p:txBody>
      </p:sp>
      <p:graphicFrame>
        <p:nvGraphicFramePr>
          <p:cNvPr id="11" name="Marcador de Posição de Conteúdo 10">
            <a:extLst>
              <a:ext uri="{FF2B5EF4-FFF2-40B4-BE49-F238E27FC236}">
                <a16:creationId xmlns:a16="http://schemas.microsoft.com/office/drawing/2014/main" xmlns="" id="{0AC8170F-DE86-4F7B-A40C-BC6832450E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2534026"/>
              </p:ext>
            </p:extLst>
          </p:nvPr>
        </p:nvGraphicFramePr>
        <p:xfrm>
          <a:off x="769088" y="1414294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D926D0EA-D1A8-458F-A341-61932095FE52}"/>
              </a:ext>
            </a:extLst>
          </p:cNvPr>
          <p:cNvSpPr txBox="1"/>
          <p:nvPr/>
        </p:nvSpPr>
        <p:spPr>
          <a:xfrm>
            <a:off x="2018414" y="2498649"/>
            <a:ext cx="155412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/>
              <a:t>1 HT (TMX)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xmlns="" id="{A8EE89AA-777D-4CFB-9257-3AB5C8D748BB}"/>
              </a:ext>
            </a:extLst>
          </p:cNvPr>
          <p:cNvSpPr txBox="1"/>
          <p:nvPr/>
        </p:nvSpPr>
        <p:spPr>
          <a:xfrm>
            <a:off x="4818320" y="1800444"/>
            <a:ext cx="2996609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/>
              <a:t>4 HT (1TMX/3PatolCervical)</a:t>
            </a: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xmlns="" id="{B01E3A3D-E10A-49B2-9A81-E4FFBD0927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2571" y="2867981"/>
            <a:ext cx="1742030" cy="975537"/>
          </a:xfrm>
          <a:prstGeom prst="rect">
            <a:avLst/>
          </a:prstGeom>
        </p:spPr>
      </p:pic>
      <p:graphicFrame>
        <p:nvGraphicFramePr>
          <p:cNvPr id="17" name="Tabela 17">
            <a:extLst>
              <a:ext uri="{FF2B5EF4-FFF2-40B4-BE49-F238E27FC236}">
                <a16:creationId xmlns:a16="http://schemas.microsoft.com/office/drawing/2014/main" xmlns="" id="{799EFFE6-0604-482C-A990-B386DAA5B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689695"/>
              </p:ext>
            </p:extLst>
          </p:nvPr>
        </p:nvGraphicFramePr>
        <p:xfrm>
          <a:off x="21266" y="4971901"/>
          <a:ext cx="3305544" cy="1854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85339">
                  <a:extLst>
                    <a:ext uri="{9D8B030D-6E8A-4147-A177-3AD203B41FA5}">
                      <a16:colId xmlns:a16="http://schemas.microsoft.com/office/drawing/2014/main" xmlns="" val="2839793112"/>
                    </a:ext>
                  </a:extLst>
                </a:gridCol>
                <a:gridCol w="2420205">
                  <a:extLst>
                    <a:ext uri="{9D8B030D-6E8A-4147-A177-3AD203B41FA5}">
                      <a16:colId xmlns:a16="http://schemas.microsoft.com/office/drawing/2014/main" xmlns="" val="7724582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PT" i="1" dirty="0"/>
                        <a:t>BRCA2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22 (69%)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55533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PT" i="1" dirty="0"/>
                        <a:t>BRCA1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8 (25%)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79083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PT" i="1" dirty="0"/>
                        <a:t>RAD50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1 (3%)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2091830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PT" dirty="0"/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1 (3%)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09780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b="1" dirty="0"/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b="1" dirty="0"/>
                        <a:t>32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46369443"/>
                  </a:ext>
                </a:extLst>
              </a:tr>
            </a:tbl>
          </a:graphicData>
        </a:graphic>
      </p:graphicFrame>
      <p:grpSp>
        <p:nvGrpSpPr>
          <p:cNvPr id="28" name="Agrupar 27">
            <a:extLst>
              <a:ext uri="{FF2B5EF4-FFF2-40B4-BE49-F238E27FC236}">
                <a16:creationId xmlns:a16="http://schemas.microsoft.com/office/drawing/2014/main" xmlns="" id="{9C93FB6E-7A53-45A4-9990-40201BB54959}"/>
              </a:ext>
            </a:extLst>
          </p:cNvPr>
          <p:cNvGrpSpPr/>
          <p:nvPr/>
        </p:nvGrpSpPr>
        <p:grpSpPr>
          <a:xfrm>
            <a:off x="9622465" y="5916647"/>
            <a:ext cx="2585544" cy="802792"/>
            <a:chOff x="9622465" y="5916647"/>
            <a:chExt cx="2585544" cy="802792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21636660-089E-4384-BB46-D8C57EBD97C1}"/>
                </a:ext>
              </a:extLst>
            </p:cNvPr>
            <p:cNvSpPr/>
            <p:nvPr/>
          </p:nvSpPr>
          <p:spPr>
            <a:xfrm>
              <a:off x="9622465" y="5916647"/>
              <a:ext cx="786810" cy="648586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12187322-BA19-4E63-A197-EBBC7F15EE9C}"/>
                </a:ext>
              </a:extLst>
            </p:cNvPr>
            <p:cNvSpPr/>
            <p:nvPr/>
          </p:nvSpPr>
          <p:spPr>
            <a:xfrm>
              <a:off x="10257791" y="5918243"/>
              <a:ext cx="786810" cy="648586"/>
            </a:xfrm>
            <a:prstGeom prst="ellipse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947E3C4B-E61A-4A8E-8AA4-0D540C9FF5E0}"/>
                </a:ext>
              </a:extLst>
            </p:cNvPr>
            <p:cNvSpPr/>
            <p:nvPr/>
          </p:nvSpPr>
          <p:spPr>
            <a:xfrm>
              <a:off x="10543098" y="6143512"/>
              <a:ext cx="265814" cy="2126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610B8BF2-ECDF-4B95-8EC2-0264DA3DE41D}"/>
                </a:ext>
              </a:extLst>
            </p:cNvPr>
            <p:cNvSpPr/>
            <p:nvPr/>
          </p:nvSpPr>
          <p:spPr>
            <a:xfrm>
              <a:off x="9887423" y="6157685"/>
              <a:ext cx="265814" cy="2126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xmlns="" id="{89B335E9-2C75-4269-A7FF-3F21B687C76A}"/>
                </a:ext>
              </a:extLst>
            </p:cNvPr>
            <p:cNvSpPr txBox="1"/>
            <p:nvPr/>
          </p:nvSpPr>
          <p:spPr>
            <a:xfrm>
              <a:off x="10942735" y="6073108"/>
              <a:ext cx="12652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3600" b="1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424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E74173-8697-4CF9-AC1D-735E95440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434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pt-PT" b="1" dirty="0"/>
              <a:t>Fonte dos dados -&gt; CRF e..</a:t>
            </a:r>
            <a:r>
              <a:rPr lang="pt-PT" b="1" dirty="0" err="1"/>
              <a:t>IPO’s</a:t>
            </a:r>
            <a:r>
              <a:rPr lang="pt-PT" b="1" dirty="0"/>
              <a:t> / </a:t>
            </a:r>
            <a:r>
              <a:rPr lang="pt-PT" b="1" dirty="0" err="1"/>
              <a:t>Dra</a:t>
            </a:r>
            <a:r>
              <a:rPr lang="pt-PT" b="1" dirty="0"/>
              <a:t> MA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xmlns="" id="{A93A692F-1FB9-41E3-A076-43DCDBC7C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35623"/>
            <a:ext cx="10515600" cy="3625777"/>
          </a:xfrm>
          <a:ln>
            <a:noFill/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t-PT" dirty="0"/>
          </a:p>
          <a:p>
            <a:pPr algn="just">
              <a:buFontTx/>
              <a:buChar char="-"/>
            </a:pPr>
            <a:r>
              <a:rPr lang="pt-PT" dirty="0"/>
              <a:t>Queremos articular-nos cada vez melhor com as outras especialidades, sobretudo nas estratégias de prevenção / diagnóstico precoce (Dermatologia / Gastroenterologia / Urologia);</a:t>
            </a:r>
          </a:p>
          <a:p>
            <a:pPr marL="0" indent="0" algn="just">
              <a:buNone/>
            </a:pPr>
            <a:endParaRPr lang="pt-PT" dirty="0"/>
          </a:p>
          <a:p>
            <a:pPr algn="just">
              <a:buFontTx/>
              <a:buChar char="-"/>
            </a:pPr>
            <a:r>
              <a:rPr lang="pt-PT" dirty="0"/>
              <a:t>Imagiologia (proveitoso em ambos os sentidos) (mama e ovário)</a:t>
            </a:r>
          </a:p>
          <a:p>
            <a:pPr algn="just">
              <a:buFontTx/>
              <a:buChar char="-"/>
            </a:pPr>
            <a:r>
              <a:rPr lang="pt-PT" dirty="0"/>
              <a:t>Cirurgia Plástica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xmlns="" id="{10690CC3-2668-461A-8581-E9BC90E49358}"/>
              </a:ext>
            </a:extLst>
          </p:cNvPr>
          <p:cNvSpPr txBox="1">
            <a:spLocks/>
          </p:cNvSpPr>
          <p:nvPr/>
        </p:nvSpPr>
        <p:spPr>
          <a:xfrm>
            <a:off x="838200" y="351209"/>
            <a:ext cx="10515600" cy="9034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 dirty="0"/>
              <a:t>E para finalizar …</a:t>
            </a:r>
          </a:p>
        </p:txBody>
      </p:sp>
      <p:sp>
        <p:nvSpPr>
          <p:cNvPr id="7" name="Marcador de Posição de Conteúdo 2">
            <a:extLst>
              <a:ext uri="{FF2B5EF4-FFF2-40B4-BE49-F238E27FC236}">
                <a16:creationId xmlns:a16="http://schemas.microsoft.com/office/drawing/2014/main" xmlns="" id="{EA4848CD-7D89-44F0-B2A9-EF54C10F143D}"/>
              </a:ext>
            </a:extLst>
          </p:cNvPr>
          <p:cNvSpPr txBox="1">
            <a:spLocks/>
          </p:cNvSpPr>
          <p:nvPr/>
        </p:nvSpPr>
        <p:spPr>
          <a:xfrm>
            <a:off x="838200" y="5420530"/>
            <a:ext cx="10623698" cy="347744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à"/>
            </a:pPr>
            <a:r>
              <a:rPr lang="pt-PT" dirty="0"/>
              <a:t>E com o COVID </a:t>
            </a:r>
          </a:p>
          <a:p>
            <a:pPr marL="0" indent="0" algn="just">
              <a:buNone/>
            </a:pPr>
            <a:r>
              <a:rPr lang="pt-PT" dirty="0"/>
              <a:t>….talvez evoluir para uma teleconsulta de GM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FCCEAE74-78D4-4D0B-928C-3F6608FE5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1261" y="5322079"/>
            <a:ext cx="2372389" cy="135793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42C9F890-5E84-422C-80D4-E81ABA412F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80" t="18073" r="68777" b="60166"/>
          <a:stretch/>
        </p:blipFill>
        <p:spPr>
          <a:xfrm>
            <a:off x="5506279" y="177988"/>
            <a:ext cx="6334538" cy="209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1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E74173-8697-4CF9-AC1D-735E95440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1209"/>
            <a:ext cx="10515600" cy="903433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pt-PT" b="1" dirty="0"/>
              <a:t>Fonte dos dados -&gt; Consulta de Risco Familiar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xmlns="" id="{A93A692F-1FB9-41E3-A076-43DCDBC7C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6772"/>
            <a:ext cx="10515600" cy="5079628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r>
              <a:rPr lang="pt-PT" dirty="0"/>
              <a:t>Consulta inserida no Serviço de Ginecologia desde 05.2018 (SC/FS)</a:t>
            </a:r>
          </a:p>
          <a:p>
            <a:r>
              <a:rPr lang="pt-PT" dirty="0" smtClean="0"/>
              <a:t>Focada </a:t>
            </a:r>
            <a:r>
              <a:rPr lang="pt-PT" dirty="0"/>
              <a:t>no Síndroma de Cancro Mama-Ovário (BRCA1/BRCA2)</a:t>
            </a:r>
          </a:p>
          <a:p>
            <a:pPr marL="0" indent="0" algn="just">
              <a:buNone/>
            </a:pPr>
            <a:endParaRPr lang="pt-PT" dirty="0"/>
          </a:p>
          <a:p>
            <a:pPr marL="0" indent="0" algn="just">
              <a:buNone/>
            </a:pPr>
            <a:r>
              <a:rPr lang="pt-PT" dirty="0"/>
              <a:t>1º - Impacto terapêutico (cirurgia / quimioterapia / ..UMR – DGPI?)</a:t>
            </a:r>
          </a:p>
          <a:p>
            <a:pPr marL="0" indent="0" algn="just">
              <a:buNone/>
            </a:pPr>
            <a:r>
              <a:rPr lang="pt-PT" dirty="0"/>
              <a:t>2ª - Papel recente dos </a:t>
            </a:r>
            <a:r>
              <a:rPr lang="pt-PT" dirty="0" err="1"/>
              <a:t>iparp</a:t>
            </a:r>
            <a:r>
              <a:rPr lang="pt-PT" dirty="0"/>
              <a:t> no ca ovário (mutação somática / germinativa)</a:t>
            </a:r>
          </a:p>
          <a:p>
            <a:pPr marL="0" indent="0" algn="just">
              <a:buNone/>
            </a:pPr>
            <a:r>
              <a:rPr lang="pt-PT" dirty="0"/>
              <a:t>3ª - Prevenção (mama / ovário / mas também próstata, pâncreas, melanoma, </a:t>
            </a:r>
            <a:r>
              <a:rPr lang="pt-PT" dirty="0" err="1"/>
              <a:t>etc</a:t>
            </a:r>
            <a:r>
              <a:rPr lang="pt-PT" dirty="0"/>
              <a:t>)</a:t>
            </a:r>
          </a:p>
          <a:p>
            <a:pPr marL="0" indent="0" algn="just">
              <a:buNone/>
            </a:pPr>
            <a:endParaRPr lang="pt-PT" dirty="0"/>
          </a:p>
          <a:p>
            <a:pPr marL="0" indent="0" algn="just">
              <a:buNone/>
            </a:pPr>
            <a:r>
              <a:rPr lang="pt-PT" b="1" i="1" dirty="0"/>
              <a:t>-&gt; Às pessoas saudáveis – Teste genético é uma probabilidade.</a:t>
            </a:r>
          </a:p>
          <a:p>
            <a:pPr marL="0" indent="0" algn="just">
              <a:buNone/>
            </a:pPr>
            <a:r>
              <a:rPr lang="pt-PT" dirty="0"/>
              <a:t>(aconselhamento pré-teste necessidade “legal” de articulação com Genética Médica)</a:t>
            </a:r>
          </a:p>
          <a:p>
            <a:pPr marL="0" indent="0" algn="just">
              <a:buNone/>
            </a:pPr>
            <a:endParaRPr lang="pt-PT" b="1" i="1" dirty="0"/>
          </a:p>
        </p:txBody>
      </p:sp>
    </p:spTree>
    <p:extLst>
      <p:ext uri="{BB962C8B-B14F-4D97-AF65-F5344CB8AC3E}">
        <p14:creationId xmlns:p14="http://schemas.microsoft.com/office/powerpoint/2010/main" val="4223450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E74173-8697-4CF9-AC1D-735E95440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434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pt-PT" b="1" dirty="0"/>
              <a:t>Fonte dos dados -&gt; CRF e..</a:t>
            </a:r>
            <a:r>
              <a:rPr lang="pt-PT" b="1" dirty="0" err="1"/>
              <a:t>IPO’s</a:t>
            </a:r>
            <a:r>
              <a:rPr lang="pt-PT" b="1" dirty="0"/>
              <a:t> / </a:t>
            </a:r>
            <a:r>
              <a:rPr lang="pt-PT" b="1" dirty="0" err="1"/>
              <a:t>Dra</a:t>
            </a:r>
            <a:r>
              <a:rPr lang="pt-PT" b="1" dirty="0"/>
              <a:t> MA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xmlns="" id="{A93A692F-1FB9-41E3-A076-43DCDBC7C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5"/>
            <a:ext cx="10515600" cy="5029200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pt-PT" dirty="0"/>
              <a:t>CRF não pode existir sozinha</a:t>
            </a:r>
          </a:p>
          <a:p>
            <a:pPr marL="0" indent="0">
              <a:buNone/>
            </a:pPr>
            <a:endParaRPr lang="pt-PT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pt-PT" dirty="0">
                <a:sym typeface="Wingdings" panose="05000000000000000000" pitchFamily="2" charset="2"/>
              </a:rPr>
              <a:t> </a:t>
            </a:r>
            <a:r>
              <a:rPr lang="pt-PT" dirty="0" err="1"/>
              <a:t>IPOLisboa</a:t>
            </a:r>
            <a:r>
              <a:rPr lang="pt-PT" dirty="0"/>
              <a:t> mas … teleconsulta? -&gt; </a:t>
            </a:r>
            <a:r>
              <a:rPr lang="pt-PT" b="1" dirty="0"/>
              <a:t>projeto Rubina Barros </a:t>
            </a:r>
            <a:r>
              <a:rPr lang="pt-PT" dirty="0"/>
              <a:t>(</a:t>
            </a:r>
            <a:r>
              <a:rPr lang="pt-PT" dirty="0" err="1"/>
              <a:t>publ</a:t>
            </a:r>
            <a:r>
              <a:rPr lang="pt-PT" dirty="0"/>
              <a:t>. conjunta de trabalhos / transferência de conhecimento / partilha) </a:t>
            </a:r>
            <a:r>
              <a:rPr lang="pt-PT" i="1" dirty="0"/>
              <a:t>(26 utentes)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pt-PT" dirty="0"/>
              <a:t>Contratação da </a:t>
            </a:r>
            <a:r>
              <a:rPr lang="pt-PT" b="1" dirty="0"/>
              <a:t>Dra. Marta Amorim </a:t>
            </a:r>
            <a:r>
              <a:rPr lang="pt-PT" dirty="0"/>
              <a:t>(geneticista médica)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pt-PT" dirty="0"/>
              <a:t>Avaliação de doentes pelo </a:t>
            </a:r>
            <a:r>
              <a:rPr lang="pt-PT" b="1" dirty="0"/>
              <a:t>IPO Porto</a:t>
            </a:r>
          </a:p>
          <a:p>
            <a:pPr marL="0" indent="0">
              <a:buNone/>
            </a:pPr>
            <a:endParaRPr lang="pt-PT" dirty="0"/>
          </a:p>
          <a:p>
            <a:pPr algn="just">
              <a:buFont typeface="Wingdings" panose="05000000000000000000" pitchFamily="2" charset="2"/>
              <a:buChar char="à"/>
            </a:pPr>
            <a:r>
              <a:rPr lang="pt-PT" sz="2800" b="1" dirty="0">
                <a:solidFill>
                  <a:srgbClr val="000000"/>
                </a:solidFill>
              </a:rPr>
              <a:t>Testes pela CRF</a:t>
            </a:r>
            <a:r>
              <a:rPr lang="pt-PT" sz="2800" dirty="0">
                <a:solidFill>
                  <a:srgbClr val="000000"/>
                </a:solidFill>
              </a:rPr>
              <a:t>: referenciações </a:t>
            </a:r>
            <a:r>
              <a:rPr lang="pt-PT" dirty="0">
                <a:solidFill>
                  <a:srgbClr val="000000"/>
                </a:solidFill>
              </a:rPr>
              <a:t>diversas de famílias não testadas e </a:t>
            </a:r>
            <a:r>
              <a:rPr lang="pt-PT" sz="2800" dirty="0">
                <a:solidFill>
                  <a:srgbClr val="000000"/>
                </a:solidFill>
              </a:rPr>
              <a:t>doentes em (peri)tratamento testados a partir da consulta; muitos utentes de famílias já identificadas (estrangeiro, outras instituições)!</a:t>
            </a:r>
          </a:p>
          <a:p>
            <a:pPr>
              <a:buFont typeface="Wingdings" panose="05000000000000000000" pitchFamily="2" charset="2"/>
              <a:buChar char="à"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xmlns="" id="{10690CC3-2668-461A-8581-E9BC90E49358}"/>
              </a:ext>
            </a:extLst>
          </p:cNvPr>
          <p:cNvSpPr txBox="1">
            <a:spLocks/>
          </p:cNvSpPr>
          <p:nvPr/>
        </p:nvSpPr>
        <p:spPr>
          <a:xfrm>
            <a:off x="838200" y="351209"/>
            <a:ext cx="10515600" cy="9034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 dirty="0"/>
              <a:t>Fonte dos dados -&gt; Consulta de Risco Familiar</a:t>
            </a:r>
          </a:p>
        </p:txBody>
      </p:sp>
    </p:spTree>
    <p:extLst>
      <p:ext uri="{BB962C8B-B14F-4D97-AF65-F5344CB8AC3E}">
        <p14:creationId xmlns:p14="http://schemas.microsoft.com/office/powerpoint/2010/main" val="393264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xmlns="" id="{FAD64624-CE93-4572-BBF9-A5827956C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526149"/>
              </p:ext>
            </p:extLst>
          </p:nvPr>
        </p:nvGraphicFramePr>
        <p:xfrm>
          <a:off x="838200" y="1396746"/>
          <a:ext cx="10534650" cy="4320032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3590234">
                  <a:extLst>
                    <a:ext uri="{9D8B030D-6E8A-4147-A177-3AD203B41FA5}">
                      <a16:colId xmlns:a16="http://schemas.microsoft.com/office/drawing/2014/main" xmlns="" val="3066379659"/>
                    </a:ext>
                  </a:extLst>
                </a:gridCol>
                <a:gridCol w="2886766">
                  <a:extLst>
                    <a:ext uri="{9D8B030D-6E8A-4147-A177-3AD203B41FA5}">
                      <a16:colId xmlns:a16="http://schemas.microsoft.com/office/drawing/2014/main" xmlns="" val="3790209561"/>
                    </a:ext>
                  </a:extLst>
                </a:gridCol>
                <a:gridCol w="4057650">
                  <a:extLst>
                    <a:ext uri="{9D8B030D-6E8A-4147-A177-3AD203B41FA5}">
                      <a16:colId xmlns:a16="http://schemas.microsoft.com/office/drawing/2014/main" xmlns="" val="3229468711"/>
                    </a:ext>
                  </a:extLst>
                </a:gridCol>
              </a:tblGrid>
              <a:tr h="142875">
                <a:tc rowSpan="1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err="1">
                          <a:effectLst/>
                        </a:rPr>
                        <a:t>Mutação</a:t>
                      </a:r>
                      <a:r>
                        <a:rPr lang="en-US" sz="2000" dirty="0">
                          <a:effectLst/>
                        </a:rPr>
                        <a:t> 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(13)</a:t>
                      </a:r>
                      <a:endParaRPr lang="pt-PT" sz="2000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 err="1">
                          <a:effectLst/>
                        </a:rPr>
                        <a:t>HDrNM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Funchal /  Monte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3770066472"/>
                  </a:ext>
                </a:extLst>
              </a:tr>
              <a:tr h="10287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Santana /  São Roque do Faial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365018522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 err="1">
                          <a:effectLst/>
                        </a:rPr>
                        <a:t>HDrNM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Funchal /  (Monte ou Santo António)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1522083441"/>
                  </a:ext>
                </a:extLst>
              </a:tr>
              <a:tr h="4191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Projeto</a:t>
                      </a:r>
                      <a:r>
                        <a:rPr lang="en-US" sz="1800" b="1" dirty="0">
                          <a:effectLst/>
                        </a:rPr>
                        <a:t> de </a:t>
                      </a:r>
                      <a:r>
                        <a:rPr lang="en-US" sz="1800" b="1" dirty="0" err="1">
                          <a:effectLst/>
                        </a:rPr>
                        <a:t>investigação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Santa Cruz / Camacha / Rochão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3171772422"/>
                  </a:ext>
                </a:extLst>
              </a:tr>
              <a:tr h="7810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Outro país</a:t>
                      </a: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Santa Cruz /  (provavelmente Gaula)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35669275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Santana / São Roque do Faial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22724719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 err="1">
                          <a:effectLst/>
                        </a:rPr>
                        <a:t>HDrNM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Santa Cruz / Camacha / Rochão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9293515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Outro país</a:t>
                      </a: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Machico /  Machico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183333434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Outro país</a:t>
                      </a: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Machico /  Machico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279444591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 err="1">
                          <a:effectLst/>
                        </a:rPr>
                        <a:t>HDrNM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Funchal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330045838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Machico / Porto da Cruz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25658514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 err="1">
                          <a:effectLst/>
                        </a:rPr>
                        <a:t>HDrNM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Santa Cruz / Camacha / Rochão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141413914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 err="1">
                          <a:effectLst/>
                        </a:rPr>
                        <a:t>HDrNM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</a:rPr>
                        <a:t>Funchal/ </a:t>
                      </a:r>
                      <a:r>
                        <a:rPr lang="pt-PT" sz="1800" b="1" dirty="0" err="1">
                          <a:effectLst/>
                        </a:rPr>
                        <a:t>Sta</a:t>
                      </a:r>
                      <a:r>
                        <a:rPr lang="pt-PT" sz="1800" b="1" dirty="0">
                          <a:effectLst/>
                        </a:rPr>
                        <a:t> Maria Maior ou </a:t>
                      </a:r>
                      <a:r>
                        <a:rPr lang="pt-PT" sz="1800" b="1" dirty="0" err="1">
                          <a:effectLst/>
                        </a:rPr>
                        <a:t>Sta</a:t>
                      </a:r>
                      <a:r>
                        <a:rPr lang="pt-PT" sz="1800" b="1" dirty="0">
                          <a:effectLst/>
                        </a:rPr>
                        <a:t> Luzia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18984479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2000" dirty="0">
                          <a:effectLst/>
                        </a:rPr>
                        <a:t>Mutação B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20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(1)</a:t>
                      </a: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Projeto</a:t>
                      </a:r>
                      <a:r>
                        <a:rPr lang="en-US" sz="1800" b="1" dirty="0">
                          <a:effectLst/>
                        </a:rPr>
                        <a:t> de </a:t>
                      </a:r>
                      <a:r>
                        <a:rPr lang="en-US" sz="1800" b="1" dirty="0" err="1">
                          <a:effectLst/>
                        </a:rPr>
                        <a:t>investigação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68" marR="4096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40968" marR="40968" marT="0" marB="0" anchor="ctr"/>
                </a:tc>
                <a:extLst>
                  <a:ext uri="{0D108BD9-81ED-4DB2-BD59-A6C34878D82A}">
                    <a16:rowId xmlns:a16="http://schemas.microsoft.com/office/drawing/2014/main" xmlns="" val="1670247368"/>
                  </a:ext>
                </a:extLst>
              </a:tr>
            </a:tbl>
          </a:graphicData>
        </a:graphic>
      </p:graphicFrame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20FC53AF-A359-4C2C-90F4-6117701D4985}"/>
              </a:ext>
            </a:extLst>
          </p:cNvPr>
          <p:cNvSpPr txBox="1">
            <a:spLocks/>
          </p:cNvSpPr>
          <p:nvPr/>
        </p:nvSpPr>
        <p:spPr>
          <a:xfrm>
            <a:off x="838200" y="351209"/>
            <a:ext cx="10534650" cy="9034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 i="1" dirty="0"/>
              <a:t>BRCA1</a:t>
            </a:r>
            <a:r>
              <a:rPr lang="pt-PT" b="1" dirty="0"/>
              <a:t> = 14 famílias (2 mutações diferentes) </a:t>
            </a:r>
          </a:p>
        </p:txBody>
      </p:sp>
    </p:spTree>
    <p:extLst>
      <p:ext uri="{BB962C8B-B14F-4D97-AF65-F5344CB8AC3E}">
        <p14:creationId xmlns:p14="http://schemas.microsoft.com/office/powerpoint/2010/main" val="2323447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xmlns="" id="{FAD64624-CE93-4572-BBF9-A5827956C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251977"/>
              </p:ext>
            </p:extLst>
          </p:nvPr>
        </p:nvGraphicFramePr>
        <p:xfrm>
          <a:off x="323850" y="1300231"/>
          <a:ext cx="11534776" cy="5315712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4442870">
                  <a:extLst>
                    <a:ext uri="{9D8B030D-6E8A-4147-A177-3AD203B41FA5}">
                      <a16:colId xmlns:a16="http://schemas.microsoft.com/office/drawing/2014/main" xmlns="" val="3066379659"/>
                    </a:ext>
                  </a:extLst>
                </a:gridCol>
                <a:gridCol w="2538955">
                  <a:extLst>
                    <a:ext uri="{9D8B030D-6E8A-4147-A177-3AD203B41FA5}">
                      <a16:colId xmlns:a16="http://schemas.microsoft.com/office/drawing/2014/main" xmlns="" val="3690002335"/>
                    </a:ext>
                  </a:extLst>
                </a:gridCol>
                <a:gridCol w="4552951">
                  <a:extLst>
                    <a:ext uri="{9D8B030D-6E8A-4147-A177-3AD203B41FA5}">
                      <a16:colId xmlns:a16="http://schemas.microsoft.com/office/drawing/2014/main" xmlns="" val="3790209561"/>
                    </a:ext>
                  </a:extLst>
                </a:gridCol>
              </a:tblGrid>
              <a:tr h="346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effectLst/>
                        </a:rPr>
                        <a:t>Mutação</a:t>
                      </a:r>
                      <a:r>
                        <a:rPr lang="en-US" sz="2000" dirty="0">
                          <a:effectLst/>
                        </a:rPr>
                        <a:t> C </a:t>
                      </a:r>
                      <a:r>
                        <a:rPr lang="en-US" sz="20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(1)</a:t>
                      </a:r>
                      <a:endParaRPr lang="pt-PT" sz="2000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Outro país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Câmara de Lobos / Estreito Câmara de Lobos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70066472"/>
                  </a:ext>
                </a:extLst>
              </a:tr>
              <a:tr h="142875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effectLst/>
                        </a:rPr>
                        <a:t>Mutação</a:t>
                      </a:r>
                      <a:r>
                        <a:rPr lang="en-US" sz="2000" dirty="0">
                          <a:effectLst/>
                        </a:rPr>
                        <a:t> D </a:t>
                      </a:r>
                      <a:r>
                        <a:rPr lang="pt-PT" sz="20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(4)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Outro país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Funchal / São Gonçalo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39217817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Funchal / São Martinho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511759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69849667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93020677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effectLst/>
                        </a:rPr>
                        <a:t>Mutação</a:t>
                      </a:r>
                      <a:r>
                        <a:rPr lang="en-US" sz="2000" dirty="0">
                          <a:effectLst/>
                        </a:rPr>
                        <a:t> E </a:t>
                      </a:r>
                      <a:r>
                        <a:rPr lang="pt-PT" sz="20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(1)</a:t>
                      </a:r>
                      <a:endParaRPr lang="pt-PT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Funchal / Imaculado Coração de Maria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15372957"/>
                  </a:ext>
                </a:extLst>
              </a:tr>
              <a:tr h="1428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effectLst/>
                        </a:rPr>
                        <a:t>Mutação</a:t>
                      </a:r>
                      <a:r>
                        <a:rPr lang="en-US" sz="2000" dirty="0">
                          <a:effectLst/>
                        </a:rPr>
                        <a:t> F </a:t>
                      </a:r>
                      <a:r>
                        <a:rPr lang="en-US" sz="20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(2)</a:t>
                      </a:r>
                      <a:endParaRPr lang="pt-PT" sz="2000" b="1" kern="1200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  <a:endParaRPr kumimoji="0" lang="pt-PT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Machico/Porto da Cruz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0682095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Gaula/Pico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85819646"/>
                  </a:ext>
                </a:extLst>
              </a:tr>
              <a:tr h="142875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effectLst/>
                        </a:rPr>
                        <a:t>Mutação</a:t>
                      </a:r>
                      <a:r>
                        <a:rPr lang="en-US" sz="2000" dirty="0">
                          <a:effectLst/>
                        </a:rPr>
                        <a:t> G </a:t>
                      </a:r>
                      <a:r>
                        <a:rPr lang="pt-PT" sz="20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Funchal /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São Martinho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41833660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Funchal /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São Martinho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89590620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Ribeira Brava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08651427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Médico privado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Funchal  /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São Martinho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30876266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Médico privado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Funchal  /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Santa Luzia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79940239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Projeto</a:t>
                      </a:r>
                      <a:r>
                        <a:rPr lang="en-US" sz="1800" b="1" dirty="0">
                          <a:effectLst/>
                        </a:rPr>
                        <a:t> de </a:t>
                      </a:r>
                      <a:r>
                        <a:rPr lang="en-US" sz="1800" b="1" dirty="0" err="1">
                          <a:effectLst/>
                        </a:rPr>
                        <a:t>investigação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Funchal  /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Santo António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30658626"/>
                  </a:ext>
                </a:extLst>
              </a:tr>
            </a:tbl>
          </a:graphicData>
        </a:graphic>
      </p:graphicFrame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20FC53AF-A359-4C2C-90F4-6117701D4985}"/>
              </a:ext>
            </a:extLst>
          </p:cNvPr>
          <p:cNvSpPr txBox="1">
            <a:spLocks/>
          </p:cNvSpPr>
          <p:nvPr/>
        </p:nvSpPr>
        <p:spPr>
          <a:xfrm>
            <a:off x="838200" y="351209"/>
            <a:ext cx="11020426" cy="9034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 i="1" dirty="0"/>
              <a:t>BRCA2</a:t>
            </a:r>
            <a:r>
              <a:rPr lang="pt-PT" b="1" dirty="0"/>
              <a:t> = 36 famílias (7 mutações diferentes)</a:t>
            </a:r>
          </a:p>
        </p:txBody>
      </p:sp>
    </p:spTree>
    <p:extLst>
      <p:ext uri="{BB962C8B-B14F-4D97-AF65-F5344CB8AC3E}">
        <p14:creationId xmlns:p14="http://schemas.microsoft.com/office/powerpoint/2010/main" val="2884060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xmlns="" id="{FAD64624-CE93-4572-BBF9-A5827956C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025515"/>
              </p:ext>
            </p:extLst>
          </p:nvPr>
        </p:nvGraphicFramePr>
        <p:xfrm>
          <a:off x="314324" y="485775"/>
          <a:ext cx="11563351" cy="6086856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3385979">
                  <a:extLst>
                    <a:ext uri="{9D8B030D-6E8A-4147-A177-3AD203B41FA5}">
                      <a16:colId xmlns:a16="http://schemas.microsoft.com/office/drawing/2014/main" xmlns="" val="3066379659"/>
                    </a:ext>
                  </a:extLst>
                </a:gridCol>
                <a:gridCol w="3768844">
                  <a:extLst>
                    <a:ext uri="{9D8B030D-6E8A-4147-A177-3AD203B41FA5}">
                      <a16:colId xmlns:a16="http://schemas.microsoft.com/office/drawing/2014/main" xmlns="" val="3790209561"/>
                    </a:ext>
                  </a:extLst>
                </a:gridCol>
                <a:gridCol w="4408528">
                  <a:extLst>
                    <a:ext uri="{9D8B030D-6E8A-4147-A177-3AD203B41FA5}">
                      <a16:colId xmlns:a16="http://schemas.microsoft.com/office/drawing/2014/main" xmlns="" val="1312440804"/>
                    </a:ext>
                  </a:extLst>
                </a:gridCol>
              </a:tblGrid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err="1">
                          <a:effectLst/>
                        </a:rPr>
                        <a:t>Mutação</a:t>
                      </a:r>
                      <a:r>
                        <a:rPr lang="en-US" sz="2000" dirty="0">
                          <a:effectLst/>
                        </a:rPr>
                        <a:t> H</a:t>
                      </a:r>
                      <a:r>
                        <a:rPr lang="pt-PT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20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90394156"/>
                  </a:ext>
                </a:extLst>
              </a:tr>
              <a:tr h="142875">
                <a:tc rowSpan="2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err="1">
                          <a:effectLst/>
                        </a:rPr>
                        <a:t>Mutação</a:t>
                      </a:r>
                      <a:r>
                        <a:rPr lang="en-US" sz="2000" dirty="0">
                          <a:effectLst/>
                        </a:rPr>
                        <a:t> I </a:t>
                      </a:r>
                      <a:r>
                        <a:rPr lang="pt-PT" sz="20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(21)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 / Serra d’Agua / Piquinho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19242163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 / Santo António da Serra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24172748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 / </a:t>
                      </a:r>
                      <a:r>
                        <a:rPr lang="pt-PT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Maroços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22180565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 / Machico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31432835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Outro país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 / Machico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66589782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Outro país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 / Machico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15007824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 / Machico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69473151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Projeto</a:t>
                      </a:r>
                      <a:r>
                        <a:rPr lang="en-US" sz="1800" b="1" dirty="0">
                          <a:effectLst/>
                        </a:rPr>
                        <a:t> de </a:t>
                      </a:r>
                      <a:r>
                        <a:rPr lang="en-US" sz="1800" b="1" dirty="0" err="1">
                          <a:effectLst/>
                        </a:rPr>
                        <a:t>investigação</a:t>
                      </a:r>
                      <a:endParaRPr lang="pt-P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Porto Santo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00920995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Funchal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53612935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  <a:endParaRPr kumimoji="0" lang="pt-PT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Machico/Caramanchão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50233203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Funchal / (Santo António ou São Martinho)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2419746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33881254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Machico/Caramanchão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40907969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Machico/Banda D’Além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8268868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Machico/Faial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7024736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  <a:endParaRPr kumimoji="0" lang="pt-PT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(Machico ou Santa Cruz)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094972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  <a:endParaRPr kumimoji="0" lang="pt-PT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(Machico ou Santa Cruz)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2175666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 / Piquinho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688481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Outro país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7266757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5580885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15565559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A7BD9F07-8A34-4395-B81E-117808971975}"/>
              </a:ext>
            </a:extLst>
          </p:cNvPr>
          <p:cNvSpPr txBox="1"/>
          <p:nvPr/>
        </p:nvSpPr>
        <p:spPr>
          <a:xfrm>
            <a:off x="133350" y="5181599"/>
            <a:ext cx="3400426" cy="15144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PT" b="1" i="0" dirty="0">
                <a:effectLst/>
                <a:latin typeface="Merriweather"/>
              </a:rPr>
              <a:t>Em Portugal, a inserção </a:t>
            </a:r>
            <a:r>
              <a:rPr lang="pt-PT" b="1" i="0" dirty="0" err="1">
                <a:effectLst/>
                <a:latin typeface="Merriweather"/>
              </a:rPr>
              <a:t>Alu</a:t>
            </a:r>
            <a:r>
              <a:rPr lang="pt-PT" b="1" i="0" dirty="0">
                <a:effectLst/>
                <a:latin typeface="Merriweather"/>
              </a:rPr>
              <a:t> representa perto de 50% de todas as mutações dos genes BRCA2 e mais de um terço da totalidade de BRCA1 e BRCA2.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2449309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20FC53AF-A359-4C2C-90F4-6117701D4985}"/>
              </a:ext>
            </a:extLst>
          </p:cNvPr>
          <p:cNvSpPr txBox="1">
            <a:spLocks/>
          </p:cNvSpPr>
          <p:nvPr/>
        </p:nvSpPr>
        <p:spPr>
          <a:xfrm>
            <a:off x="838200" y="351209"/>
            <a:ext cx="10306050" cy="9034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 i="1" dirty="0"/>
              <a:t>ATM</a:t>
            </a:r>
            <a:r>
              <a:rPr lang="pt-PT" b="1" dirty="0"/>
              <a:t> ( 1 família)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40711571-5427-4EAE-A423-06CF911D0C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685632"/>
              </p:ext>
            </p:extLst>
          </p:nvPr>
        </p:nvGraphicFramePr>
        <p:xfrm>
          <a:off x="838200" y="2070101"/>
          <a:ext cx="10306050" cy="10523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95800">
                  <a:extLst>
                    <a:ext uri="{9D8B030D-6E8A-4147-A177-3AD203B41FA5}">
                      <a16:colId xmlns:a16="http://schemas.microsoft.com/office/drawing/2014/main" xmlns="" val="3819497488"/>
                    </a:ext>
                  </a:extLst>
                </a:gridCol>
                <a:gridCol w="1627441">
                  <a:extLst>
                    <a:ext uri="{9D8B030D-6E8A-4147-A177-3AD203B41FA5}">
                      <a16:colId xmlns:a16="http://schemas.microsoft.com/office/drawing/2014/main" xmlns="" val="650692519"/>
                    </a:ext>
                  </a:extLst>
                </a:gridCol>
                <a:gridCol w="4182809">
                  <a:extLst>
                    <a:ext uri="{9D8B030D-6E8A-4147-A177-3AD203B41FA5}">
                      <a16:colId xmlns:a16="http://schemas.microsoft.com/office/drawing/2014/main" xmlns="" val="4202313109"/>
                    </a:ext>
                  </a:extLst>
                </a:gridCol>
              </a:tblGrid>
              <a:tr h="758824">
                <a:tc>
                  <a:txBody>
                    <a:bodyPr/>
                    <a:lstStyle/>
                    <a:p>
                      <a:pPr marL="740410" indent="-74041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8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Mutações patogénicas ATM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40410" indent="-74041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Instituição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40410" indent="-74041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Distribuição da proveniência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684299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effectLst/>
                        </a:rPr>
                        <a:t>Mutação</a:t>
                      </a:r>
                      <a:r>
                        <a:rPr lang="en-US" sz="1800" dirty="0">
                          <a:effectLst/>
                        </a:rPr>
                        <a:t> J </a:t>
                      </a:r>
                      <a:r>
                        <a:rPr lang="pt-PT" sz="18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(1)</a:t>
                      </a:r>
                      <a:endParaRPr lang="pt-PT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Aguarda 1ª </a:t>
                      </a:r>
                      <a:r>
                        <a:rPr lang="pt-PT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</a:t>
                      </a: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CRF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385401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368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20FC53AF-A359-4C2C-90F4-6117701D4985}"/>
              </a:ext>
            </a:extLst>
          </p:cNvPr>
          <p:cNvSpPr txBox="1">
            <a:spLocks/>
          </p:cNvSpPr>
          <p:nvPr/>
        </p:nvSpPr>
        <p:spPr>
          <a:xfrm>
            <a:off x="762000" y="304568"/>
            <a:ext cx="10306050" cy="9034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 i="1" dirty="0"/>
              <a:t>RAD</a:t>
            </a:r>
            <a:r>
              <a:rPr lang="pt-PT" b="1" dirty="0"/>
              <a:t> (5 famílias)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CA10B4AD-806F-44C4-9BAB-FF7D7502A2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225660"/>
              </p:ext>
            </p:extLst>
          </p:nvPr>
        </p:nvGraphicFramePr>
        <p:xfrm>
          <a:off x="838199" y="1681035"/>
          <a:ext cx="10306051" cy="14243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38551">
                  <a:extLst>
                    <a:ext uri="{9D8B030D-6E8A-4147-A177-3AD203B41FA5}">
                      <a16:colId xmlns:a16="http://schemas.microsoft.com/office/drawing/2014/main" xmlns="" val="2330037929"/>
                    </a:ext>
                  </a:extLst>
                </a:gridCol>
                <a:gridCol w="2961247">
                  <a:extLst>
                    <a:ext uri="{9D8B030D-6E8A-4147-A177-3AD203B41FA5}">
                      <a16:colId xmlns:a16="http://schemas.microsoft.com/office/drawing/2014/main" xmlns="" val="4282243477"/>
                    </a:ext>
                  </a:extLst>
                </a:gridCol>
                <a:gridCol w="3706253">
                  <a:extLst>
                    <a:ext uri="{9D8B030D-6E8A-4147-A177-3AD203B41FA5}">
                      <a16:colId xmlns:a16="http://schemas.microsoft.com/office/drawing/2014/main" xmlns="" val="2992915203"/>
                    </a:ext>
                  </a:extLst>
                </a:gridCol>
              </a:tblGrid>
              <a:tr h="601345">
                <a:tc>
                  <a:txBody>
                    <a:bodyPr/>
                    <a:lstStyle/>
                    <a:p>
                      <a:pPr marL="740410" indent="-74041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8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Mutações patogénicas RAD50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40410" indent="-74041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Instituição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40410" indent="-74041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Distribuição da proveniência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22163336"/>
                  </a:ext>
                </a:extLst>
              </a:tr>
              <a:tr h="86805">
                <a:tc>
                  <a:txBody>
                    <a:bodyPr/>
                    <a:lstStyle/>
                    <a:p>
                      <a:pPr marL="0" indent="-74041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Mutação</a:t>
                      </a:r>
                      <a:r>
                        <a:rPr lang="en-US" sz="1800" dirty="0">
                          <a:effectLst/>
                        </a:rPr>
                        <a:t> K </a:t>
                      </a:r>
                      <a:r>
                        <a:rPr lang="pt-PT" sz="18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Funchal / São Pedro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1957447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indent="-74041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Mutação</a:t>
                      </a:r>
                      <a:r>
                        <a:rPr lang="en-US" sz="1800" dirty="0">
                          <a:effectLst/>
                        </a:rPr>
                        <a:t> L</a:t>
                      </a:r>
                      <a:endParaRPr lang="pt-PT" sz="1800" b="1" kern="1200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Machico / Machico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030668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HDrNM</a:t>
                      </a:r>
                      <a:endParaRPr lang="pt-PT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Funchal / São Martinho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248476"/>
                  </a:ext>
                </a:extLst>
              </a:tr>
            </a:tbl>
          </a:graphicData>
        </a:graphic>
      </p:graphicFrame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63EA7585-F4A5-4241-833B-0044F332D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836709"/>
              </p:ext>
            </p:extLst>
          </p:nvPr>
        </p:nvGraphicFramePr>
        <p:xfrm>
          <a:off x="838199" y="3429000"/>
          <a:ext cx="10296526" cy="10650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48076">
                  <a:extLst>
                    <a:ext uri="{9D8B030D-6E8A-4147-A177-3AD203B41FA5}">
                      <a16:colId xmlns:a16="http://schemas.microsoft.com/office/drawing/2014/main" xmlns="" val="981858454"/>
                    </a:ext>
                  </a:extLst>
                </a:gridCol>
                <a:gridCol w="2962275">
                  <a:extLst>
                    <a:ext uri="{9D8B030D-6E8A-4147-A177-3AD203B41FA5}">
                      <a16:colId xmlns:a16="http://schemas.microsoft.com/office/drawing/2014/main" xmlns="" val="3645166534"/>
                    </a:ext>
                  </a:extLst>
                </a:gridCol>
                <a:gridCol w="3686175">
                  <a:extLst>
                    <a:ext uri="{9D8B030D-6E8A-4147-A177-3AD203B41FA5}">
                      <a16:colId xmlns:a16="http://schemas.microsoft.com/office/drawing/2014/main" xmlns="" val="1188710205"/>
                    </a:ext>
                  </a:extLst>
                </a:gridCol>
              </a:tblGrid>
              <a:tr h="771525">
                <a:tc>
                  <a:txBody>
                    <a:bodyPr/>
                    <a:lstStyle/>
                    <a:p>
                      <a:pPr marL="740410" indent="-74041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8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Mutações patogénicas RAD51C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Instituição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Distribuição da proveniência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29290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40410" indent="-74041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effectLst/>
                        </a:rPr>
                        <a:t>Mutação</a:t>
                      </a:r>
                      <a:r>
                        <a:rPr lang="en-US" sz="1800" dirty="0">
                          <a:effectLst/>
                        </a:rPr>
                        <a:t> M </a:t>
                      </a:r>
                      <a:r>
                        <a:rPr lang="pt-PT" sz="18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(1)</a:t>
                      </a:r>
                      <a:endParaRPr lang="pt-PT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 Continental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Aguarda 1ª </a:t>
                      </a:r>
                      <a:r>
                        <a:rPr lang="pt-PT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</a:t>
                      </a: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CRF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66838080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40711571-5427-4EAE-A423-06CF911D0C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647662"/>
              </p:ext>
            </p:extLst>
          </p:nvPr>
        </p:nvGraphicFramePr>
        <p:xfrm>
          <a:off x="838199" y="4794251"/>
          <a:ext cx="10296526" cy="1307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29026">
                  <a:extLst>
                    <a:ext uri="{9D8B030D-6E8A-4147-A177-3AD203B41FA5}">
                      <a16:colId xmlns:a16="http://schemas.microsoft.com/office/drawing/2014/main" xmlns="" val="3819497488"/>
                    </a:ext>
                  </a:extLst>
                </a:gridCol>
                <a:gridCol w="2981325">
                  <a:extLst>
                    <a:ext uri="{9D8B030D-6E8A-4147-A177-3AD203B41FA5}">
                      <a16:colId xmlns:a16="http://schemas.microsoft.com/office/drawing/2014/main" xmlns="" val="650692519"/>
                    </a:ext>
                  </a:extLst>
                </a:gridCol>
                <a:gridCol w="3686175">
                  <a:extLst>
                    <a:ext uri="{9D8B030D-6E8A-4147-A177-3AD203B41FA5}">
                      <a16:colId xmlns:a16="http://schemas.microsoft.com/office/drawing/2014/main" xmlns="" val="4202313109"/>
                    </a:ext>
                  </a:extLst>
                </a:gridCol>
              </a:tblGrid>
              <a:tr h="758824">
                <a:tc>
                  <a:txBody>
                    <a:bodyPr/>
                    <a:lstStyle/>
                    <a:p>
                      <a:pPr marL="740410" indent="-74041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8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Mutações patogénicas RAD51D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40410" indent="-74041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Instituição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40410" indent="-74041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Distribuição da proveniência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68429931"/>
                  </a:ext>
                </a:extLst>
              </a:tr>
              <a:tr h="4484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effectLst/>
                        </a:rPr>
                        <a:t>Mutação</a:t>
                      </a:r>
                      <a:r>
                        <a:rPr lang="en-US" sz="1800" dirty="0">
                          <a:effectLst/>
                        </a:rPr>
                        <a:t> N</a:t>
                      </a:r>
                      <a:r>
                        <a:rPr lang="pt-PT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800" b="1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(1)</a:t>
                      </a:r>
                      <a:endParaRPr lang="pt-PT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Projeto de investigação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Câmara de Lobos /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P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Câmara de Lobos / Ribeiro Real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385401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422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FDFA68C6-AD6B-4A03-A73B-67585A8C7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956" y="1275782"/>
            <a:ext cx="9320088" cy="43064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510946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905</Words>
  <Application>Microsoft Office PowerPoint</Application>
  <PresentationFormat>Personalizados</PresentationFormat>
  <Paragraphs>215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17" baseType="lpstr">
      <vt:lpstr>Tema do Office</vt:lpstr>
      <vt:lpstr>Cancro Hereditário dados da RAM</vt:lpstr>
      <vt:lpstr>Fonte dos dados -&gt; Consulta de Risco Familiar</vt:lpstr>
      <vt:lpstr>Fonte dos dados -&gt; CRF e..IPO’s / Dra MA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Fonte dos dados -&gt; CRF e..IPO’s / Dra MA</vt:lpstr>
      <vt:lpstr>Fonte dos dados -&gt; CRF e..IPO’s / Dra MA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Cancro Hereditário dados da RAM</dc:title>
  <dc:creator>Sara Câmara</dc:creator>
  <cp:lastModifiedBy>Graça Correia</cp:lastModifiedBy>
  <cp:revision>19</cp:revision>
  <dcterms:created xsi:type="dcterms:W3CDTF">2020-10-20T13:15:49Z</dcterms:created>
  <dcterms:modified xsi:type="dcterms:W3CDTF">2020-11-24T12:28:10Z</dcterms:modified>
</cp:coreProperties>
</file>