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12192000" cy="21674138"/>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F2F2"/>
    <a:srgbClr val="F4DB80"/>
    <a:srgbClr val="E6E6E6"/>
    <a:srgbClr val="CCE1E6"/>
    <a:srgbClr val="D1E2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0" autoAdjust="0"/>
    <p:restoredTop sz="94660"/>
  </p:normalViewPr>
  <p:slideViewPr>
    <p:cSldViewPr snapToGrid="0">
      <p:cViewPr varScale="1">
        <p:scale>
          <a:sx n="25" d="100"/>
          <a:sy n="25" d="100"/>
        </p:scale>
        <p:origin x="2851"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4F01CD10-B162-4BEE-AA9A-E81A5C29F306}" type="datetimeFigureOut">
              <a:rPr lang="pt-PT" smtClean="0"/>
              <a:t>18/12/2025</a:t>
            </a:fld>
            <a:endParaRPr lang="pt-PT"/>
          </a:p>
        </p:txBody>
      </p:sp>
      <p:sp>
        <p:nvSpPr>
          <p:cNvPr id="4" name="Marcador de Posição da Imagem do Diapositivo 3"/>
          <p:cNvSpPr>
            <a:spLocks noGrp="1" noRot="1" noChangeAspect="1"/>
          </p:cNvSpPr>
          <p:nvPr>
            <p:ph type="sldImg" idx="2"/>
          </p:nvPr>
        </p:nvSpPr>
        <p:spPr>
          <a:xfrm>
            <a:off x="3921125" y="857250"/>
            <a:ext cx="1301750" cy="2314575"/>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6FED0918-7BEE-46D3-902C-0EC0F977690A}" type="slidenum">
              <a:rPr lang="pt-PT" smtClean="0"/>
              <a:t>‹nº›</a:t>
            </a:fld>
            <a:endParaRPr lang="pt-PT"/>
          </a:p>
        </p:txBody>
      </p:sp>
    </p:spTree>
    <p:extLst>
      <p:ext uri="{BB962C8B-B14F-4D97-AF65-F5344CB8AC3E}">
        <p14:creationId xmlns:p14="http://schemas.microsoft.com/office/powerpoint/2010/main" val="2026370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a:t>Foram colhidas análises clínicas com serologias </a:t>
            </a:r>
            <a:r>
              <a:rPr lang="pt-PT" dirty="0" err="1"/>
              <a:t>infecciosas</a:t>
            </a:r>
            <a:r>
              <a:rPr lang="pt-PT" dirty="0"/>
              <a:t> e pesquisa de anticorpos para despiste de doenças </a:t>
            </a:r>
            <a:r>
              <a:rPr lang="pt-PT" dirty="0" err="1"/>
              <a:t>auto-imunes</a:t>
            </a:r>
            <a:r>
              <a:rPr lang="pt-PT" dirty="0"/>
              <a:t>, não tendo sido possível identificar agente responsável.</a:t>
            </a:r>
          </a:p>
          <a:p>
            <a:r>
              <a:rPr lang="pt-PT" dirty="0"/>
              <a:t>Critérios para surdez </a:t>
            </a:r>
            <a:r>
              <a:rPr lang="pt-PT" dirty="0" err="1"/>
              <a:t>neurossensorial</a:t>
            </a:r>
            <a:r>
              <a:rPr lang="pt-PT" dirty="0"/>
              <a:t> súbita são perda de 30dB em 3 frequências contíguas do audiograma com instalação em menos de 72h, medidas na condução óssea (componente neuro-sensorial), pode ter perda da condução aérea e aí é uma surdez de transmissão) – a doente tinha perda auditiva entre 20-25dB em 3 frequências mas não contíguas (125Hz, depois 500Hz e 1k).</a:t>
            </a:r>
          </a:p>
          <a:p>
            <a:r>
              <a:rPr lang="pt-PT" dirty="0"/>
              <a:t>Neste caso em particular não rinha indicação cirúrgica pois o local afetado era o canal auditivo interno, local muito pouco acessível por via cirúrgica e considerado de alto risco cirúrgico, pelo que não foi realizada EMG à doente.</a:t>
            </a:r>
          </a:p>
          <a:p>
            <a:r>
              <a:rPr lang="pt-PT" dirty="0"/>
              <a:t>Este caso até poderia ter tido uma boa recuperação clínica sem </a:t>
            </a:r>
            <a:r>
              <a:rPr lang="pt-PT" dirty="0" err="1"/>
              <a:t>oxigenoterapia</a:t>
            </a:r>
            <a:r>
              <a:rPr lang="pt-PT" dirty="0"/>
              <a:t> hiperbárica, mas nunca no tempo recorde que se verificou (recuperação quase total em menos de um mês), sendo provável que só se verificasse melhoria significativa 4-6 meses depois (após regeneração nervosa) e provavelmente ficaria com mais sequelas</a:t>
            </a:r>
          </a:p>
        </p:txBody>
      </p:sp>
      <p:sp>
        <p:nvSpPr>
          <p:cNvPr id="4" name="Marcador de Posição do Número do Diapositivo 3"/>
          <p:cNvSpPr>
            <a:spLocks noGrp="1"/>
          </p:cNvSpPr>
          <p:nvPr>
            <p:ph type="sldNum" sz="quarter" idx="5"/>
          </p:nvPr>
        </p:nvSpPr>
        <p:spPr/>
        <p:txBody>
          <a:bodyPr/>
          <a:lstStyle/>
          <a:p>
            <a:fld id="{6FED0918-7BEE-46D3-902C-0EC0F977690A}" type="slidenum">
              <a:rPr lang="pt-PT" smtClean="0"/>
              <a:t>1</a:t>
            </a:fld>
            <a:endParaRPr lang="pt-PT"/>
          </a:p>
        </p:txBody>
      </p:sp>
    </p:spTree>
    <p:extLst>
      <p:ext uri="{BB962C8B-B14F-4D97-AF65-F5344CB8AC3E}">
        <p14:creationId xmlns:p14="http://schemas.microsoft.com/office/powerpoint/2010/main" val="3647811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547135"/>
            <a:ext cx="10363200" cy="7545811"/>
          </a:xfrm>
        </p:spPr>
        <p:txBody>
          <a:bodyPr anchor="b"/>
          <a:lstStyle>
            <a:lvl1pPr algn="ctr">
              <a:defRPr sz="8000"/>
            </a:lvl1pPr>
          </a:lstStyle>
          <a:p>
            <a:r>
              <a:rPr lang="pt-PT"/>
              <a:t>Clique para editar o estilo de título do Modelo Global</a:t>
            </a:r>
            <a:endParaRPr lang="en-US" dirty="0"/>
          </a:p>
        </p:txBody>
      </p:sp>
      <p:sp>
        <p:nvSpPr>
          <p:cNvPr id="3" name="Subtitle 2"/>
          <p:cNvSpPr>
            <a:spLocks noGrp="1"/>
          </p:cNvSpPr>
          <p:nvPr>
            <p:ph type="subTitle" idx="1"/>
          </p:nvPr>
        </p:nvSpPr>
        <p:spPr>
          <a:xfrm>
            <a:off x="1524000" y="11383941"/>
            <a:ext cx="9144000" cy="5232898"/>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pt-PT"/>
              <a:t>Clique para editar o estilo de subtítulo do Modelo Global</a:t>
            </a:r>
            <a:endParaRPr lang="en-US" dirty="0"/>
          </a:p>
        </p:txBody>
      </p:sp>
      <p:sp>
        <p:nvSpPr>
          <p:cNvPr id="4" name="Date Placeholder 3"/>
          <p:cNvSpPr>
            <a:spLocks noGrp="1"/>
          </p:cNvSpPr>
          <p:nvPr>
            <p:ph type="dt" sz="half" idx="10"/>
          </p:nvPr>
        </p:nvSpPr>
        <p:spPr/>
        <p:txBody>
          <a:bodyPr/>
          <a:lstStyle/>
          <a:p>
            <a:fld id="{EC59A4F5-A73B-4F87-8240-56BA250795DE}" type="datetimeFigureOut">
              <a:rPr lang="pt-PT" smtClean="0"/>
              <a:t>18/12/2025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1366616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EC59A4F5-A73B-4F87-8240-56BA250795DE}" type="datetimeFigureOut">
              <a:rPr lang="pt-PT" smtClean="0"/>
              <a:t>18/12/2025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2190965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1153947"/>
            <a:ext cx="2628900" cy="18367830"/>
          </a:xfrm>
        </p:spPr>
        <p:txBody>
          <a:bodyPr vert="eaVert"/>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a:xfrm>
            <a:off x="838201" y="1153947"/>
            <a:ext cx="7734300" cy="18367830"/>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EC59A4F5-A73B-4F87-8240-56BA250795DE}" type="datetimeFigureOut">
              <a:rPr lang="pt-PT" smtClean="0"/>
              <a:t>18/12/2025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1750045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Content Placeholder 2"/>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EC59A4F5-A73B-4F87-8240-56BA250795DE}" type="datetimeFigureOut">
              <a:rPr lang="pt-PT" smtClean="0"/>
              <a:t>18/12/2025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3059095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itle 1"/>
          <p:cNvSpPr>
            <a:spLocks noGrp="1"/>
          </p:cNvSpPr>
          <p:nvPr>
            <p:ph type="title"/>
          </p:nvPr>
        </p:nvSpPr>
        <p:spPr>
          <a:xfrm>
            <a:off x="831851" y="5403489"/>
            <a:ext cx="10515600" cy="9015838"/>
          </a:xfrm>
        </p:spPr>
        <p:txBody>
          <a:bodyPr anchor="b"/>
          <a:lstStyle>
            <a:lvl1pPr>
              <a:defRPr sz="8000"/>
            </a:lvl1pPr>
          </a:lstStyle>
          <a:p>
            <a:r>
              <a:rPr lang="pt-PT"/>
              <a:t>Clique para editar o estilo de título do Modelo Global</a:t>
            </a:r>
            <a:endParaRPr lang="en-US" dirty="0"/>
          </a:p>
        </p:txBody>
      </p:sp>
      <p:sp>
        <p:nvSpPr>
          <p:cNvPr id="3" name="Text Placeholder 2"/>
          <p:cNvSpPr>
            <a:spLocks noGrp="1"/>
          </p:cNvSpPr>
          <p:nvPr>
            <p:ph type="body" idx="1"/>
          </p:nvPr>
        </p:nvSpPr>
        <p:spPr>
          <a:xfrm>
            <a:off x="831851" y="14504620"/>
            <a:ext cx="10515600" cy="4741216"/>
          </a:xfrm>
        </p:spPr>
        <p:txBody>
          <a:bodyPr/>
          <a:lstStyle>
            <a:lvl1pPr marL="0" indent="0">
              <a:buNone/>
              <a:defRPr sz="3200">
                <a:solidFill>
                  <a:schemeClr val="tx1">
                    <a:tint val="82000"/>
                  </a:schemeClr>
                </a:solidFill>
              </a:defRPr>
            </a:lvl1pPr>
            <a:lvl2pPr marL="609585" indent="0">
              <a:buNone/>
              <a:defRPr sz="2667">
                <a:solidFill>
                  <a:schemeClr val="tx1">
                    <a:tint val="82000"/>
                  </a:schemeClr>
                </a:solidFill>
              </a:defRPr>
            </a:lvl2pPr>
            <a:lvl3pPr marL="1219170" indent="0">
              <a:buNone/>
              <a:defRPr sz="2400">
                <a:solidFill>
                  <a:schemeClr val="tx1">
                    <a:tint val="82000"/>
                  </a:schemeClr>
                </a:solidFill>
              </a:defRPr>
            </a:lvl3pPr>
            <a:lvl4pPr marL="1828754" indent="0">
              <a:buNone/>
              <a:defRPr sz="2133">
                <a:solidFill>
                  <a:schemeClr val="tx1">
                    <a:tint val="82000"/>
                  </a:schemeClr>
                </a:solidFill>
              </a:defRPr>
            </a:lvl4pPr>
            <a:lvl5pPr marL="2438339" indent="0">
              <a:buNone/>
              <a:defRPr sz="2133">
                <a:solidFill>
                  <a:schemeClr val="tx1">
                    <a:tint val="82000"/>
                  </a:schemeClr>
                </a:solidFill>
              </a:defRPr>
            </a:lvl5pPr>
            <a:lvl6pPr marL="3047924" indent="0">
              <a:buNone/>
              <a:defRPr sz="2133">
                <a:solidFill>
                  <a:schemeClr val="tx1">
                    <a:tint val="82000"/>
                  </a:schemeClr>
                </a:solidFill>
              </a:defRPr>
            </a:lvl6pPr>
            <a:lvl7pPr marL="3657509" indent="0">
              <a:buNone/>
              <a:defRPr sz="2133">
                <a:solidFill>
                  <a:schemeClr val="tx1">
                    <a:tint val="82000"/>
                  </a:schemeClr>
                </a:solidFill>
              </a:defRPr>
            </a:lvl7pPr>
            <a:lvl8pPr marL="4267093" indent="0">
              <a:buNone/>
              <a:defRPr sz="2133">
                <a:solidFill>
                  <a:schemeClr val="tx1">
                    <a:tint val="82000"/>
                  </a:schemeClr>
                </a:solidFill>
              </a:defRPr>
            </a:lvl8pPr>
            <a:lvl9pPr marL="4876678" indent="0">
              <a:buNone/>
              <a:defRPr sz="2133">
                <a:solidFill>
                  <a:schemeClr val="tx1">
                    <a:tint val="82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EC59A4F5-A73B-4F87-8240-56BA250795DE}" type="datetimeFigureOut">
              <a:rPr lang="pt-PT" smtClean="0"/>
              <a:t>18/12/2025</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4057049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Content Placeholder 2"/>
          <p:cNvSpPr>
            <a:spLocks noGrp="1"/>
          </p:cNvSpPr>
          <p:nvPr>
            <p:ph sz="half" idx="1"/>
          </p:nvPr>
        </p:nvSpPr>
        <p:spPr>
          <a:xfrm>
            <a:off x="838200" y="5769736"/>
            <a:ext cx="5181600" cy="13752041"/>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Content Placeholder 3"/>
          <p:cNvSpPr>
            <a:spLocks noGrp="1"/>
          </p:cNvSpPr>
          <p:nvPr>
            <p:ph sz="half" idx="2"/>
          </p:nvPr>
        </p:nvSpPr>
        <p:spPr>
          <a:xfrm>
            <a:off x="6172200" y="5769736"/>
            <a:ext cx="5181600" cy="13752041"/>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Date Placeholder 4"/>
          <p:cNvSpPr>
            <a:spLocks noGrp="1"/>
          </p:cNvSpPr>
          <p:nvPr>
            <p:ph type="dt" sz="half" idx="10"/>
          </p:nvPr>
        </p:nvSpPr>
        <p:spPr/>
        <p:txBody>
          <a:bodyPr/>
          <a:lstStyle/>
          <a:p>
            <a:fld id="{EC59A4F5-A73B-4F87-8240-56BA250795DE}" type="datetimeFigureOut">
              <a:rPr lang="pt-PT" smtClean="0"/>
              <a:t>18/12/2025</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444236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839788" y="1153952"/>
            <a:ext cx="10515600" cy="4189331"/>
          </a:xfrm>
        </p:spPr>
        <p:txBody>
          <a:bodyPr/>
          <a:lstStyle/>
          <a:p>
            <a:r>
              <a:rPr lang="pt-PT"/>
              <a:t>Clique para editar o estilo de título do Modelo Global</a:t>
            </a:r>
            <a:endParaRPr lang="en-US" dirty="0"/>
          </a:p>
        </p:txBody>
      </p:sp>
      <p:sp>
        <p:nvSpPr>
          <p:cNvPr id="3" name="Text Placeholder 2"/>
          <p:cNvSpPr>
            <a:spLocks noGrp="1"/>
          </p:cNvSpPr>
          <p:nvPr>
            <p:ph type="body" idx="1"/>
          </p:nvPr>
        </p:nvSpPr>
        <p:spPr>
          <a:xfrm>
            <a:off x="839789" y="5313176"/>
            <a:ext cx="5157787" cy="2603905"/>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pt-PT"/>
              <a:t>Clique para editar os estilos do texto de Modelo Global</a:t>
            </a:r>
          </a:p>
        </p:txBody>
      </p:sp>
      <p:sp>
        <p:nvSpPr>
          <p:cNvPr id="4" name="Content Placeholder 3"/>
          <p:cNvSpPr>
            <a:spLocks noGrp="1"/>
          </p:cNvSpPr>
          <p:nvPr>
            <p:ph sz="half" idx="2"/>
          </p:nvPr>
        </p:nvSpPr>
        <p:spPr>
          <a:xfrm>
            <a:off x="839789" y="7917081"/>
            <a:ext cx="5157787" cy="11644834"/>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Text Placeholder 4"/>
          <p:cNvSpPr>
            <a:spLocks noGrp="1"/>
          </p:cNvSpPr>
          <p:nvPr>
            <p:ph type="body" sz="quarter" idx="3"/>
          </p:nvPr>
        </p:nvSpPr>
        <p:spPr>
          <a:xfrm>
            <a:off x="6172201" y="5313176"/>
            <a:ext cx="5183188" cy="2603905"/>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pt-PT"/>
              <a:t>Clique para editar os estilos do texto de Modelo Global</a:t>
            </a:r>
          </a:p>
        </p:txBody>
      </p:sp>
      <p:sp>
        <p:nvSpPr>
          <p:cNvPr id="6" name="Content Placeholder 5"/>
          <p:cNvSpPr>
            <a:spLocks noGrp="1"/>
          </p:cNvSpPr>
          <p:nvPr>
            <p:ph sz="quarter" idx="4"/>
          </p:nvPr>
        </p:nvSpPr>
        <p:spPr>
          <a:xfrm>
            <a:off x="6172201" y="7917081"/>
            <a:ext cx="5183188" cy="11644834"/>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7" name="Date Placeholder 6"/>
          <p:cNvSpPr>
            <a:spLocks noGrp="1"/>
          </p:cNvSpPr>
          <p:nvPr>
            <p:ph type="dt" sz="half" idx="10"/>
          </p:nvPr>
        </p:nvSpPr>
        <p:spPr/>
        <p:txBody>
          <a:bodyPr/>
          <a:lstStyle/>
          <a:p>
            <a:fld id="{EC59A4F5-A73B-4F87-8240-56BA250795DE}" type="datetimeFigureOut">
              <a:rPr lang="pt-PT" smtClean="0"/>
              <a:t>18/12/2025</a:t>
            </a:fld>
            <a:endParaRPr lang="pt-PT"/>
          </a:p>
        </p:txBody>
      </p:sp>
      <p:sp>
        <p:nvSpPr>
          <p:cNvPr id="8" name="Footer Placeholder 7"/>
          <p:cNvSpPr>
            <a:spLocks noGrp="1"/>
          </p:cNvSpPr>
          <p:nvPr>
            <p:ph type="ftr" sz="quarter" idx="11"/>
          </p:nvPr>
        </p:nvSpPr>
        <p:spPr/>
        <p:txBody>
          <a:bodyPr/>
          <a:lstStyle/>
          <a:p>
            <a:endParaRPr lang="pt-PT"/>
          </a:p>
        </p:txBody>
      </p:sp>
      <p:sp>
        <p:nvSpPr>
          <p:cNvPr id="9" name="Slide Number Placeholder 8"/>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1388839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Date Placeholder 2"/>
          <p:cNvSpPr>
            <a:spLocks noGrp="1"/>
          </p:cNvSpPr>
          <p:nvPr>
            <p:ph type="dt" sz="half" idx="10"/>
          </p:nvPr>
        </p:nvSpPr>
        <p:spPr/>
        <p:txBody>
          <a:bodyPr/>
          <a:lstStyle/>
          <a:p>
            <a:fld id="{EC59A4F5-A73B-4F87-8240-56BA250795DE}" type="datetimeFigureOut">
              <a:rPr lang="pt-PT" smtClean="0"/>
              <a:t>18/12/2025</a:t>
            </a:fld>
            <a:endParaRPr lang="pt-PT"/>
          </a:p>
        </p:txBody>
      </p:sp>
      <p:sp>
        <p:nvSpPr>
          <p:cNvPr id="4" name="Footer Placeholder 3"/>
          <p:cNvSpPr>
            <a:spLocks noGrp="1"/>
          </p:cNvSpPr>
          <p:nvPr>
            <p:ph type="ftr" sz="quarter" idx="11"/>
          </p:nvPr>
        </p:nvSpPr>
        <p:spPr/>
        <p:txBody>
          <a:bodyPr/>
          <a:lstStyle/>
          <a:p>
            <a:endParaRPr lang="pt-PT"/>
          </a:p>
        </p:txBody>
      </p:sp>
      <p:sp>
        <p:nvSpPr>
          <p:cNvPr id="5" name="Slide Number Placeholder 4"/>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500472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59A4F5-A73B-4F87-8240-56BA250795DE}" type="datetimeFigureOut">
              <a:rPr lang="pt-PT" smtClean="0"/>
              <a:t>18/12/2025</a:t>
            </a:fld>
            <a:endParaRPr lang="pt-PT"/>
          </a:p>
        </p:txBody>
      </p:sp>
      <p:sp>
        <p:nvSpPr>
          <p:cNvPr id="3" name="Footer Placeholder 2"/>
          <p:cNvSpPr>
            <a:spLocks noGrp="1"/>
          </p:cNvSpPr>
          <p:nvPr>
            <p:ph type="ftr" sz="quarter" idx="11"/>
          </p:nvPr>
        </p:nvSpPr>
        <p:spPr/>
        <p:txBody>
          <a:bodyPr/>
          <a:lstStyle/>
          <a:p>
            <a:endParaRPr lang="pt-PT"/>
          </a:p>
        </p:txBody>
      </p:sp>
      <p:sp>
        <p:nvSpPr>
          <p:cNvPr id="4" name="Slide Number Placeholder 3"/>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4181774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1444942"/>
            <a:ext cx="3932237" cy="5057299"/>
          </a:xfrm>
        </p:spPr>
        <p:txBody>
          <a:bodyPr anchor="b"/>
          <a:lstStyle>
            <a:lvl1pPr>
              <a:defRPr sz="4267"/>
            </a:lvl1pPr>
          </a:lstStyle>
          <a:p>
            <a:r>
              <a:rPr lang="pt-PT"/>
              <a:t>Clique para editar o estilo de título do Modelo Global</a:t>
            </a:r>
            <a:endParaRPr lang="en-US" dirty="0"/>
          </a:p>
        </p:txBody>
      </p:sp>
      <p:sp>
        <p:nvSpPr>
          <p:cNvPr id="3" name="Content Placeholder 2"/>
          <p:cNvSpPr>
            <a:spLocks noGrp="1"/>
          </p:cNvSpPr>
          <p:nvPr>
            <p:ph idx="1"/>
          </p:nvPr>
        </p:nvSpPr>
        <p:spPr>
          <a:xfrm>
            <a:off x="5183188" y="3120679"/>
            <a:ext cx="6172200" cy="1540268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Text Placeholder 3"/>
          <p:cNvSpPr>
            <a:spLocks noGrp="1"/>
          </p:cNvSpPr>
          <p:nvPr>
            <p:ph type="body" sz="half" idx="2"/>
          </p:nvPr>
        </p:nvSpPr>
        <p:spPr>
          <a:xfrm>
            <a:off x="839788" y="6502241"/>
            <a:ext cx="3932237" cy="1204620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pt-PT"/>
              <a:t>Clique para editar os estilos do texto de Modelo Global</a:t>
            </a:r>
          </a:p>
        </p:txBody>
      </p:sp>
      <p:sp>
        <p:nvSpPr>
          <p:cNvPr id="5" name="Date Placeholder 4"/>
          <p:cNvSpPr>
            <a:spLocks noGrp="1"/>
          </p:cNvSpPr>
          <p:nvPr>
            <p:ph type="dt" sz="half" idx="10"/>
          </p:nvPr>
        </p:nvSpPr>
        <p:spPr/>
        <p:txBody>
          <a:bodyPr/>
          <a:lstStyle/>
          <a:p>
            <a:fld id="{EC59A4F5-A73B-4F87-8240-56BA250795DE}" type="datetimeFigureOut">
              <a:rPr lang="pt-PT" smtClean="0"/>
              <a:t>18/12/2025</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1342721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1444942"/>
            <a:ext cx="3932237" cy="5057299"/>
          </a:xfrm>
        </p:spPr>
        <p:txBody>
          <a:bodyPr anchor="b"/>
          <a:lstStyle>
            <a:lvl1pPr>
              <a:defRPr sz="4267"/>
            </a:lvl1pPr>
          </a:lstStyle>
          <a:p>
            <a:r>
              <a:rPr lang="pt-PT"/>
              <a:t>Clique para editar o estilo de título do Modelo Global</a:t>
            </a:r>
            <a:endParaRPr lang="en-US" dirty="0"/>
          </a:p>
        </p:txBody>
      </p:sp>
      <p:sp>
        <p:nvSpPr>
          <p:cNvPr id="3" name="Picture Placeholder 2"/>
          <p:cNvSpPr>
            <a:spLocks noGrp="1" noChangeAspect="1"/>
          </p:cNvSpPr>
          <p:nvPr>
            <p:ph type="pic" idx="1"/>
          </p:nvPr>
        </p:nvSpPr>
        <p:spPr>
          <a:xfrm>
            <a:off x="5183188" y="3120679"/>
            <a:ext cx="6172200" cy="15402686"/>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pt-PT"/>
              <a:t>Clique no ícone para adicionar uma imagem</a:t>
            </a:r>
            <a:endParaRPr lang="en-US" dirty="0"/>
          </a:p>
        </p:txBody>
      </p:sp>
      <p:sp>
        <p:nvSpPr>
          <p:cNvPr id="4" name="Text Placeholder 3"/>
          <p:cNvSpPr>
            <a:spLocks noGrp="1"/>
          </p:cNvSpPr>
          <p:nvPr>
            <p:ph type="body" sz="half" idx="2"/>
          </p:nvPr>
        </p:nvSpPr>
        <p:spPr>
          <a:xfrm>
            <a:off x="839788" y="6502241"/>
            <a:ext cx="3932237" cy="1204620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pt-PT"/>
              <a:t>Clique para editar os estilos do texto de Modelo Global</a:t>
            </a:r>
          </a:p>
        </p:txBody>
      </p:sp>
      <p:sp>
        <p:nvSpPr>
          <p:cNvPr id="5" name="Date Placeholder 4"/>
          <p:cNvSpPr>
            <a:spLocks noGrp="1"/>
          </p:cNvSpPr>
          <p:nvPr>
            <p:ph type="dt" sz="half" idx="10"/>
          </p:nvPr>
        </p:nvSpPr>
        <p:spPr/>
        <p:txBody>
          <a:bodyPr/>
          <a:lstStyle/>
          <a:p>
            <a:fld id="{EC59A4F5-A73B-4F87-8240-56BA250795DE}" type="datetimeFigureOut">
              <a:rPr lang="pt-PT" smtClean="0"/>
              <a:t>18/12/2025</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131259C9-271E-4463-BE58-57C9A6B310E6}" type="slidenum">
              <a:rPr lang="pt-PT" smtClean="0"/>
              <a:t>‹nº›</a:t>
            </a:fld>
            <a:endParaRPr lang="pt-PT"/>
          </a:p>
        </p:txBody>
      </p:sp>
    </p:spTree>
    <p:extLst>
      <p:ext uri="{BB962C8B-B14F-4D97-AF65-F5344CB8AC3E}">
        <p14:creationId xmlns:p14="http://schemas.microsoft.com/office/powerpoint/2010/main" val="439377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153952"/>
            <a:ext cx="10515600" cy="4189331"/>
          </a:xfrm>
          <a:prstGeom prst="rect">
            <a:avLst/>
          </a:prstGeom>
        </p:spPr>
        <p:txBody>
          <a:bodyPr vert="horz" lIns="91440" tIns="45720" rIns="91440" bIns="45720" rtlCol="0" anchor="ctr">
            <a:normAutofit/>
          </a:bodyPr>
          <a:lstStyle/>
          <a:p>
            <a:r>
              <a:rPr lang="pt-PT"/>
              <a:t>Clique para editar o estilo de título do Modelo Global</a:t>
            </a:r>
            <a:endParaRPr lang="en-US" dirty="0"/>
          </a:p>
        </p:txBody>
      </p:sp>
      <p:sp>
        <p:nvSpPr>
          <p:cNvPr id="3" name="Text Placeholder 2"/>
          <p:cNvSpPr>
            <a:spLocks noGrp="1"/>
          </p:cNvSpPr>
          <p:nvPr>
            <p:ph type="body" idx="1"/>
          </p:nvPr>
        </p:nvSpPr>
        <p:spPr>
          <a:xfrm>
            <a:off x="838200" y="5769736"/>
            <a:ext cx="10515600" cy="13752041"/>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2"/>
          </p:nvPr>
        </p:nvSpPr>
        <p:spPr>
          <a:xfrm>
            <a:off x="838200" y="20088720"/>
            <a:ext cx="2743200" cy="1153947"/>
          </a:xfrm>
          <a:prstGeom prst="rect">
            <a:avLst/>
          </a:prstGeom>
        </p:spPr>
        <p:txBody>
          <a:bodyPr vert="horz" lIns="91440" tIns="45720" rIns="91440" bIns="45720" rtlCol="0" anchor="ctr"/>
          <a:lstStyle>
            <a:lvl1pPr algn="l">
              <a:defRPr sz="1600">
                <a:solidFill>
                  <a:schemeClr val="tx1">
                    <a:tint val="82000"/>
                  </a:schemeClr>
                </a:solidFill>
              </a:defRPr>
            </a:lvl1pPr>
          </a:lstStyle>
          <a:p>
            <a:fld id="{EC59A4F5-A73B-4F87-8240-56BA250795DE}" type="datetimeFigureOut">
              <a:rPr lang="pt-PT" smtClean="0"/>
              <a:t>18/12/2025</a:t>
            </a:fld>
            <a:endParaRPr lang="pt-PT"/>
          </a:p>
        </p:txBody>
      </p:sp>
      <p:sp>
        <p:nvSpPr>
          <p:cNvPr id="5" name="Footer Placeholder 4"/>
          <p:cNvSpPr>
            <a:spLocks noGrp="1"/>
          </p:cNvSpPr>
          <p:nvPr>
            <p:ph type="ftr" sz="quarter" idx="3"/>
          </p:nvPr>
        </p:nvSpPr>
        <p:spPr>
          <a:xfrm>
            <a:off x="4038600" y="20088720"/>
            <a:ext cx="4114800" cy="1153947"/>
          </a:xfrm>
          <a:prstGeom prst="rect">
            <a:avLst/>
          </a:prstGeom>
        </p:spPr>
        <p:txBody>
          <a:bodyPr vert="horz" lIns="91440" tIns="45720" rIns="91440" bIns="45720" rtlCol="0" anchor="ctr"/>
          <a:lstStyle>
            <a:lvl1pPr algn="ctr">
              <a:defRPr sz="1600">
                <a:solidFill>
                  <a:schemeClr val="tx1">
                    <a:tint val="82000"/>
                  </a:schemeClr>
                </a:solidFill>
              </a:defRPr>
            </a:lvl1pPr>
          </a:lstStyle>
          <a:p>
            <a:endParaRPr lang="pt-PT"/>
          </a:p>
        </p:txBody>
      </p:sp>
      <p:sp>
        <p:nvSpPr>
          <p:cNvPr id="6" name="Slide Number Placeholder 5"/>
          <p:cNvSpPr>
            <a:spLocks noGrp="1"/>
          </p:cNvSpPr>
          <p:nvPr>
            <p:ph type="sldNum" sz="quarter" idx="4"/>
          </p:nvPr>
        </p:nvSpPr>
        <p:spPr>
          <a:xfrm>
            <a:off x="8610600" y="20088720"/>
            <a:ext cx="2743200" cy="1153947"/>
          </a:xfrm>
          <a:prstGeom prst="rect">
            <a:avLst/>
          </a:prstGeom>
        </p:spPr>
        <p:txBody>
          <a:bodyPr vert="horz" lIns="91440" tIns="45720" rIns="91440" bIns="45720" rtlCol="0" anchor="ctr"/>
          <a:lstStyle>
            <a:lvl1pPr algn="r">
              <a:defRPr sz="1600">
                <a:solidFill>
                  <a:schemeClr val="tx1">
                    <a:tint val="82000"/>
                  </a:schemeClr>
                </a:solidFill>
              </a:defRPr>
            </a:lvl1pPr>
          </a:lstStyle>
          <a:p>
            <a:fld id="{131259C9-271E-4463-BE58-57C9A6B310E6}" type="slidenum">
              <a:rPr lang="pt-PT" smtClean="0"/>
              <a:t>‹nº›</a:t>
            </a:fld>
            <a:endParaRPr lang="pt-PT"/>
          </a:p>
        </p:txBody>
      </p:sp>
    </p:spTree>
    <p:extLst>
      <p:ext uri="{BB962C8B-B14F-4D97-AF65-F5344CB8AC3E}">
        <p14:creationId xmlns:p14="http://schemas.microsoft.com/office/powerpoint/2010/main" val="15791197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 name="Retângulo 1048">
            <a:extLst>
              <a:ext uri="{FF2B5EF4-FFF2-40B4-BE49-F238E27FC236}">
                <a16:creationId xmlns:a16="http://schemas.microsoft.com/office/drawing/2014/main" id="{7B018F1F-C885-4165-8867-39E77307EC0A}"/>
              </a:ext>
            </a:extLst>
          </p:cNvPr>
          <p:cNvSpPr/>
          <p:nvPr/>
        </p:nvSpPr>
        <p:spPr>
          <a:xfrm>
            <a:off x="84250" y="6270496"/>
            <a:ext cx="12023500" cy="5295534"/>
          </a:xfrm>
          <a:prstGeom prst="rect">
            <a:avLst/>
          </a:prstGeom>
          <a:solidFill>
            <a:schemeClr val="tx2">
              <a:lumMod val="10000"/>
              <a:lumOff val="90000"/>
            </a:schemeClr>
          </a:solidFill>
          <a:ln>
            <a:solidFill>
              <a:srgbClr val="E6E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23" name="CaixaDeTexto 22">
            <a:extLst>
              <a:ext uri="{FF2B5EF4-FFF2-40B4-BE49-F238E27FC236}">
                <a16:creationId xmlns:a16="http://schemas.microsoft.com/office/drawing/2014/main" id="{4B3F6AF3-9293-DF2C-738F-1E171027CD78}"/>
              </a:ext>
            </a:extLst>
          </p:cNvPr>
          <p:cNvSpPr txBox="1"/>
          <p:nvPr/>
        </p:nvSpPr>
        <p:spPr>
          <a:xfrm>
            <a:off x="0" y="2222342"/>
            <a:ext cx="12192000" cy="1200329"/>
          </a:xfrm>
          <a:prstGeom prst="rect">
            <a:avLst/>
          </a:prstGeom>
          <a:noFill/>
        </p:spPr>
        <p:txBody>
          <a:bodyPr wrap="square" rtlCol="0">
            <a:spAutoFit/>
          </a:bodyPr>
          <a:lstStyle/>
          <a:p>
            <a:pPr algn="ctr"/>
            <a:r>
              <a:rPr lang="pt-PT" sz="3600" dirty="0">
                <a:solidFill>
                  <a:schemeClr val="accent4">
                    <a:lumMod val="75000"/>
                  </a:schemeClr>
                </a:solidFill>
                <a:effectLst>
                  <a:outerShdw blurRad="38100" dist="38100" dir="2700000" algn="tl">
                    <a:srgbClr val="000000">
                      <a:alpha val="43137"/>
                    </a:srgbClr>
                  </a:outerShdw>
                </a:effectLst>
                <a:cs typeface="Helvetica" panose="020B0604020202020204" pitchFamily="34" charset="0"/>
              </a:rPr>
              <a:t>Facial </a:t>
            </a:r>
            <a:r>
              <a:rPr lang="pt-PT" sz="3600" dirty="0" err="1">
                <a:solidFill>
                  <a:schemeClr val="accent4">
                    <a:lumMod val="75000"/>
                  </a:schemeClr>
                </a:solidFill>
                <a:effectLst>
                  <a:outerShdw blurRad="38100" dist="38100" dir="2700000" algn="tl">
                    <a:srgbClr val="000000">
                      <a:alpha val="43137"/>
                    </a:srgbClr>
                  </a:outerShdw>
                </a:effectLst>
                <a:cs typeface="Helvetica" panose="020B0604020202020204" pitchFamily="34" charset="0"/>
              </a:rPr>
              <a:t>Nerve</a:t>
            </a:r>
            <a:r>
              <a:rPr lang="pt-PT" sz="3600" dirty="0">
                <a:solidFill>
                  <a:schemeClr val="accent4">
                    <a:lumMod val="75000"/>
                  </a:schemeClr>
                </a:solidFill>
                <a:effectLst>
                  <a:outerShdw blurRad="38100" dist="38100" dir="2700000" algn="tl">
                    <a:srgbClr val="000000">
                      <a:alpha val="43137"/>
                    </a:srgbClr>
                  </a:outerShdw>
                </a:effectLst>
                <a:cs typeface="Helvetica" panose="020B0604020202020204" pitchFamily="34" charset="0"/>
              </a:rPr>
              <a:t> </a:t>
            </a:r>
            <a:r>
              <a:rPr lang="pt-PT" sz="3600" dirty="0" err="1">
                <a:solidFill>
                  <a:schemeClr val="accent4">
                    <a:lumMod val="75000"/>
                  </a:schemeClr>
                </a:solidFill>
                <a:effectLst>
                  <a:outerShdw blurRad="38100" dist="38100" dir="2700000" algn="tl">
                    <a:srgbClr val="000000">
                      <a:alpha val="43137"/>
                    </a:srgbClr>
                  </a:outerShdw>
                </a:effectLst>
                <a:cs typeface="Helvetica" panose="020B0604020202020204" pitchFamily="34" charset="0"/>
              </a:rPr>
              <a:t>Palsy</a:t>
            </a:r>
            <a:r>
              <a:rPr lang="pt-PT" sz="3600" dirty="0">
                <a:solidFill>
                  <a:schemeClr val="accent4">
                    <a:lumMod val="75000"/>
                  </a:schemeClr>
                </a:solidFill>
                <a:effectLst>
                  <a:outerShdw blurRad="38100" dist="38100" dir="2700000" algn="tl">
                    <a:srgbClr val="000000">
                      <a:alpha val="43137"/>
                    </a:srgbClr>
                  </a:outerShdw>
                </a:effectLst>
                <a:cs typeface="Helvetica" panose="020B0604020202020204" pitchFamily="34" charset="0"/>
              </a:rPr>
              <a:t>:</a:t>
            </a:r>
          </a:p>
          <a:p>
            <a:pPr algn="ctr"/>
            <a:r>
              <a:rPr lang="pt-PT" sz="3600" dirty="0">
                <a:solidFill>
                  <a:schemeClr val="accent4">
                    <a:lumMod val="75000"/>
                  </a:schemeClr>
                </a:solidFill>
                <a:effectLst>
                  <a:outerShdw blurRad="38100" dist="38100" dir="2700000" algn="tl">
                    <a:srgbClr val="000000">
                      <a:alpha val="43137"/>
                    </a:srgbClr>
                  </a:outerShdw>
                </a:effectLst>
                <a:cs typeface="Helvetica" panose="020B0604020202020204" pitchFamily="34" charset="0"/>
              </a:rPr>
              <a:t>Pressurize to </a:t>
            </a:r>
            <a:r>
              <a:rPr lang="pt-PT" sz="3600" dirty="0" err="1">
                <a:solidFill>
                  <a:schemeClr val="accent4">
                    <a:lumMod val="75000"/>
                  </a:schemeClr>
                </a:solidFill>
                <a:effectLst>
                  <a:outerShdw blurRad="38100" dist="38100" dir="2700000" algn="tl">
                    <a:srgbClr val="000000">
                      <a:alpha val="43137"/>
                    </a:srgbClr>
                  </a:outerShdw>
                </a:effectLst>
                <a:cs typeface="Helvetica" panose="020B0604020202020204" pitchFamily="34" charset="0"/>
              </a:rPr>
              <a:t>Decompress</a:t>
            </a:r>
            <a:r>
              <a:rPr lang="pt-PT" sz="3600" dirty="0">
                <a:solidFill>
                  <a:schemeClr val="accent4">
                    <a:lumMod val="75000"/>
                  </a:schemeClr>
                </a:solidFill>
                <a:effectLst>
                  <a:outerShdw blurRad="38100" dist="38100" dir="2700000" algn="tl">
                    <a:srgbClr val="000000">
                      <a:alpha val="43137"/>
                    </a:srgbClr>
                  </a:outerShdw>
                </a:effectLst>
                <a:cs typeface="Helvetica" panose="020B0604020202020204" pitchFamily="34" charset="0"/>
              </a:rPr>
              <a:t>?</a:t>
            </a:r>
          </a:p>
        </p:txBody>
      </p:sp>
      <p:pic>
        <p:nvPicPr>
          <p:cNvPr id="20" name="Imagem 19" descr="Uma imagem com desenho, ilustração, quadro, esboço&#10;&#10;Os conteúdos gerados por IA poderão estar incorretos.">
            <a:extLst>
              <a:ext uri="{FF2B5EF4-FFF2-40B4-BE49-F238E27FC236}">
                <a16:creationId xmlns:a16="http://schemas.microsoft.com/office/drawing/2014/main" id="{3F552B28-DBA6-0450-7168-A65594FBF8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50" y="6287652"/>
            <a:ext cx="12083208" cy="15386486"/>
          </a:xfrm>
          <a:prstGeom prst="rect">
            <a:avLst/>
          </a:prstGeom>
          <a:effectLst>
            <a:softEdge rad="12700"/>
          </a:effectLst>
        </p:spPr>
      </p:pic>
      <p:sp>
        <p:nvSpPr>
          <p:cNvPr id="27" name="CaixaDeTexto 26">
            <a:extLst>
              <a:ext uri="{FF2B5EF4-FFF2-40B4-BE49-F238E27FC236}">
                <a16:creationId xmlns:a16="http://schemas.microsoft.com/office/drawing/2014/main" id="{87391536-1750-51CA-2F1E-F4BC97594791}"/>
              </a:ext>
            </a:extLst>
          </p:cNvPr>
          <p:cNvSpPr txBox="1"/>
          <p:nvPr/>
        </p:nvSpPr>
        <p:spPr>
          <a:xfrm>
            <a:off x="557648" y="3460162"/>
            <a:ext cx="11083635" cy="692497"/>
          </a:xfrm>
          <a:prstGeom prst="rect">
            <a:avLst/>
          </a:prstGeom>
          <a:noFill/>
        </p:spPr>
        <p:txBody>
          <a:bodyPr wrap="square">
            <a:spAutoFit/>
          </a:bodyPr>
          <a:lstStyle/>
          <a:p>
            <a:pPr algn="ctr" defTabSz="1954439">
              <a:spcBef>
                <a:spcPts val="0"/>
              </a:spcBef>
            </a:pPr>
            <a:r>
              <a:rPr lang="pt-PT" sz="1300" dirty="0">
                <a:solidFill>
                  <a:prstClr val="black"/>
                </a:solidFill>
                <a:latin typeface="+mj-lt"/>
                <a:cs typeface="Arial"/>
              </a:rPr>
              <a:t>Sofia Teles</a:t>
            </a:r>
            <a:r>
              <a:rPr lang="pt-PT" sz="1300" baseline="30000" dirty="0">
                <a:solidFill>
                  <a:prstClr val="black"/>
                </a:solidFill>
                <a:latin typeface="+mj-lt"/>
                <a:cs typeface="Arial"/>
              </a:rPr>
              <a:t>1,2</a:t>
            </a:r>
            <a:r>
              <a:rPr lang="pt-PT" sz="1300" dirty="0">
                <a:solidFill>
                  <a:prstClr val="black"/>
                </a:solidFill>
                <a:latin typeface="+mj-lt"/>
                <a:cs typeface="Arial"/>
              </a:rPr>
              <a:t>, Rafael Terceiro</a:t>
            </a:r>
            <a:r>
              <a:rPr lang="pt-PT" sz="1300" baseline="30000" dirty="0">
                <a:solidFill>
                  <a:prstClr val="black"/>
                </a:solidFill>
                <a:latin typeface="+mj-lt"/>
                <a:cs typeface="Arial"/>
              </a:rPr>
              <a:t>1</a:t>
            </a:r>
            <a:r>
              <a:rPr lang="pt-PT" sz="1300" dirty="0">
                <a:solidFill>
                  <a:prstClr val="black"/>
                </a:solidFill>
                <a:latin typeface="+mj-lt"/>
                <a:cs typeface="Arial"/>
              </a:rPr>
              <a:t>, Lília Ferraria</a:t>
            </a:r>
            <a:r>
              <a:rPr lang="pt-PT" sz="1300" baseline="30000" dirty="0">
                <a:solidFill>
                  <a:prstClr val="black"/>
                </a:solidFill>
                <a:latin typeface="+mj-lt"/>
                <a:cs typeface="Arial"/>
              </a:rPr>
              <a:t>2</a:t>
            </a:r>
            <a:r>
              <a:rPr lang="pt-PT" sz="1300" dirty="0">
                <a:solidFill>
                  <a:prstClr val="black"/>
                </a:solidFill>
                <a:latin typeface="+mj-lt"/>
                <a:cs typeface="Arial"/>
              </a:rPr>
              <a:t>, Mariana Neto</a:t>
            </a:r>
            <a:r>
              <a:rPr lang="pt-PT" sz="1300" baseline="30000" dirty="0">
                <a:solidFill>
                  <a:prstClr val="black"/>
                </a:solidFill>
                <a:latin typeface="+mj-lt"/>
                <a:cs typeface="Arial"/>
              </a:rPr>
              <a:t>2</a:t>
            </a:r>
            <a:r>
              <a:rPr lang="pt-PT" sz="1300" dirty="0">
                <a:solidFill>
                  <a:prstClr val="black"/>
                </a:solidFill>
                <a:latin typeface="+mj-lt"/>
                <a:cs typeface="Arial"/>
              </a:rPr>
              <a:t>, Beatriz Paulo</a:t>
            </a:r>
            <a:r>
              <a:rPr lang="pt-PT" sz="1300" baseline="30000" dirty="0">
                <a:solidFill>
                  <a:prstClr val="black"/>
                </a:solidFill>
                <a:latin typeface="+mj-lt"/>
                <a:cs typeface="Arial"/>
              </a:rPr>
              <a:t>3</a:t>
            </a:r>
            <a:r>
              <a:rPr lang="pt-PT" sz="1300" dirty="0">
                <a:solidFill>
                  <a:prstClr val="black"/>
                </a:solidFill>
                <a:latin typeface="+mj-lt"/>
                <a:cs typeface="Arial"/>
              </a:rPr>
              <a:t>, Rafael Pires</a:t>
            </a:r>
            <a:r>
              <a:rPr lang="pt-PT" sz="1300" baseline="30000" dirty="0">
                <a:solidFill>
                  <a:prstClr val="black"/>
                </a:solidFill>
                <a:latin typeface="+mj-lt"/>
                <a:cs typeface="Arial"/>
              </a:rPr>
              <a:t>2</a:t>
            </a:r>
            <a:r>
              <a:rPr lang="pt-PT" sz="1300" dirty="0">
                <a:solidFill>
                  <a:prstClr val="black"/>
                </a:solidFill>
                <a:latin typeface="+mj-lt"/>
                <a:cs typeface="Arial"/>
              </a:rPr>
              <a:t>, Cláudio Almeida</a:t>
            </a:r>
            <a:r>
              <a:rPr lang="pt-PT" sz="1300" baseline="30000" dirty="0">
                <a:solidFill>
                  <a:prstClr val="black"/>
                </a:solidFill>
                <a:cs typeface="Arial"/>
              </a:rPr>
              <a:t>1</a:t>
            </a:r>
            <a:r>
              <a:rPr lang="pt-PT" sz="1300" dirty="0">
                <a:solidFill>
                  <a:prstClr val="black"/>
                </a:solidFill>
                <a:latin typeface="+mj-lt"/>
                <a:cs typeface="Arial"/>
              </a:rPr>
              <a:t>,Rute Pereira</a:t>
            </a:r>
            <a:r>
              <a:rPr lang="pt-PT" sz="1300" baseline="30000" dirty="0">
                <a:solidFill>
                  <a:prstClr val="black"/>
                </a:solidFill>
                <a:latin typeface="+mj-lt"/>
                <a:cs typeface="Arial"/>
              </a:rPr>
              <a:t>4</a:t>
            </a:r>
            <a:r>
              <a:rPr lang="pt-PT" sz="1300" baseline="-25000" dirty="0">
                <a:solidFill>
                  <a:prstClr val="black"/>
                </a:solidFill>
                <a:latin typeface="+mj-lt"/>
                <a:cs typeface="Arial"/>
              </a:rPr>
              <a:t>,</a:t>
            </a:r>
            <a:r>
              <a:rPr lang="pt-PT" sz="1300" dirty="0">
                <a:solidFill>
                  <a:prstClr val="black"/>
                </a:solidFill>
                <a:latin typeface="+mj-lt"/>
                <a:cs typeface="Arial"/>
              </a:rPr>
              <a:t> Luís Antunes</a:t>
            </a:r>
            <a:r>
              <a:rPr lang="pt-PT" sz="1300" baseline="30000" dirty="0">
                <a:solidFill>
                  <a:prstClr val="black"/>
                </a:solidFill>
                <a:latin typeface="+mj-lt"/>
                <a:cs typeface="Arial"/>
              </a:rPr>
              <a:t>2</a:t>
            </a:r>
            <a:r>
              <a:rPr lang="pt-PT" sz="1300" dirty="0">
                <a:solidFill>
                  <a:prstClr val="black"/>
                </a:solidFill>
                <a:cs typeface="Arial"/>
              </a:rPr>
              <a:t>, Diogo Cavalheiro</a:t>
            </a:r>
            <a:r>
              <a:rPr lang="pt-PT" sz="1300" baseline="30000" dirty="0">
                <a:solidFill>
                  <a:prstClr val="black"/>
                </a:solidFill>
                <a:cs typeface="Arial"/>
              </a:rPr>
              <a:t>1</a:t>
            </a:r>
            <a:endParaRPr lang="pt-PT" sz="1300" baseline="30000" dirty="0">
              <a:solidFill>
                <a:prstClr val="black"/>
              </a:solidFill>
              <a:latin typeface="+mj-lt"/>
              <a:cs typeface="Arial"/>
            </a:endParaRPr>
          </a:p>
          <a:p>
            <a:pPr lvl="0" algn="ctr" defTabSz="1954439">
              <a:spcBef>
                <a:spcPts val="0"/>
              </a:spcBef>
            </a:pPr>
            <a:r>
              <a:rPr lang="pt-PT" sz="1300" baseline="30000" dirty="0">
                <a:solidFill>
                  <a:prstClr val="black"/>
                </a:solidFill>
                <a:cs typeface="Arial"/>
              </a:rPr>
              <a:t>1</a:t>
            </a:r>
            <a:r>
              <a:rPr lang="pt-PT" sz="1300" dirty="0">
                <a:solidFill>
                  <a:prstClr val="black"/>
                </a:solidFill>
                <a:cs typeface="Arial"/>
              </a:rPr>
              <a:t>Centro de Medicina Subaquática de Hiperbárica, Hospital das Forças Armadas</a:t>
            </a:r>
            <a:r>
              <a:rPr lang="pt-PT" sz="1300" baseline="30000" dirty="0">
                <a:solidFill>
                  <a:prstClr val="black"/>
                </a:solidFill>
                <a:latin typeface="+mj-lt"/>
                <a:cs typeface="Arial"/>
              </a:rPr>
              <a:t>2</a:t>
            </a:r>
            <a:r>
              <a:rPr lang="pt-PT" sz="1300" dirty="0">
                <a:solidFill>
                  <a:prstClr val="black"/>
                </a:solidFill>
                <a:latin typeface="+mj-lt"/>
                <a:cs typeface="Arial"/>
              </a:rPr>
              <a:t>Hospital Garcia de Orta, Unidade Local de Saúde Almada-Seixal </a:t>
            </a:r>
            <a:r>
              <a:rPr lang="pt-PT" sz="1300" baseline="30000" dirty="0">
                <a:solidFill>
                  <a:prstClr val="black"/>
                </a:solidFill>
                <a:latin typeface="+mj-lt"/>
                <a:cs typeface="Arial"/>
              </a:rPr>
              <a:t>3</a:t>
            </a:r>
            <a:r>
              <a:rPr lang="pt-PT" sz="1300" dirty="0">
                <a:solidFill>
                  <a:prstClr val="black"/>
                </a:solidFill>
                <a:latin typeface="+mj-lt"/>
                <a:cs typeface="Arial"/>
              </a:rPr>
              <a:t>Universidade do Algarve, </a:t>
            </a:r>
            <a:r>
              <a:rPr lang="pt-PT" sz="1300" baseline="30000" dirty="0">
                <a:solidFill>
                  <a:prstClr val="black"/>
                </a:solidFill>
                <a:latin typeface="+mj-lt"/>
                <a:cs typeface="Arial"/>
              </a:rPr>
              <a:t>4</a:t>
            </a:r>
            <a:r>
              <a:rPr lang="pt-PT" sz="1300" dirty="0">
                <a:solidFill>
                  <a:prstClr val="black"/>
                </a:solidFill>
                <a:latin typeface="+mj-lt"/>
                <a:cs typeface="Arial"/>
              </a:rPr>
              <a:t>Hospital do </a:t>
            </a:r>
            <a:r>
              <a:rPr lang="pt-PT" sz="1300">
                <a:solidFill>
                  <a:prstClr val="black"/>
                </a:solidFill>
                <a:latin typeface="+mj-lt"/>
                <a:cs typeface="Arial"/>
              </a:rPr>
              <a:t>Divino Espirito Santo; </a:t>
            </a:r>
            <a:r>
              <a:rPr lang="pt-PT" sz="1300" dirty="0">
                <a:solidFill>
                  <a:prstClr val="black"/>
                </a:solidFill>
                <a:latin typeface="+mj-lt"/>
                <a:cs typeface="Arial"/>
              </a:rPr>
              <a:t>Portugal</a:t>
            </a:r>
          </a:p>
        </p:txBody>
      </p:sp>
      <p:sp>
        <p:nvSpPr>
          <p:cNvPr id="2" name="Retângulo 1">
            <a:extLst>
              <a:ext uri="{FF2B5EF4-FFF2-40B4-BE49-F238E27FC236}">
                <a16:creationId xmlns:a16="http://schemas.microsoft.com/office/drawing/2014/main" id="{C4C05242-BF69-BF49-50A0-0AD1E7BAE8A1}"/>
              </a:ext>
            </a:extLst>
          </p:cNvPr>
          <p:cNvSpPr/>
          <p:nvPr/>
        </p:nvSpPr>
        <p:spPr>
          <a:xfrm>
            <a:off x="406400" y="6823757"/>
            <a:ext cx="5674923" cy="5078778"/>
          </a:xfrm>
          <a:prstGeom prst="rect">
            <a:avLst/>
          </a:prstGeom>
          <a:solidFill>
            <a:srgbClr val="EBF2F2">
              <a:alpha val="5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42" name="Imagem 41" descr="Uma imagem com esboço, preto, monocromático, preto e branco&#10;&#10;Descrição gerada automaticamente">
            <a:extLst>
              <a:ext uri="{FF2B5EF4-FFF2-40B4-BE49-F238E27FC236}">
                <a16:creationId xmlns:a16="http://schemas.microsoft.com/office/drawing/2014/main" id="{64FA49EF-61B8-801D-95C1-18FAE4DDF805}"/>
              </a:ext>
            </a:extLst>
          </p:cNvPr>
          <p:cNvPicPr>
            <a:picLocks noChangeAspect="1"/>
          </p:cNvPicPr>
          <p:nvPr/>
        </p:nvPicPr>
        <p:blipFill>
          <a:blip r:embed="rId4"/>
          <a:stretch>
            <a:fillRect/>
          </a:stretch>
        </p:blipFill>
        <p:spPr>
          <a:xfrm>
            <a:off x="6838566" y="11521437"/>
            <a:ext cx="5287238" cy="1937847"/>
          </a:xfrm>
          <a:prstGeom prst="rect">
            <a:avLst/>
          </a:prstGeom>
        </p:spPr>
      </p:pic>
      <p:pic>
        <p:nvPicPr>
          <p:cNvPr id="43" name="Imagem 42" descr="Uma imagem com texto, Gráfico, file, número&#10;&#10;Descrição gerada automaticamente">
            <a:extLst>
              <a:ext uri="{FF2B5EF4-FFF2-40B4-BE49-F238E27FC236}">
                <a16:creationId xmlns:a16="http://schemas.microsoft.com/office/drawing/2014/main" id="{85A48B16-FDBE-47AA-1BCB-93D3D4B8FF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26757" y="7283376"/>
            <a:ext cx="3250503" cy="2737483"/>
          </a:xfrm>
          <a:prstGeom prst="rect">
            <a:avLst/>
          </a:prstGeom>
        </p:spPr>
      </p:pic>
      <p:pic>
        <p:nvPicPr>
          <p:cNvPr id="44" name="Imagem 43" descr="Uma imagem com Carne, pessoa&#10;&#10;Descrição gerada automaticamente">
            <a:extLst>
              <a:ext uri="{FF2B5EF4-FFF2-40B4-BE49-F238E27FC236}">
                <a16:creationId xmlns:a16="http://schemas.microsoft.com/office/drawing/2014/main" id="{4309E011-0BF6-0AC1-55B9-20B7064E2CE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43457" y="7269419"/>
            <a:ext cx="2539625" cy="3943807"/>
          </a:xfrm>
          <a:prstGeom prst="rect">
            <a:avLst/>
          </a:prstGeom>
          <a:noFill/>
          <a:ln>
            <a:noFill/>
          </a:ln>
        </p:spPr>
      </p:pic>
      <p:sp>
        <p:nvSpPr>
          <p:cNvPr id="1029" name="CaixaDeTexto 1028">
            <a:extLst>
              <a:ext uri="{FF2B5EF4-FFF2-40B4-BE49-F238E27FC236}">
                <a16:creationId xmlns:a16="http://schemas.microsoft.com/office/drawing/2014/main" id="{03645722-3CB3-1FAE-8BDD-E62AB363BCF4}"/>
              </a:ext>
            </a:extLst>
          </p:cNvPr>
          <p:cNvSpPr txBox="1"/>
          <p:nvPr/>
        </p:nvSpPr>
        <p:spPr>
          <a:xfrm>
            <a:off x="6103519" y="9999078"/>
            <a:ext cx="3260955" cy="246221"/>
          </a:xfrm>
          <a:prstGeom prst="rect">
            <a:avLst/>
          </a:prstGeom>
          <a:solidFill>
            <a:srgbClr val="EBF2F2">
              <a:alpha val="58000"/>
            </a:srgbClr>
          </a:solidFill>
        </p:spPr>
        <p:txBody>
          <a:bodyPr wrap="square" rtlCol="0">
            <a:spAutoFit/>
          </a:bodyPr>
          <a:lstStyle>
            <a:defPPr>
              <a:defRPr lang="en-US"/>
            </a:defPPr>
            <a:lvl1pPr algn="ctr">
              <a:defRPr sz="1000"/>
            </a:lvl1pPr>
          </a:lstStyle>
          <a:p>
            <a:r>
              <a:rPr lang="pt-PT" dirty="0"/>
              <a:t>Fig. 4: Tonal </a:t>
            </a:r>
            <a:r>
              <a:rPr lang="pt-PT" dirty="0" err="1"/>
              <a:t>Audiogram</a:t>
            </a:r>
            <a:r>
              <a:rPr lang="pt-PT" dirty="0"/>
              <a:t> </a:t>
            </a:r>
            <a:r>
              <a:rPr lang="pt-PT" dirty="0" err="1"/>
              <a:t>at</a:t>
            </a:r>
            <a:r>
              <a:rPr lang="pt-PT" dirty="0"/>
              <a:t> date </a:t>
            </a:r>
            <a:r>
              <a:rPr lang="pt-PT" dirty="0" err="1"/>
              <a:t>of</a:t>
            </a:r>
            <a:r>
              <a:rPr lang="pt-PT" dirty="0"/>
              <a:t> </a:t>
            </a:r>
            <a:r>
              <a:rPr lang="pt-PT" dirty="0" err="1"/>
              <a:t>diagnosis</a:t>
            </a:r>
            <a:endParaRPr lang="pt-PT" dirty="0"/>
          </a:p>
        </p:txBody>
      </p:sp>
      <p:sp>
        <p:nvSpPr>
          <p:cNvPr id="1030" name="CaixaDeTexto 1029">
            <a:extLst>
              <a:ext uri="{FF2B5EF4-FFF2-40B4-BE49-F238E27FC236}">
                <a16:creationId xmlns:a16="http://schemas.microsoft.com/office/drawing/2014/main" id="{CAEDF157-EC28-6755-DF58-8BA651C72FB2}"/>
              </a:ext>
            </a:extLst>
          </p:cNvPr>
          <p:cNvSpPr txBox="1"/>
          <p:nvPr/>
        </p:nvSpPr>
        <p:spPr>
          <a:xfrm>
            <a:off x="6822968" y="13476440"/>
            <a:ext cx="5302836" cy="553998"/>
          </a:xfrm>
          <a:prstGeom prst="rect">
            <a:avLst/>
          </a:prstGeom>
          <a:solidFill>
            <a:srgbClr val="EBF2F2">
              <a:alpha val="58000"/>
            </a:srgbClr>
          </a:solidFill>
        </p:spPr>
        <p:txBody>
          <a:bodyPr wrap="square" rtlCol="0">
            <a:spAutoFit/>
          </a:bodyPr>
          <a:lstStyle>
            <a:defPPr>
              <a:defRPr lang="en-US"/>
            </a:defPPr>
            <a:lvl1pPr algn="ctr">
              <a:defRPr sz="1000"/>
            </a:lvl1pPr>
          </a:lstStyle>
          <a:p>
            <a:endParaRPr lang="pt-PT" dirty="0"/>
          </a:p>
          <a:p>
            <a:r>
              <a:rPr lang="pt-PT" dirty="0"/>
              <a:t>Fig. 5 – </a:t>
            </a:r>
            <a:r>
              <a:rPr lang="pt-PT" dirty="0" err="1"/>
              <a:t>Brain</a:t>
            </a:r>
            <a:r>
              <a:rPr lang="pt-PT" dirty="0"/>
              <a:t> MRI 1 </a:t>
            </a:r>
            <a:r>
              <a:rPr lang="pt-PT" dirty="0" err="1"/>
              <a:t>week</a:t>
            </a:r>
            <a:r>
              <a:rPr lang="pt-PT" dirty="0"/>
              <a:t> </a:t>
            </a:r>
            <a:r>
              <a:rPr lang="pt-PT" dirty="0" err="1"/>
              <a:t>after</a:t>
            </a:r>
            <a:r>
              <a:rPr lang="pt-PT" dirty="0"/>
              <a:t> </a:t>
            </a:r>
            <a:r>
              <a:rPr lang="pt-PT" dirty="0" err="1"/>
              <a:t>diagnosis</a:t>
            </a:r>
            <a:r>
              <a:rPr lang="pt-PT" dirty="0"/>
              <a:t>, </a:t>
            </a:r>
            <a:r>
              <a:rPr lang="pt-PT" dirty="0" err="1"/>
              <a:t>showing</a:t>
            </a:r>
            <a:r>
              <a:rPr lang="pt-PT" dirty="0"/>
              <a:t> </a:t>
            </a:r>
            <a:r>
              <a:rPr lang="pt-PT" dirty="0" err="1"/>
              <a:t>enhancement</a:t>
            </a:r>
            <a:r>
              <a:rPr lang="pt-PT" dirty="0"/>
              <a:t> in </a:t>
            </a:r>
            <a:r>
              <a:rPr lang="pt-PT" dirty="0" err="1"/>
              <a:t>the</a:t>
            </a:r>
            <a:r>
              <a:rPr lang="pt-PT" dirty="0"/>
              <a:t> </a:t>
            </a:r>
            <a:r>
              <a:rPr lang="pt-PT" dirty="0" err="1"/>
              <a:t>internal</a:t>
            </a:r>
            <a:r>
              <a:rPr lang="pt-PT" dirty="0"/>
              <a:t> </a:t>
            </a:r>
            <a:r>
              <a:rPr lang="pt-PT" dirty="0" err="1"/>
              <a:t>auditory</a:t>
            </a:r>
            <a:r>
              <a:rPr lang="pt-PT" dirty="0"/>
              <a:t> canal, </a:t>
            </a:r>
            <a:r>
              <a:rPr lang="pt-PT" dirty="0" err="1"/>
              <a:t>causing</a:t>
            </a:r>
            <a:r>
              <a:rPr lang="pt-PT" dirty="0"/>
              <a:t> </a:t>
            </a:r>
            <a:r>
              <a:rPr lang="pt-PT" dirty="0" err="1"/>
              <a:t>compression</a:t>
            </a:r>
            <a:r>
              <a:rPr lang="pt-PT" dirty="0"/>
              <a:t> </a:t>
            </a:r>
            <a:r>
              <a:rPr lang="pt-PT" dirty="0" err="1"/>
              <a:t>of</a:t>
            </a:r>
            <a:r>
              <a:rPr lang="pt-PT" dirty="0"/>
              <a:t> </a:t>
            </a:r>
            <a:r>
              <a:rPr lang="pt-PT" dirty="0" err="1"/>
              <a:t>both</a:t>
            </a:r>
            <a:r>
              <a:rPr lang="pt-PT" dirty="0"/>
              <a:t> VI </a:t>
            </a:r>
            <a:r>
              <a:rPr lang="pt-PT" dirty="0" err="1"/>
              <a:t>and</a:t>
            </a:r>
            <a:r>
              <a:rPr lang="pt-PT" dirty="0"/>
              <a:t> VIII cranial </a:t>
            </a:r>
            <a:r>
              <a:rPr lang="pt-PT" dirty="0" err="1"/>
              <a:t>nerves</a:t>
            </a:r>
            <a:endParaRPr lang="pt-PT" dirty="0"/>
          </a:p>
        </p:txBody>
      </p:sp>
      <p:sp>
        <p:nvSpPr>
          <p:cNvPr id="1036" name="CaixaDeTexto 1035">
            <a:extLst>
              <a:ext uri="{FF2B5EF4-FFF2-40B4-BE49-F238E27FC236}">
                <a16:creationId xmlns:a16="http://schemas.microsoft.com/office/drawing/2014/main" id="{2F76D5D8-2DF4-8E88-F51F-7BAE8D427B7E}"/>
              </a:ext>
            </a:extLst>
          </p:cNvPr>
          <p:cNvSpPr txBox="1"/>
          <p:nvPr/>
        </p:nvSpPr>
        <p:spPr>
          <a:xfrm>
            <a:off x="0" y="19964877"/>
            <a:ext cx="12246441" cy="1738938"/>
          </a:xfrm>
          <a:prstGeom prst="rect">
            <a:avLst/>
          </a:prstGeom>
          <a:noFill/>
        </p:spPr>
        <p:txBody>
          <a:bodyPr wrap="square">
            <a:spAutoFit/>
          </a:bodyPr>
          <a:lstStyle/>
          <a:p>
            <a:pPr>
              <a:lnSpc>
                <a:spcPct val="115000"/>
              </a:lnSpc>
            </a:pPr>
            <a:r>
              <a:rPr lang="pt-PT" dirty="0" err="1">
                <a:latin typeface="+mj-lt"/>
                <a:ea typeface="+mj-ea"/>
                <a:cs typeface="+mj-cs"/>
              </a:rPr>
              <a:t>Bibliographic</a:t>
            </a:r>
            <a:r>
              <a:rPr lang="pt-PT" dirty="0">
                <a:latin typeface="+mj-lt"/>
                <a:ea typeface="+mj-ea"/>
                <a:cs typeface="+mj-cs"/>
              </a:rPr>
              <a:t> </a:t>
            </a:r>
            <a:r>
              <a:rPr lang="pt-PT" dirty="0" err="1">
                <a:latin typeface="+mj-lt"/>
                <a:ea typeface="+mj-ea"/>
                <a:cs typeface="+mj-cs"/>
              </a:rPr>
              <a:t>References</a:t>
            </a:r>
            <a:r>
              <a:rPr lang="pt-PT" dirty="0">
                <a:latin typeface="+mj-lt"/>
                <a:ea typeface="+mj-ea"/>
                <a:cs typeface="+mj-cs"/>
              </a:rPr>
              <a:t>:</a:t>
            </a:r>
          </a:p>
          <a:p>
            <a:pPr marL="228600" marR="0" lvl="0" indent="-228600" algn="l" defTabSz="914400" rtl="0" eaLnBrk="0" fontAlgn="base" latinLnBrk="0" hangingPunct="0">
              <a:lnSpc>
                <a:spcPct val="100000"/>
              </a:lnSpc>
              <a:spcBef>
                <a:spcPct val="0"/>
              </a:spcBef>
              <a:spcAft>
                <a:spcPct val="0"/>
              </a:spcAft>
              <a:buClrTx/>
              <a:buSzTx/>
              <a:buAutoNum type="arabicPeriod"/>
              <a:tabLst/>
            </a:pPr>
            <a:r>
              <a:rPr lang="pt-PT" sz="1050" b="0" i="0" dirty="0">
                <a:solidFill>
                  <a:srgbClr val="212121"/>
                </a:solidFill>
                <a:effectLst/>
                <a:latin typeface="BlinkMacSystemFont"/>
              </a:rPr>
              <a:t>Toros SZ, </a:t>
            </a:r>
            <a:r>
              <a:rPr lang="pt-PT" sz="1050" b="0" i="0" dirty="0" err="1">
                <a:solidFill>
                  <a:srgbClr val="212121"/>
                </a:solidFill>
                <a:effectLst/>
                <a:latin typeface="BlinkMacSystemFont"/>
              </a:rPr>
              <a:t>Karaca</a:t>
            </a:r>
            <a:r>
              <a:rPr lang="pt-PT" sz="1050" b="0" i="0" dirty="0">
                <a:solidFill>
                  <a:srgbClr val="212121"/>
                </a:solidFill>
                <a:effectLst/>
                <a:latin typeface="BlinkMacSystemFont"/>
              </a:rPr>
              <a:t> ÇT, </a:t>
            </a:r>
            <a:r>
              <a:rPr lang="pt-PT" sz="1050" b="0" i="0" dirty="0" err="1">
                <a:solidFill>
                  <a:srgbClr val="212121"/>
                </a:solidFill>
                <a:effectLst/>
                <a:latin typeface="BlinkMacSystemFont"/>
              </a:rPr>
              <a:t>Güneş</a:t>
            </a:r>
            <a:r>
              <a:rPr lang="pt-PT" sz="1050" b="0" i="0" dirty="0">
                <a:solidFill>
                  <a:srgbClr val="212121"/>
                </a:solidFill>
                <a:effectLst/>
                <a:latin typeface="BlinkMacSystemFont"/>
              </a:rPr>
              <a:t> P, </a:t>
            </a:r>
            <a:r>
              <a:rPr lang="pt-PT" sz="1050" b="0" i="0" dirty="0" err="1">
                <a:solidFill>
                  <a:srgbClr val="212121"/>
                </a:solidFill>
                <a:effectLst/>
                <a:latin typeface="BlinkMacSystemFont"/>
              </a:rPr>
              <a:t>Oysu</a:t>
            </a:r>
            <a:r>
              <a:rPr lang="pt-PT" sz="1050" b="0" i="0" dirty="0">
                <a:solidFill>
                  <a:srgbClr val="212121"/>
                </a:solidFill>
                <a:effectLst/>
                <a:latin typeface="BlinkMacSystemFont"/>
              </a:rPr>
              <a:t> Ç, </a:t>
            </a:r>
            <a:r>
              <a:rPr lang="pt-PT" sz="1050" b="0" i="0" dirty="0" err="1">
                <a:solidFill>
                  <a:srgbClr val="212121"/>
                </a:solidFill>
                <a:effectLst/>
                <a:latin typeface="BlinkMacSystemFont"/>
              </a:rPr>
              <a:t>Ertugay</a:t>
            </a:r>
            <a:r>
              <a:rPr lang="pt-PT" sz="1050" b="0" i="0" dirty="0">
                <a:solidFill>
                  <a:srgbClr val="212121"/>
                </a:solidFill>
                <a:effectLst/>
                <a:latin typeface="BlinkMacSystemFont"/>
              </a:rPr>
              <a:t> ÇK, </a:t>
            </a:r>
            <a:r>
              <a:rPr lang="pt-PT" sz="1050" b="0" i="0" dirty="0" err="1">
                <a:solidFill>
                  <a:srgbClr val="212121"/>
                </a:solidFill>
                <a:effectLst/>
                <a:latin typeface="BlinkMacSystemFont"/>
              </a:rPr>
              <a:t>Naiboğlu</a:t>
            </a:r>
            <a:r>
              <a:rPr lang="pt-PT" sz="1050" b="0" i="0" dirty="0">
                <a:solidFill>
                  <a:srgbClr val="212121"/>
                </a:solidFill>
                <a:effectLst/>
                <a:latin typeface="BlinkMacSystemFont"/>
              </a:rPr>
              <a:t> B, </a:t>
            </a:r>
            <a:r>
              <a:rPr lang="pt-PT" sz="1050" b="0" i="0" dirty="0" err="1">
                <a:solidFill>
                  <a:srgbClr val="212121"/>
                </a:solidFill>
                <a:effectLst/>
                <a:latin typeface="BlinkMacSystemFont"/>
              </a:rPr>
              <a:t>Elbüken</a:t>
            </a:r>
            <a:r>
              <a:rPr lang="pt-PT" sz="1050" b="0" i="0" dirty="0">
                <a:solidFill>
                  <a:srgbClr val="212121"/>
                </a:solidFill>
                <a:effectLst/>
                <a:latin typeface="BlinkMacSystemFont"/>
              </a:rPr>
              <a:t> E, </a:t>
            </a:r>
            <a:r>
              <a:rPr lang="pt-PT" sz="1050" b="0" i="0" dirty="0" err="1">
                <a:solidFill>
                  <a:srgbClr val="212121"/>
                </a:solidFill>
                <a:effectLst/>
                <a:latin typeface="BlinkMacSystemFont"/>
              </a:rPr>
              <a:t>Egeli</a:t>
            </a:r>
            <a:r>
              <a:rPr lang="pt-PT" sz="1050" b="0" i="0" dirty="0">
                <a:solidFill>
                  <a:srgbClr val="212121"/>
                </a:solidFill>
                <a:effectLst/>
                <a:latin typeface="BlinkMacSystemFont"/>
              </a:rPr>
              <a:t> E. </a:t>
            </a:r>
            <a:r>
              <a:rPr lang="pt-PT" sz="1050" b="0" i="0" dirty="0" err="1">
                <a:solidFill>
                  <a:srgbClr val="212121"/>
                </a:solidFill>
                <a:effectLst/>
                <a:latin typeface="BlinkMacSystemFont"/>
              </a:rPr>
              <a:t>Hyperbaric</a:t>
            </a:r>
            <a:r>
              <a:rPr lang="pt-PT" sz="1050" b="0" i="0" dirty="0">
                <a:solidFill>
                  <a:srgbClr val="212121"/>
                </a:solidFill>
                <a:effectLst/>
                <a:latin typeface="BlinkMacSystemFont"/>
              </a:rPr>
              <a:t> </a:t>
            </a:r>
            <a:r>
              <a:rPr lang="pt-PT" sz="1050" b="0" i="0" dirty="0" err="1">
                <a:solidFill>
                  <a:srgbClr val="212121"/>
                </a:solidFill>
                <a:effectLst/>
                <a:latin typeface="BlinkMacSystemFont"/>
              </a:rPr>
              <a:t>oxygen</a:t>
            </a:r>
            <a:r>
              <a:rPr lang="pt-PT" sz="1050" b="0" i="0" dirty="0">
                <a:solidFill>
                  <a:srgbClr val="212121"/>
                </a:solidFill>
                <a:effectLst/>
                <a:latin typeface="BlinkMacSystemFont"/>
              </a:rPr>
              <a:t> versus </a:t>
            </a:r>
            <a:r>
              <a:rPr lang="pt-PT" sz="1050" b="0" i="0" dirty="0" err="1">
                <a:solidFill>
                  <a:srgbClr val="212121"/>
                </a:solidFill>
                <a:effectLst/>
                <a:latin typeface="BlinkMacSystemFont"/>
              </a:rPr>
              <a:t>steroid</a:t>
            </a:r>
            <a:r>
              <a:rPr lang="pt-PT" sz="1050" b="0" i="0" dirty="0">
                <a:solidFill>
                  <a:srgbClr val="212121"/>
                </a:solidFill>
                <a:effectLst/>
                <a:latin typeface="BlinkMacSystemFont"/>
              </a:rPr>
              <a:t> in facial </a:t>
            </a:r>
            <a:r>
              <a:rPr lang="pt-PT" sz="1050" b="0" i="0" dirty="0" err="1">
                <a:solidFill>
                  <a:srgbClr val="212121"/>
                </a:solidFill>
                <a:effectLst/>
                <a:latin typeface="BlinkMacSystemFont"/>
              </a:rPr>
              <a:t>nerve</a:t>
            </a:r>
            <a:r>
              <a:rPr lang="pt-PT" sz="1050" b="0" i="0" dirty="0">
                <a:solidFill>
                  <a:srgbClr val="212121"/>
                </a:solidFill>
                <a:effectLst/>
                <a:latin typeface="BlinkMacSystemFont"/>
              </a:rPr>
              <a:t> </a:t>
            </a:r>
            <a:r>
              <a:rPr lang="pt-PT" sz="1050" b="0" i="0" dirty="0" err="1">
                <a:solidFill>
                  <a:srgbClr val="212121"/>
                </a:solidFill>
                <a:effectLst/>
                <a:latin typeface="BlinkMacSystemFont"/>
              </a:rPr>
              <a:t>injury</a:t>
            </a:r>
            <a:r>
              <a:rPr lang="pt-PT" sz="1050" b="0" i="0" dirty="0">
                <a:solidFill>
                  <a:srgbClr val="212121"/>
                </a:solidFill>
                <a:effectLst/>
                <a:latin typeface="BlinkMacSystemFont"/>
              </a:rPr>
              <a:t>: </a:t>
            </a:r>
            <a:r>
              <a:rPr lang="pt-PT" sz="1050" b="0" i="0" dirty="0" err="1">
                <a:solidFill>
                  <a:srgbClr val="212121"/>
                </a:solidFill>
                <a:effectLst/>
                <a:latin typeface="BlinkMacSystemFont"/>
              </a:rPr>
              <a:t>an</a:t>
            </a:r>
            <a:r>
              <a:rPr lang="pt-PT" sz="1050" b="0" i="0" dirty="0">
                <a:solidFill>
                  <a:srgbClr val="212121"/>
                </a:solidFill>
                <a:effectLst/>
                <a:latin typeface="BlinkMacSystemFont"/>
              </a:rPr>
              <a:t> experimental animal </a:t>
            </a:r>
            <a:r>
              <a:rPr lang="pt-PT" sz="1050" b="0" i="0" dirty="0" err="1">
                <a:solidFill>
                  <a:srgbClr val="212121"/>
                </a:solidFill>
                <a:effectLst/>
                <a:latin typeface="BlinkMacSystemFont"/>
              </a:rPr>
              <a:t>study</a:t>
            </a:r>
            <a:r>
              <a:rPr lang="pt-PT" sz="1050" b="0" i="0" dirty="0">
                <a:solidFill>
                  <a:srgbClr val="212121"/>
                </a:solidFill>
                <a:effectLst/>
                <a:latin typeface="BlinkMacSystemFont"/>
              </a:rPr>
              <a:t>. </a:t>
            </a:r>
            <a:r>
              <a:rPr lang="pt-PT" sz="1050" b="0" i="0" dirty="0" err="1">
                <a:solidFill>
                  <a:srgbClr val="212121"/>
                </a:solidFill>
                <a:effectLst/>
                <a:latin typeface="BlinkMacSystemFont"/>
              </a:rPr>
              <a:t>Am</a:t>
            </a:r>
            <a:r>
              <a:rPr lang="pt-PT" sz="1050" b="0" i="0" dirty="0">
                <a:solidFill>
                  <a:srgbClr val="212121"/>
                </a:solidFill>
                <a:effectLst/>
                <a:latin typeface="BlinkMacSystemFont"/>
              </a:rPr>
              <a:t> J </a:t>
            </a:r>
            <a:r>
              <a:rPr lang="pt-PT" sz="1050" b="0" i="0" dirty="0" err="1">
                <a:solidFill>
                  <a:srgbClr val="212121"/>
                </a:solidFill>
                <a:effectLst/>
                <a:latin typeface="BlinkMacSystemFont"/>
              </a:rPr>
              <a:t>Otolaryngol</a:t>
            </a:r>
            <a:r>
              <a:rPr lang="pt-PT" sz="1050" b="0" i="0" dirty="0">
                <a:solidFill>
                  <a:srgbClr val="212121"/>
                </a:solidFill>
                <a:effectLst/>
                <a:latin typeface="BlinkMacSystemFont"/>
              </a:rPr>
              <a:t>. 2013 Sep-Oct;34(5):530-6. doi: 10.1016/j.amjoto.2013.06.006. </a:t>
            </a:r>
            <a:r>
              <a:rPr lang="pt-PT" sz="1050" b="0" i="0" dirty="0" err="1">
                <a:solidFill>
                  <a:srgbClr val="212121"/>
                </a:solidFill>
                <a:effectLst/>
                <a:latin typeface="BlinkMacSystemFont"/>
              </a:rPr>
              <a:t>Epub</a:t>
            </a:r>
            <a:r>
              <a:rPr lang="pt-PT" sz="1050" b="0" i="0" dirty="0">
                <a:solidFill>
                  <a:srgbClr val="212121"/>
                </a:solidFill>
                <a:effectLst/>
                <a:latin typeface="BlinkMacSystemFont"/>
              </a:rPr>
              <a:t> 2013 </a:t>
            </a:r>
            <a:r>
              <a:rPr lang="pt-PT" sz="1050" b="0" i="0" dirty="0" err="1">
                <a:solidFill>
                  <a:srgbClr val="212121"/>
                </a:solidFill>
                <a:effectLst/>
                <a:latin typeface="BlinkMacSystemFont"/>
              </a:rPr>
              <a:t>Jul</a:t>
            </a:r>
            <a:r>
              <a:rPr lang="pt-PT" sz="1050" b="0" i="0" dirty="0">
                <a:solidFill>
                  <a:srgbClr val="212121"/>
                </a:solidFill>
                <a:effectLst/>
                <a:latin typeface="BlinkMacSystemFont"/>
              </a:rPr>
              <a:t> 26. PMID: 23890702 </a:t>
            </a:r>
          </a:p>
          <a:p>
            <a:pPr marL="228600" marR="0" lvl="0" indent="-228600" algn="l" defTabSz="914400" rtl="0" eaLnBrk="0" fontAlgn="base" latinLnBrk="0" hangingPunct="0">
              <a:lnSpc>
                <a:spcPct val="100000"/>
              </a:lnSpc>
              <a:spcBef>
                <a:spcPct val="0"/>
              </a:spcBef>
              <a:spcAft>
                <a:spcPct val="0"/>
              </a:spcAft>
              <a:buClrTx/>
              <a:buSzTx/>
              <a:buAutoNum type="arabicPeriod"/>
              <a:tabLst/>
            </a:pPr>
            <a:r>
              <a:rPr lang="pt-PT" sz="1050" b="0" i="0" dirty="0" err="1">
                <a:solidFill>
                  <a:srgbClr val="1B1B1B"/>
                </a:solidFill>
                <a:effectLst/>
                <a:latin typeface="Roboto Mono Web"/>
              </a:rPr>
              <a:t>Zhao</a:t>
            </a:r>
            <a:r>
              <a:rPr lang="pt-PT" sz="1050" b="0" i="0" dirty="0">
                <a:solidFill>
                  <a:srgbClr val="1B1B1B"/>
                </a:solidFill>
                <a:effectLst/>
                <a:latin typeface="Roboto Mono Web"/>
              </a:rPr>
              <a:t> Y, </a:t>
            </a:r>
            <a:r>
              <a:rPr lang="pt-PT" sz="1050" b="0" i="0" dirty="0" err="1">
                <a:solidFill>
                  <a:srgbClr val="1B1B1B"/>
                </a:solidFill>
                <a:effectLst/>
                <a:latin typeface="Roboto Mono Web"/>
              </a:rPr>
              <a:t>Feng</a:t>
            </a:r>
            <a:r>
              <a:rPr lang="pt-PT" sz="1050" b="0" i="0" dirty="0">
                <a:solidFill>
                  <a:srgbClr val="1B1B1B"/>
                </a:solidFill>
                <a:effectLst/>
                <a:latin typeface="Roboto Mono Web"/>
              </a:rPr>
              <a:t> G, Gao Z. </a:t>
            </a:r>
            <a:r>
              <a:rPr lang="pt-PT" sz="1050" b="0" i="0" dirty="0" err="1">
                <a:solidFill>
                  <a:srgbClr val="1B1B1B"/>
                </a:solidFill>
                <a:effectLst/>
                <a:latin typeface="Roboto Mono Web"/>
              </a:rPr>
              <a:t>Advances</a:t>
            </a:r>
            <a:r>
              <a:rPr lang="pt-PT" sz="1050" b="0" i="0" dirty="0">
                <a:solidFill>
                  <a:srgbClr val="1B1B1B"/>
                </a:solidFill>
                <a:effectLst/>
                <a:latin typeface="Roboto Mono Web"/>
              </a:rPr>
              <a:t> in </a:t>
            </a:r>
            <a:r>
              <a:rPr lang="pt-PT" sz="1050" b="0" i="0" dirty="0" err="1">
                <a:solidFill>
                  <a:srgbClr val="1B1B1B"/>
                </a:solidFill>
                <a:effectLst/>
                <a:latin typeface="Roboto Mono Web"/>
              </a:rPr>
              <a:t>diagnosis</a:t>
            </a:r>
            <a:r>
              <a:rPr lang="pt-PT" sz="1050" b="0" i="0" dirty="0">
                <a:solidFill>
                  <a:srgbClr val="1B1B1B"/>
                </a:solidFill>
                <a:effectLst/>
                <a:latin typeface="Roboto Mono Web"/>
              </a:rPr>
              <a:t> </a:t>
            </a:r>
            <a:r>
              <a:rPr lang="pt-PT" sz="1050" b="0" i="0" dirty="0" err="1">
                <a:solidFill>
                  <a:srgbClr val="1B1B1B"/>
                </a:solidFill>
                <a:effectLst/>
                <a:latin typeface="Roboto Mono Web"/>
              </a:rPr>
              <a:t>and</a:t>
            </a:r>
            <a:r>
              <a:rPr lang="pt-PT" sz="1050" b="0" i="0" dirty="0">
                <a:solidFill>
                  <a:srgbClr val="1B1B1B"/>
                </a:solidFill>
                <a:effectLst/>
                <a:latin typeface="Roboto Mono Web"/>
              </a:rPr>
              <a:t> non-</a:t>
            </a:r>
            <a:r>
              <a:rPr lang="pt-PT" sz="1050" b="0" i="0" dirty="0" err="1">
                <a:solidFill>
                  <a:srgbClr val="1B1B1B"/>
                </a:solidFill>
                <a:effectLst/>
                <a:latin typeface="Roboto Mono Web"/>
              </a:rPr>
              <a:t>surgical</a:t>
            </a:r>
            <a:r>
              <a:rPr lang="pt-PT" sz="1050" b="0" i="0" dirty="0">
                <a:solidFill>
                  <a:srgbClr val="1B1B1B"/>
                </a:solidFill>
                <a:effectLst/>
                <a:latin typeface="Roboto Mono Web"/>
              </a:rPr>
              <a:t> </a:t>
            </a:r>
            <a:r>
              <a:rPr lang="pt-PT" sz="1050" b="0" i="0" dirty="0" err="1">
                <a:solidFill>
                  <a:srgbClr val="1B1B1B"/>
                </a:solidFill>
                <a:effectLst/>
                <a:latin typeface="Roboto Mono Web"/>
              </a:rPr>
              <a:t>treatment</a:t>
            </a:r>
            <a:r>
              <a:rPr lang="pt-PT" sz="1050" b="0" i="0" dirty="0">
                <a:solidFill>
                  <a:srgbClr val="1B1B1B"/>
                </a:solidFill>
                <a:effectLst/>
                <a:latin typeface="Roboto Mono Web"/>
              </a:rPr>
              <a:t> </a:t>
            </a:r>
            <a:r>
              <a:rPr lang="pt-PT" sz="1050" b="0" i="0" dirty="0" err="1">
                <a:solidFill>
                  <a:srgbClr val="1B1B1B"/>
                </a:solidFill>
                <a:effectLst/>
                <a:latin typeface="Roboto Mono Web"/>
              </a:rPr>
              <a:t>of</a:t>
            </a:r>
            <a:r>
              <a:rPr lang="pt-PT" sz="1050" b="0" i="0" dirty="0">
                <a:solidFill>
                  <a:srgbClr val="1B1B1B"/>
                </a:solidFill>
                <a:effectLst/>
                <a:latin typeface="Roboto Mono Web"/>
              </a:rPr>
              <a:t> </a:t>
            </a:r>
            <a:r>
              <a:rPr lang="pt-PT" sz="1050" b="0" i="0" dirty="0" err="1">
                <a:solidFill>
                  <a:srgbClr val="1B1B1B"/>
                </a:solidFill>
                <a:effectLst/>
                <a:latin typeface="Roboto Mono Web"/>
              </a:rPr>
              <a:t>Bell's</a:t>
            </a:r>
            <a:r>
              <a:rPr lang="pt-PT" sz="1050" b="0" i="0" dirty="0">
                <a:solidFill>
                  <a:srgbClr val="1B1B1B"/>
                </a:solidFill>
                <a:effectLst/>
                <a:latin typeface="Roboto Mono Web"/>
              </a:rPr>
              <a:t> </a:t>
            </a:r>
            <a:r>
              <a:rPr lang="pt-PT" sz="1050" b="0" i="0" dirty="0" err="1">
                <a:solidFill>
                  <a:srgbClr val="1B1B1B"/>
                </a:solidFill>
                <a:effectLst/>
                <a:latin typeface="Roboto Mono Web"/>
              </a:rPr>
              <a:t>palsy</a:t>
            </a:r>
            <a:r>
              <a:rPr lang="pt-PT" sz="1050" b="0" i="0" dirty="0">
                <a:solidFill>
                  <a:srgbClr val="1B1B1B"/>
                </a:solidFill>
                <a:effectLst/>
                <a:latin typeface="Roboto Mono Web"/>
              </a:rPr>
              <a:t>. J </a:t>
            </a:r>
            <a:r>
              <a:rPr lang="pt-PT" sz="1050" b="0" i="0" dirty="0" err="1">
                <a:solidFill>
                  <a:srgbClr val="1B1B1B"/>
                </a:solidFill>
                <a:effectLst/>
                <a:latin typeface="Roboto Mono Web"/>
              </a:rPr>
              <a:t>Otol</a:t>
            </a:r>
            <a:r>
              <a:rPr lang="pt-PT" sz="1050" b="0" i="0" dirty="0">
                <a:solidFill>
                  <a:srgbClr val="1B1B1B"/>
                </a:solidFill>
                <a:effectLst/>
                <a:latin typeface="Roboto Mono Web"/>
              </a:rPr>
              <a:t>. 2015 Mar;10(1):7-12. doi: 10.1016/j.joto.2015.02.003. </a:t>
            </a:r>
            <a:r>
              <a:rPr lang="pt-PT" sz="1050" b="0" i="0" dirty="0" err="1">
                <a:solidFill>
                  <a:srgbClr val="1B1B1B"/>
                </a:solidFill>
                <a:effectLst/>
                <a:latin typeface="Roboto Mono Web"/>
              </a:rPr>
              <a:t>Epub</a:t>
            </a:r>
            <a:r>
              <a:rPr lang="pt-PT" sz="1050" b="0" i="0" dirty="0">
                <a:solidFill>
                  <a:srgbClr val="1B1B1B"/>
                </a:solidFill>
                <a:effectLst/>
                <a:latin typeface="Roboto Mono Web"/>
              </a:rPr>
              <a:t> 2015 </a:t>
            </a:r>
            <a:r>
              <a:rPr lang="pt-PT" sz="1050" b="0" i="0" dirty="0" err="1">
                <a:solidFill>
                  <a:srgbClr val="1B1B1B"/>
                </a:solidFill>
                <a:effectLst/>
                <a:latin typeface="Roboto Mono Web"/>
              </a:rPr>
              <a:t>Jun</a:t>
            </a:r>
            <a:r>
              <a:rPr lang="pt-PT" sz="1050" b="0" i="0" dirty="0">
                <a:solidFill>
                  <a:srgbClr val="1B1B1B"/>
                </a:solidFill>
                <a:effectLst/>
                <a:latin typeface="Roboto Mono Web"/>
              </a:rPr>
              <a:t> 28. PMID: 29937775; PMCID: PMC6002555. </a:t>
            </a:r>
          </a:p>
          <a:p>
            <a:pPr marL="228600" marR="0" lvl="0" indent="-228600" algn="l" defTabSz="914400" rtl="0" eaLnBrk="0" fontAlgn="base" latinLnBrk="0" hangingPunct="0">
              <a:lnSpc>
                <a:spcPct val="100000"/>
              </a:lnSpc>
              <a:spcBef>
                <a:spcPct val="0"/>
              </a:spcBef>
              <a:spcAft>
                <a:spcPct val="0"/>
              </a:spcAft>
              <a:buClrTx/>
              <a:buSzTx/>
              <a:buAutoNum type="arabicPeriod"/>
              <a:tabLst/>
            </a:pPr>
            <a:r>
              <a:rPr lang="pt-PT" sz="1050" b="0" i="0" dirty="0" err="1">
                <a:solidFill>
                  <a:srgbClr val="212121"/>
                </a:solidFill>
                <a:effectLst/>
                <a:latin typeface="BlinkMacSystemFont"/>
              </a:rPr>
              <a:t>Fieux</a:t>
            </a:r>
            <a:r>
              <a:rPr lang="pt-PT" sz="1050" b="0" i="0" dirty="0">
                <a:solidFill>
                  <a:srgbClr val="212121"/>
                </a:solidFill>
                <a:effectLst/>
                <a:latin typeface="BlinkMacSystemFont"/>
              </a:rPr>
              <a:t> M, Franco-Vidal V, </a:t>
            </a:r>
            <a:r>
              <a:rPr lang="pt-PT" sz="1050" b="0" i="0" dirty="0" err="1">
                <a:solidFill>
                  <a:srgbClr val="212121"/>
                </a:solidFill>
                <a:effectLst/>
                <a:latin typeface="BlinkMacSystemFont"/>
              </a:rPr>
              <a:t>Devic</a:t>
            </a:r>
            <a:r>
              <a:rPr lang="pt-PT" sz="1050" b="0" i="0" dirty="0">
                <a:solidFill>
                  <a:srgbClr val="212121"/>
                </a:solidFill>
                <a:effectLst/>
                <a:latin typeface="BlinkMacSystemFont"/>
              </a:rPr>
              <a:t> P, </a:t>
            </a:r>
            <a:r>
              <a:rPr lang="pt-PT" sz="1050" b="0" i="0" dirty="0" err="1">
                <a:solidFill>
                  <a:srgbClr val="212121"/>
                </a:solidFill>
                <a:effectLst/>
                <a:latin typeface="BlinkMacSystemFont"/>
              </a:rPr>
              <a:t>Bricaire</a:t>
            </a:r>
            <a:r>
              <a:rPr lang="pt-PT" sz="1050" b="0" i="0" dirty="0">
                <a:solidFill>
                  <a:srgbClr val="212121"/>
                </a:solidFill>
                <a:effectLst/>
                <a:latin typeface="BlinkMacSystemFont"/>
              </a:rPr>
              <a:t> F, </a:t>
            </a:r>
            <a:r>
              <a:rPr lang="pt-PT" sz="1050" b="0" i="0" dirty="0" err="1">
                <a:solidFill>
                  <a:srgbClr val="212121"/>
                </a:solidFill>
                <a:effectLst/>
                <a:latin typeface="BlinkMacSystemFont"/>
              </a:rPr>
              <a:t>Charpiot</a:t>
            </a:r>
            <a:r>
              <a:rPr lang="pt-PT" sz="1050" b="0" i="0" dirty="0">
                <a:solidFill>
                  <a:srgbClr val="212121"/>
                </a:solidFill>
                <a:effectLst/>
                <a:latin typeface="BlinkMacSystemFont"/>
              </a:rPr>
              <a:t> A, </a:t>
            </a:r>
            <a:r>
              <a:rPr lang="pt-PT" sz="1050" b="0" i="0" dirty="0" err="1">
                <a:solidFill>
                  <a:srgbClr val="212121"/>
                </a:solidFill>
                <a:effectLst/>
                <a:latin typeface="BlinkMacSystemFont"/>
              </a:rPr>
              <a:t>Darrouzet</a:t>
            </a:r>
            <a:r>
              <a:rPr lang="pt-PT" sz="1050" b="0" i="0" dirty="0">
                <a:solidFill>
                  <a:srgbClr val="212121"/>
                </a:solidFill>
                <a:effectLst/>
                <a:latin typeface="BlinkMacSystemFont"/>
              </a:rPr>
              <a:t> V, </a:t>
            </a:r>
            <a:r>
              <a:rPr lang="pt-PT" sz="1050" b="0" i="0" dirty="0" err="1">
                <a:solidFill>
                  <a:srgbClr val="212121"/>
                </a:solidFill>
                <a:effectLst/>
                <a:latin typeface="BlinkMacSystemFont"/>
              </a:rPr>
              <a:t>Denoix</a:t>
            </a:r>
            <a:r>
              <a:rPr lang="pt-PT" sz="1050" b="0" i="0" dirty="0">
                <a:solidFill>
                  <a:srgbClr val="212121"/>
                </a:solidFill>
                <a:effectLst/>
                <a:latin typeface="BlinkMacSystemFont"/>
              </a:rPr>
              <a:t> L, </a:t>
            </a:r>
            <a:r>
              <a:rPr lang="pt-PT" sz="1050" b="0" i="0" dirty="0" err="1">
                <a:solidFill>
                  <a:srgbClr val="212121"/>
                </a:solidFill>
                <a:effectLst/>
                <a:latin typeface="BlinkMacSystemFont"/>
              </a:rPr>
              <a:t>Gatignol</a:t>
            </a:r>
            <a:r>
              <a:rPr lang="pt-PT" sz="1050" b="0" i="0" dirty="0">
                <a:solidFill>
                  <a:srgbClr val="212121"/>
                </a:solidFill>
                <a:effectLst/>
                <a:latin typeface="BlinkMacSystemFont"/>
              </a:rPr>
              <a:t> P, Guevara N, Montava M, </a:t>
            </a:r>
            <a:r>
              <a:rPr lang="pt-PT" sz="1050" b="0" i="0" dirty="0" err="1">
                <a:solidFill>
                  <a:srgbClr val="212121"/>
                </a:solidFill>
                <a:effectLst/>
                <a:latin typeface="BlinkMacSystemFont"/>
              </a:rPr>
              <a:t>Roch</a:t>
            </a:r>
            <a:r>
              <a:rPr lang="pt-PT" sz="1050" b="0" i="0" dirty="0">
                <a:solidFill>
                  <a:srgbClr val="212121"/>
                </a:solidFill>
                <a:effectLst/>
                <a:latin typeface="BlinkMacSystemFont"/>
              </a:rPr>
              <a:t> JA, </a:t>
            </a:r>
            <a:r>
              <a:rPr lang="pt-PT" sz="1050" b="0" i="0" dirty="0" err="1">
                <a:solidFill>
                  <a:srgbClr val="212121"/>
                </a:solidFill>
                <a:effectLst/>
                <a:latin typeface="BlinkMacSystemFont"/>
              </a:rPr>
              <a:t>Tankéré</a:t>
            </a:r>
            <a:r>
              <a:rPr lang="pt-PT" sz="1050" b="0" i="0" dirty="0">
                <a:solidFill>
                  <a:srgbClr val="212121"/>
                </a:solidFill>
                <a:effectLst/>
                <a:latin typeface="BlinkMacSystemFont"/>
              </a:rPr>
              <a:t> F, Tronche S, </a:t>
            </a:r>
            <a:r>
              <a:rPr lang="pt-PT" sz="1050" b="0" i="0" dirty="0" err="1">
                <a:solidFill>
                  <a:srgbClr val="212121"/>
                </a:solidFill>
                <a:effectLst/>
                <a:latin typeface="BlinkMacSystemFont"/>
              </a:rPr>
              <a:t>Veillon</a:t>
            </a:r>
            <a:r>
              <a:rPr lang="pt-PT" sz="1050" b="0" i="0" dirty="0">
                <a:solidFill>
                  <a:srgbClr val="212121"/>
                </a:solidFill>
                <a:effectLst/>
                <a:latin typeface="BlinkMacSystemFont"/>
              </a:rPr>
              <a:t> F, </a:t>
            </a:r>
            <a:r>
              <a:rPr lang="pt-PT" sz="1050" b="0" i="0" dirty="0" err="1">
                <a:solidFill>
                  <a:srgbClr val="212121"/>
                </a:solidFill>
                <a:effectLst/>
                <a:latin typeface="BlinkMacSystemFont"/>
              </a:rPr>
              <a:t>Vergez</a:t>
            </a:r>
            <a:r>
              <a:rPr lang="pt-PT" sz="1050" b="0" i="0" dirty="0">
                <a:solidFill>
                  <a:srgbClr val="212121"/>
                </a:solidFill>
                <a:effectLst/>
                <a:latin typeface="BlinkMacSystemFont"/>
              </a:rPr>
              <a:t> S, Vincent C, Lamas G, </a:t>
            </a:r>
            <a:r>
              <a:rPr lang="pt-PT" sz="1050" b="0" i="0" dirty="0" err="1">
                <a:solidFill>
                  <a:srgbClr val="212121"/>
                </a:solidFill>
                <a:effectLst/>
                <a:latin typeface="BlinkMacSystemFont"/>
              </a:rPr>
              <a:t>Tringali</a:t>
            </a:r>
            <a:r>
              <a:rPr lang="pt-PT" sz="1050" b="0" i="0" dirty="0">
                <a:solidFill>
                  <a:srgbClr val="212121"/>
                </a:solidFill>
                <a:effectLst/>
                <a:latin typeface="BlinkMacSystemFont"/>
              </a:rPr>
              <a:t> S. </a:t>
            </a:r>
            <a:r>
              <a:rPr lang="pt-PT" sz="1050" b="0" i="0" dirty="0" err="1">
                <a:solidFill>
                  <a:srgbClr val="212121"/>
                </a:solidFill>
                <a:effectLst/>
                <a:latin typeface="BlinkMacSystemFont"/>
              </a:rPr>
              <a:t>French</a:t>
            </a:r>
            <a:r>
              <a:rPr lang="pt-PT" sz="1050" b="0" i="0" dirty="0">
                <a:solidFill>
                  <a:srgbClr val="212121"/>
                </a:solidFill>
                <a:effectLst/>
                <a:latin typeface="BlinkMacSystemFont"/>
              </a:rPr>
              <a:t> </a:t>
            </a:r>
            <a:r>
              <a:rPr lang="pt-PT" sz="1050" b="0" i="0" dirty="0" err="1">
                <a:solidFill>
                  <a:srgbClr val="212121"/>
                </a:solidFill>
                <a:effectLst/>
                <a:latin typeface="BlinkMacSystemFont"/>
              </a:rPr>
              <a:t>Society</a:t>
            </a:r>
            <a:r>
              <a:rPr lang="pt-PT" sz="1050" b="0" i="0" dirty="0">
                <a:solidFill>
                  <a:srgbClr val="212121"/>
                </a:solidFill>
                <a:effectLst/>
                <a:latin typeface="BlinkMacSystemFont"/>
              </a:rPr>
              <a:t> </a:t>
            </a:r>
            <a:r>
              <a:rPr lang="pt-PT" sz="1050" b="0" i="0" dirty="0" err="1">
                <a:solidFill>
                  <a:srgbClr val="212121"/>
                </a:solidFill>
                <a:effectLst/>
                <a:latin typeface="BlinkMacSystemFont"/>
              </a:rPr>
              <a:t>of</a:t>
            </a:r>
            <a:r>
              <a:rPr lang="pt-PT" sz="1050" b="0" i="0" dirty="0">
                <a:solidFill>
                  <a:srgbClr val="212121"/>
                </a:solidFill>
                <a:effectLst/>
                <a:latin typeface="BlinkMacSystemFont"/>
              </a:rPr>
              <a:t> ENT (SFORL) </a:t>
            </a:r>
            <a:r>
              <a:rPr lang="pt-PT" sz="1050" b="0" i="0" dirty="0" err="1">
                <a:solidFill>
                  <a:srgbClr val="212121"/>
                </a:solidFill>
                <a:effectLst/>
                <a:latin typeface="BlinkMacSystemFont"/>
              </a:rPr>
              <a:t>guidelines</a:t>
            </a:r>
            <a:r>
              <a:rPr lang="pt-PT" sz="1050" b="0" i="0" dirty="0">
                <a:solidFill>
                  <a:srgbClr val="212121"/>
                </a:solidFill>
                <a:effectLst/>
                <a:latin typeface="BlinkMacSystemFont"/>
              </a:rPr>
              <a:t>. Management </a:t>
            </a:r>
            <a:r>
              <a:rPr lang="pt-PT" sz="1050" b="0" i="0" dirty="0" err="1">
                <a:solidFill>
                  <a:srgbClr val="212121"/>
                </a:solidFill>
                <a:effectLst/>
                <a:latin typeface="BlinkMacSystemFont"/>
              </a:rPr>
              <a:t>of</a:t>
            </a:r>
            <a:r>
              <a:rPr lang="pt-PT" sz="1050" b="0" i="0" dirty="0">
                <a:solidFill>
                  <a:srgbClr val="212121"/>
                </a:solidFill>
                <a:effectLst/>
                <a:latin typeface="BlinkMacSystemFont"/>
              </a:rPr>
              <a:t> </a:t>
            </a:r>
            <a:r>
              <a:rPr lang="pt-PT" sz="1050" b="0" i="0" dirty="0" err="1">
                <a:solidFill>
                  <a:srgbClr val="212121"/>
                </a:solidFill>
                <a:effectLst/>
                <a:latin typeface="BlinkMacSystemFont"/>
              </a:rPr>
              <a:t>acute</a:t>
            </a:r>
            <a:r>
              <a:rPr lang="pt-PT" sz="1050" b="0" i="0" dirty="0">
                <a:solidFill>
                  <a:srgbClr val="212121"/>
                </a:solidFill>
                <a:effectLst/>
                <a:latin typeface="BlinkMacSystemFont"/>
              </a:rPr>
              <a:t> </a:t>
            </a:r>
            <a:r>
              <a:rPr lang="pt-PT" sz="1050" b="0" i="0" dirty="0" err="1">
                <a:solidFill>
                  <a:srgbClr val="212121"/>
                </a:solidFill>
                <a:effectLst/>
                <a:latin typeface="BlinkMacSystemFont"/>
              </a:rPr>
              <a:t>Bell's</a:t>
            </a:r>
            <a:r>
              <a:rPr lang="pt-PT" sz="1050" b="0" i="0" dirty="0">
                <a:solidFill>
                  <a:srgbClr val="212121"/>
                </a:solidFill>
                <a:effectLst/>
                <a:latin typeface="BlinkMacSystemFont"/>
              </a:rPr>
              <a:t> </a:t>
            </a:r>
            <a:r>
              <a:rPr lang="pt-PT" sz="1050" b="0" i="0" dirty="0" err="1">
                <a:solidFill>
                  <a:srgbClr val="212121"/>
                </a:solidFill>
                <a:effectLst/>
                <a:latin typeface="BlinkMacSystemFont"/>
              </a:rPr>
              <a:t>palsy</a:t>
            </a:r>
            <a:r>
              <a:rPr lang="pt-PT" sz="1050" b="0" i="0" dirty="0">
                <a:solidFill>
                  <a:srgbClr val="212121"/>
                </a:solidFill>
                <a:effectLst/>
                <a:latin typeface="BlinkMacSystemFont"/>
              </a:rPr>
              <a:t>. </a:t>
            </a:r>
            <a:r>
              <a:rPr lang="pt-PT" sz="1050" b="0" i="0" dirty="0" err="1">
                <a:solidFill>
                  <a:srgbClr val="212121"/>
                </a:solidFill>
                <a:effectLst/>
                <a:latin typeface="BlinkMacSystemFont"/>
              </a:rPr>
              <a:t>Eur</a:t>
            </a:r>
            <a:r>
              <a:rPr lang="pt-PT" sz="1050" b="0" i="0" dirty="0">
                <a:solidFill>
                  <a:srgbClr val="212121"/>
                </a:solidFill>
                <a:effectLst/>
                <a:latin typeface="BlinkMacSystemFont"/>
              </a:rPr>
              <a:t> </a:t>
            </a:r>
            <a:r>
              <a:rPr lang="pt-PT" sz="1050" b="0" i="0" dirty="0" err="1">
                <a:solidFill>
                  <a:srgbClr val="212121"/>
                </a:solidFill>
                <a:effectLst/>
                <a:latin typeface="BlinkMacSystemFont"/>
              </a:rPr>
              <a:t>Ann</a:t>
            </a:r>
            <a:r>
              <a:rPr lang="pt-PT" sz="1050" b="0" i="0" dirty="0">
                <a:solidFill>
                  <a:srgbClr val="212121"/>
                </a:solidFill>
                <a:effectLst/>
                <a:latin typeface="BlinkMacSystemFont"/>
              </a:rPr>
              <a:t> </a:t>
            </a:r>
            <a:r>
              <a:rPr lang="pt-PT" sz="1050" b="0" i="0" dirty="0" err="1">
                <a:solidFill>
                  <a:srgbClr val="212121"/>
                </a:solidFill>
                <a:effectLst/>
                <a:latin typeface="BlinkMacSystemFont"/>
              </a:rPr>
              <a:t>Otorhinolaryngol</a:t>
            </a:r>
            <a:r>
              <a:rPr lang="pt-PT" sz="1050" b="0" i="0" dirty="0">
                <a:solidFill>
                  <a:srgbClr val="212121"/>
                </a:solidFill>
                <a:effectLst/>
                <a:latin typeface="BlinkMacSystemFont"/>
              </a:rPr>
              <a:t> </a:t>
            </a:r>
            <a:r>
              <a:rPr lang="pt-PT" sz="1050" b="0" i="0" dirty="0" err="1">
                <a:solidFill>
                  <a:srgbClr val="212121"/>
                </a:solidFill>
                <a:effectLst/>
                <a:latin typeface="BlinkMacSystemFont"/>
              </a:rPr>
              <a:t>Head</a:t>
            </a:r>
            <a:r>
              <a:rPr lang="pt-PT" sz="1050" b="0" i="0" dirty="0">
                <a:solidFill>
                  <a:srgbClr val="212121"/>
                </a:solidFill>
                <a:effectLst/>
                <a:latin typeface="BlinkMacSystemFont"/>
              </a:rPr>
              <a:t> </a:t>
            </a:r>
            <a:r>
              <a:rPr lang="pt-PT" sz="1050" b="0" i="0" dirty="0" err="1">
                <a:solidFill>
                  <a:srgbClr val="212121"/>
                </a:solidFill>
                <a:effectLst/>
                <a:latin typeface="BlinkMacSystemFont"/>
              </a:rPr>
              <a:t>Neck</a:t>
            </a:r>
            <a:r>
              <a:rPr lang="pt-PT" sz="1050" b="0" i="0" dirty="0">
                <a:solidFill>
                  <a:srgbClr val="212121"/>
                </a:solidFill>
                <a:effectLst/>
                <a:latin typeface="BlinkMacSystemFont"/>
              </a:rPr>
              <a:t> </a:t>
            </a:r>
            <a:r>
              <a:rPr lang="pt-PT" sz="1050" b="0" i="0" dirty="0" err="1">
                <a:solidFill>
                  <a:srgbClr val="212121"/>
                </a:solidFill>
                <a:effectLst/>
                <a:latin typeface="BlinkMacSystemFont"/>
              </a:rPr>
              <a:t>Dis</a:t>
            </a:r>
            <a:r>
              <a:rPr lang="pt-PT" sz="1050" b="0" i="0" dirty="0">
                <a:solidFill>
                  <a:srgbClr val="212121"/>
                </a:solidFill>
                <a:effectLst/>
                <a:latin typeface="BlinkMacSystemFont"/>
              </a:rPr>
              <a:t>. 2020 Dec;137(6):483-488. doi: 10.1016/j.anorl.2020.06.004. </a:t>
            </a:r>
            <a:r>
              <a:rPr lang="pt-PT" sz="1050" b="0" i="0" dirty="0" err="1">
                <a:solidFill>
                  <a:srgbClr val="212121"/>
                </a:solidFill>
                <a:effectLst/>
                <a:latin typeface="BlinkMacSystemFont"/>
              </a:rPr>
              <a:t>Epub</a:t>
            </a:r>
            <a:r>
              <a:rPr lang="pt-PT" sz="1050" b="0" i="0" dirty="0">
                <a:solidFill>
                  <a:srgbClr val="212121"/>
                </a:solidFill>
                <a:effectLst/>
                <a:latin typeface="BlinkMacSystemFont"/>
              </a:rPr>
              <a:t> 2020 </a:t>
            </a:r>
            <a:r>
              <a:rPr lang="pt-PT" sz="1050" b="0" i="0" dirty="0" err="1">
                <a:solidFill>
                  <a:srgbClr val="212121"/>
                </a:solidFill>
                <a:effectLst/>
                <a:latin typeface="BlinkMacSystemFont"/>
              </a:rPr>
              <a:t>Jul</a:t>
            </a:r>
            <a:r>
              <a:rPr lang="pt-PT" sz="1050" b="0" i="0" dirty="0">
                <a:solidFill>
                  <a:srgbClr val="212121"/>
                </a:solidFill>
                <a:effectLst/>
                <a:latin typeface="BlinkMacSystemFont"/>
              </a:rPr>
              <a:t> 4. PMID: 32636146. </a:t>
            </a:r>
          </a:p>
          <a:p>
            <a:pPr marL="228600" marR="0" lvl="0" indent="-228600" algn="l" defTabSz="914400" rtl="0" eaLnBrk="0" fontAlgn="base" latinLnBrk="0" hangingPunct="0">
              <a:lnSpc>
                <a:spcPct val="100000"/>
              </a:lnSpc>
              <a:spcBef>
                <a:spcPct val="0"/>
              </a:spcBef>
              <a:spcAft>
                <a:spcPct val="0"/>
              </a:spcAft>
              <a:buClrTx/>
              <a:buSzTx/>
              <a:buAutoNum type="arabicPeriod"/>
              <a:tabLst/>
            </a:pPr>
            <a:r>
              <a:rPr lang="en-US" sz="1050" b="0" i="0" dirty="0">
                <a:solidFill>
                  <a:srgbClr val="212121"/>
                </a:solidFill>
                <a:effectLst/>
                <a:latin typeface="BlinkMacSystemFont"/>
              </a:rPr>
              <a:t>Wang L, Shi H. Treatment of traumatic facial paralysis in a child with electroacupuncture and hyperbaric oxygen: A case report. Complement Ther Clin </a:t>
            </a:r>
            <a:r>
              <a:rPr lang="en-US" sz="1050" b="0" i="0" dirty="0" err="1">
                <a:solidFill>
                  <a:srgbClr val="212121"/>
                </a:solidFill>
                <a:effectLst/>
                <a:latin typeface="BlinkMacSystemFont"/>
              </a:rPr>
              <a:t>Pract</a:t>
            </a:r>
            <a:r>
              <a:rPr lang="en-US" sz="1050" b="0" i="0" dirty="0">
                <a:solidFill>
                  <a:srgbClr val="212121"/>
                </a:solidFill>
                <a:effectLst/>
                <a:latin typeface="BlinkMacSystemFont"/>
              </a:rPr>
              <a:t>. 2022 Aug;48:101595. </a:t>
            </a:r>
            <a:r>
              <a:rPr lang="en-US" sz="1050" b="0" i="0" dirty="0" err="1">
                <a:solidFill>
                  <a:srgbClr val="212121"/>
                </a:solidFill>
                <a:effectLst/>
                <a:latin typeface="BlinkMacSystemFont"/>
              </a:rPr>
              <a:t>doi</a:t>
            </a:r>
            <a:r>
              <a:rPr lang="en-US" sz="1050" b="0" i="0" dirty="0">
                <a:solidFill>
                  <a:srgbClr val="212121"/>
                </a:solidFill>
                <a:effectLst/>
                <a:latin typeface="BlinkMacSystemFont"/>
              </a:rPr>
              <a:t>: 10.1016/j.ctcp.2022.101595. </a:t>
            </a:r>
            <a:r>
              <a:rPr lang="en-US" sz="1050" b="0" i="0" dirty="0" err="1">
                <a:solidFill>
                  <a:srgbClr val="212121"/>
                </a:solidFill>
                <a:effectLst/>
                <a:latin typeface="BlinkMacSystemFont"/>
              </a:rPr>
              <a:t>Epub</a:t>
            </a:r>
            <a:r>
              <a:rPr lang="en-US" sz="1050" b="0" i="0" dirty="0">
                <a:solidFill>
                  <a:srgbClr val="212121"/>
                </a:solidFill>
                <a:effectLst/>
                <a:latin typeface="BlinkMacSystemFont"/>
              </a:rPr>
              <a:t> 2022 May 4. PMID: 35588590.</a:t>
            </a:r>
            <a:endParaRPr lang="pt-PT" sz="1400" dirty="0"/>
          </a:p>
        </p:txBody>
      </p:sp>
      <p:grpSp>
        <p:nvGrpSpPr>
          <p:cNvPr id="1047" name="Agrupar 1046">
            <a:extLst>
              <a:ext uri="{FF2B5EF4-FFF2-40B4-BE49-F238E27FC236}">
                <a16:creationId xmlns:a16="http://schemas.microsoft.com/office/drawing/2014/main" id="{2935F52A-5DE2-4FF4-AA43-BBF7A70E4803}"/>
              </a:ext>
            </a:extLst>
          </p:cNvPr>
          <p:cNvGrpSpPr/>
          <p:nvPr/>
        </p:nvGrpSpPr>
        <p:grpSpPr>
          <a:xfrm flipH="1">
            <a:off x="890016" y="11860257"/>
            <a:ext cx="4587071" cy="2412427"/>
            <a:chOff x="483461" y="11808444"/>
            <a:chExt cx="3401659" cy="2085938"/>
          </a:xfrm>
        </p:grpSpPr>
        <p:pic>
          <p:nvPicPr>
            <p:cNvPr id="36" name="Imagem 35" descr="Uma imagem com Cara humana, pessoa, vestuário, sorrir&#10;&#10;Descrição gerada automaticamente">
              <a:extLst>
                <a:ext uri="{FF2B5EF4-FFF2-40B4-BE49-F238E27FC236}">
                  <a16:creationId xmlns:a16="http://schemas.microsoft.com/office/drawing/2014/main" id="{3166C20D-DF57-7648-17C9-EEFB74C66DF2}"/>
                </a:ext>
              </a:extLst>
            </p:cNvPr>
            <p:cNvPicPr>
              <a:picLocks noChangeAspect="1"/>
            </p:cNvPicPr>
            <p:nvPr/>
          </p:nvPicPr>
          <p:blipFill rotWithShape="1">
            <a:blip r:embed="rId7"/>
            <a:srcRect l="4178" t="38676" r="5157" b="43255"/>
            <a:stretch/>
          </p:blipFill>
          <p:spPr>
            <a:xfrm>
              <a:off x="483461" y="11808444"/>
              <a:ext cx="3401659" cy="918141"/>
            </a:xfrm>
            <a:prstGeom prst="rect">
              <a:avLst/>
            </a:prstGeom>
          </p:spPr>
        </p:pic>
        <p:pic>
          <p:nvPicPr>
            <p:cNvPr id="39" name="Imagem 38" descr="Uma imagem com Cara humana, pessoa, vestuário, Selfie&#10;&#10;Descrição gerada automaticamente">
              <a:extLst>
                <a:ext uri="{FF2B5EF4-FFF2-40B4-BE49-F238E27FC236}">
                  <a16:creationId xmlns:a16="http://schemas.microsoft.com/office/drawing/2014/main" id="{E96A59A9-2F38-C3A4-428B-C75286FCCA87}"/>
                </a:ext>
              </a:extLst>
            </p:cNvPr>
            <p:cNvPicPr>
              <a:picLocks noChangeAspect="1"/>
            </p:cNvPicPr>
            <p:nvPr/>
          </p:nvPicPr>
          <p:blipFill>
            <a:blip r:embed="rId8"/>
            <a:srcRect l="10351" t="58674" r="7107" b="26047"/>
            <a:stretch/>
          </p:blipFill>
          <p:spPr>
            <a:xfrm>
              <a:off x="484501" y="13005746"/>
              <a:ext cx="3400619" cy="888636"/>
            </a:xfrm>
            <a:prstGeom prst="rect">
              <a:avLst/>
            </a:prstGeom>
          </p:spPr>
        </p:pic>
      </p:grpSp>
      <p:grpSp>
        <p:nvGrpSpPr>
          <p:cNvPr id="1048" name="Agrupar 1047">
            <a:extLst>
              <a:ext uri="{FF2B5EF4-FFF2-40B4-BE49-F238E27FC236}">
                <a16:creationId xmlns:a16="http://schemas.microsoft.com/office/drawing/2014/main" id="{E5B2C99A-4297-4FE7-A859-CF6B26C6B810}"/>
              </a:ext>
            </a:extLst>
          </p:cNvPr>
          <p:cNvGrpSpPr/>
          <p:nvPr/>
        </p:nvGrpSpPr>
        <p:grpSpPr>
          <a:xfrm>
            <a:off x="102304" y="4079322"/>
            <a:ext cx="12023500" cy="2169131"/>
            <a:chOff x="154478" y="4079322"/>
            <a:chExt cx="11796003" cy="2169131"/>
          </a:xfrm>
        </p:grpSpPr>
        <p:sp>
          <p:nvSpPr>
            <p:cNvPr id="1043" name="Retângulo 1042">
              <a:extLst>
                <a:ext uri="{FF2B5EF4-FFF2-40B4-BE49-F238E27FC236}">
                  <a16:creationId xmlns:a16="http://schemas.microsoft.com/office/drawing/2014/main" id="{ACD424E2-245A-4DE8-B0D1-7DC5EF308303}"/>
                </a:ext>
              </a:extLst>
            </p:cNvPr>
            <p:cNvSpPr/>
            <p:nvPr/>
          </p:nvSpPr>
          <p:spPr>
            <a:xfrm>
              <a:off x="154478" y="4091914"/>
              <a:ext cx="11796003" cy="2156539"/>
            </a:xfrm>
            <a:prstGeom prst="rect">
              <a:avLst/>
            </a:prstGeom>
            <a:solidFill>
              <a:srgbClr val="F4DB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034" name="CaixaDeTexto 1033">
              <a:extLst>
                <a:ext uri="{FF2B5EF4-FFF2-40B4-BE49-F238E27FC236}">
                  <a16:creationId xmlns:a16="http://schemas.microsoft.com/office/drawing/2014/main" id="{FE5BC89B-B84B-FD14-4FC5-A771DAACB804}"/>
                </a:ext>
              </a:extLst>
            </p:cNvPr>
            <p:cNvSpPr txBox="1"/>
            <p:nvPr/>
          </p:nvSpPr>
          <p:spPr>
            <a:xfrm>
              <a:off x="228642" y="4503855"/>
              <a:ext cx="5703055" cy="1323439"/>
            </a:xfrm>
            <a:prstGeom prst="rect">
              <a:avLst/>
            </a:prstGeom>
            <a:noFill/>
          </p:spPr>
          <p:txBody>
            <a:bodyPr wrap="square" numCol="1">
              <a:spAutoFit/>
            </a:bodyPr>
            <a:lstStyle/>
            <a:p>
              <a:r>
                <a:rPr lang="pt-PT" sz="1600" b="1" dirty="0" err="1">
                  <a:ea typeface="+mj-ea"/>
                  <a:cs typeface="+mj-cs"/>
                </a:rPr>
                <a:t>Bell’s</a:t>
              </a:r>
              <a:r>
                <a:rPr lang="pt-PT" sz="1600" b="1" dirty="0">
                  <a:ea typeface="+mj-ea"/>
                  <a:cs typeface="+mj-cs"/>
                </a:rPr>
                <a:t> </a:t>
              </a:r>
              <a:r>
                <a:rPr lang="pt-PT" sz="1600" b="1" dirty="0" err="1">
                  <a:ea typeface="+mj-ea"/>
                  <a:cs typeface="+mj-cs"/>
                </a:rPr>
                <a:t>Palsy</a:t>
              </a:r>
              <a:endParaRPr lang="pt-PT" sz="1600" b="1" dirty="0">
                <a:ea typeface="+mj-ea"/>
                <a:cs typeface="+mj-cs"/>
              </a:endParaRPr>
            </a:p>
            <a:p>
              <a:pPr marL="285750" indent="-285750" algn="just">
                <a:buFontTx/>
                <a:buChar char="-"/>
              </a:pPr>
              <a:r>
                <a:rPr lang="pt-PT" sz="1600" dirty="0">
                  <a:ea typeface="+mj-ea"/>
                  <a:cs typeface="+mj-cs"/>
                </a:rPr>
                <a:t>Unilateral </a:t>
              </a:r>
              <a:r>
                <a:rPr lang="pt-PT" sz="1600" dirty="0" err="1">
                  <a:ea typeface="+mj-ea"/>
                  <a:cs typeface="+mj-cs"/>
                </a:rPr>
                <a:t>peripheric</a:t>
              </a:r>
              <a:r>
                <a:rPr lang="pt-PT" sz="1600" dirty="0">
                  <a:ea typeface="+mj-ea"/>
                  <a:cs typeface="+mj-cs"/>
                </a:rPr>
                <a:t> facial </a:t>
              </a:r>
              <a:r>
                <a:rPr lang="pt-PT" sz="1600" dirty="0" err="1">
                  <a:ea typeface="+mj-ea"/>
                  <a:cs typeface="+mj-cs"/>
                </a:rPr>
                <a:t>palsy</a:t>
              </a:r>
              <a:endParaRPr lang="pt-PT" sz="1600" dirty="0">
                <a:ea typeface="+mj-ea"/>
                <a:cs typeface="+mj-cs"/>
              </a:endParaRPr>
            </a:p>
            <a:p>
              <a:pPr marL="285750" indent="-285750" algn="just">
                <a:buFontTx/>
                <a:buChar char="-"/>
              </a:pPr>
              <a:r>
                <a:rPr lang="pt-PT" sz="1600" dirty="0">
                  <a:ea typeface="+mj-ea"/>
                  <a:cs typeface="+mj-cs"/>
                </a:rPr>
                <a:t>No </a:t>
              </a:r>
              <a:r>
                <a:rPr lang="pt-PT" sz="1600" dirty="0" err="1">
                  <a:ea typeface="+mj-ea"/>
                  <a:cs typeface="+mj-cs"/>
                </a:rPr>
                <a:t>identifiable</a:t>
              </a:r>
              <a:r>
                <a:rPr lang="pt-PT" sz="1600" dirty="0">
                  <a:ea typeface="+mj-ea"/>
                  <a:cs typeface="+mj-cs"/>
                </a:rPr>
                <a:t> cause</a:t>
              </a:r>
            </a:p>
            <a:p>
              <a:pPr marL="285750" indent="-285750" algn="just">
                <a:buFontTx/>
                <a:buChar char="-"/>
              </a:pPr>
              <a:r>
                <a:rPr lang="pt-PT" sz="1600" dirty="0">
                  <a:ea typeface="+mj-ea"/>
                  <a:cs typeface="+mj-cs"/>
                </a:rPr>
                <a:t>Medical </a:t>
              </a:r>
              <a:r>
                <a:rPr lang="pt-PT" sz="1600" dirty="0" err="1">
                  <a:ea typeface="+mj-ea"/>
                  <a:cs typeface="+mj-cs"/>
                </a:rPr>
                <a:t>treatment</a:t>
              </a:r>
              <a:r>
                <a:rPr lang="pt-PT" sz="1600" dirty="0">
                  <a:ea typeface="+mj-ea"/>
                  <a:cs typeface="+mj-cs"/>
                </a:rPr>
                <a:t>: </a:t>
              </a:r>
              <a:r>
                <a:rPr lang="pt-PT" sz="1600" dirty="0" err="1">
                  <a:ea typeface="+mj-ea"/>
                  <a:cs typeface="+mj-cs"/>
                </a:rPr>
                <a:t>corticoid</a:t>
              </a:r>
              <a:r>
                <a:rPr lang="pt-PT" sz="1600" dirty="0">
                  <a:ea typeface="+mj-ea"/>
                  <a:cs typeface="+mj-cs"/>
                </a:rPr>
                <a:t> </a:t>
              </a:r>
              <a:r>
                <a:rPr lang="pt-PT" sz="1600" dirty="0" err="1">
                  <a:ea typeface="+mj-ea"/>
                  <a:cs typeface="+mj-cs"/>
                </a:rPr>
                <a:t>therapy</a:t>
              </a:r>
              <a:r>
                <a:rPr lang="pt-PT" sz="1600" dirty="0">
                  <a:ea typeface="+mj-ea"/>
                  <a:cs typeface="+mj-cs"/>
                </a:rPr>
                <a:t>, </a:t>
              </a:r>
              <a:r>
                <a:rPr lang="pt-PT" sz="1600" dirty="0" err="1">
                  <a:ea typeface="+mj-ea"/>
                  <a:cs typeface="+mj-cs"/>
                </a:rPr>
                <a:t>eventually</a:t>
              </a:r>
              <a:r>
                <a:rPr lang="pt-PT" sz="1600" dirty="0">
                  <a:ea typeface="+mj-ea"/>
                  <a:cs typeface="+mj-cs"/>
                </a:rPr>
                <a:t> </a:t>
              </a:r>
              <a:r>
                <a:rPr lang="pt-PT" sz="1600" dirty="0" err="1">
                  <a:ea typeface="+mj-ea"/>
                  <a:cs typeface="+mj-cs"/>
                </a:rPr>
                <a:t>anti-viral</a:t>
              </a:r>
              <a:r>
                <a:rPr lang="pt-PT" sz="1600" dirty="0">
                  <a:ea typeface="+mj-ea"/>
                  <a:cs typeface="+mj-cs"/>
                </a:rPr>
                <a:t> </a:t>
              </a:r>
              <a:r>
                <a:rPr lang="pt-PT" sz="1600" dirty="0" err="1">
                  <a:ea typeface="+mj-ea"/>
                  <a:cs typeface="+mj-cs"/>
                </a:rPr>
                <a:t>therapy</a:t>
              </a:r>
              <a:r>
                <a:rPr lang="pt-PT" sz="1600" dirty="0">
                  <a:ea typeface="+mj-ea"/>
                  <a:cs typeface="+mj-cs"/>
                </a:rPr>
                <a:t> </a:t>
              </a:r>
              <a:r>
                <a:rPr lang="pt-PT" sz="1600" dirty="0" err="1">
                  <a:ea typeface="+mj-ea"/>
                  <a:cs typeface="+mj-cs"/>
                </a:rPr>
                <a:t>and</a:t>
              </a:r>
              <a:r>
                <a:rPr lang="pt-PT" sz="1600" dirty="0">
                  <a:ea typeface="+mj-ea"/>
                  <a:cs typeface="+mj-cs"/>
                </a:rPr>
                <a:t> neuromuscular </a:t>
              </a:r>
              <a:r>
                <a:rPr lang="pt-PT" sz="1600" dirty="0" err="1">
                  <a:ea typeface="+mj-ea"/>
                  <a:cs typeface="+mj-cs"/>
                </a:rPr>
                <a:t>rehabilitation</a:t>
              </a:r>
              <a:endParaRPr lang="pt-PT" sz="1600" dirty="0">
                <a:ea typeface="+mj-ea"/>
                <a:cs typeface="+mj-cs"/>
              </a:endParaRPr>
            </a:p>
          </p:txBody>
        </p:sp>
        <p:sp>
          <p:nvSpPr>
            <p:cNvPr id="1044" name="Retângulo 1043">
              <a:extLst>
                <a:ext uri="{FF2B5EF4-FFF2-40B4-BE49-F238E27FC236}">
                  <a16:creationId xmlns:a16="http://schemas.microsoft.com/office/drawing/2014/main" id="{F3FD459C-77F8-491B-BF9E-7B0B5C3B1C13}"/>
                </a:ext>
              </a:extLst>
            </p:cNvPr>
            <p:cNvSpPr/>
            <p:nvPr/>
          </p:nvSpPr>
          <p:spPr>
            <a:xfrm>
              <a:off x="4910259" y="4079322"/>
              <a:ext cx="1906646" cy="523220"/>
            </a:xfrm>
            <a:prstGeom prst="rect">
              <a:avLst/>
            </a:prstGeom>
          </p:spPr>
          <p:txBody>
            <a:bodyPr wrap="none">
              <a:spAutoFit/>
            </a:bodyPr>
            <a:lstStyle/>
            <a:p>
              <a:pPr algn="ctr">
                <a:spcAft>
                  <a:spcPts val="600"/>
                </a:spcAft>
              </a:pPr>
              <a:r>
                <a:rPr lang="pt-PT" sz="2800" dirty="0" err="1">
                  <a:latin typeface="+mj-lt"/>
                  <a:ea typeface="+mj-ea"/>
                  <a:cs typeface="+mj-cs"/>
                </a:rPr>
                <a:t>Introduçtion</a:t>
              </a:r>
              <a:endParaRPr lang="pt-PT" sz="2800" dirty="0">
                <a:latin typeface="+mj-lt"/>
                <a:ea typeface="+mj-ea"/>
                <a:cs typeface="+mj-cs"/>
              </a:endParaRPr>
            </a:p>
          </p:txBody>
        </p:sp>
        <p:sp>
          <p:nvSpPr>
            <p:cNvPr id="1045" name="Retângulo 1044">
              <a:extLst>
                <a:ext uri="{FF2B5EF4-FFF2-40B4-BE49-F238E27FC236}">
                  <a16:creationId xmlns:a16="http://schemas.microsoft.com/office/drawing/2014/main" id="{2850BC7B-FEDB-49AB-ACE1-78587D0CA5B6}"/>
                </a:ext>
              </a:extLst>
            </p:cNvPr>
            <p:cNvSpPr/>
            <p:nvPr/>
          </p:nvSpPr>
          <p:spPr>
            <a:xfrm>
              <a:off x="5714460" y="4464656"/>
              <a:ext cx="6096000" cy="1569660"/>
            </a:xfrm>
            <a:prstGeom prst="rect">
              <a:avLst/>
            </a:prstGeom>
          </p:spPr>
          <p:txBody>
            <a:bodyPr>
              <a:spAutoFit/>
            </a:bodyPr>
            <a:lstStyle/>
            <a:p>
              <a:pPr marL="285750" indent="-285750" algn="just">
                <a:buFontTx/>
                <a:buChar char="-"/>
              </a:pPr>
              <a:r>
                <a:rPr lang="pt-PT" sz="1600" dirty="0" err="1"/>
                <a:t>Surgical</a:t>
              </a:r>
              <a:r>
                <a:rPr lang="pt-PT" sz="1600" dirty="0"/>
                <a:t> </a:t>
              </a:r>
              <a:r>
                <a:rPr lang="pt-PT" sz="1600" dirty="0" err="1"/>
                <a:t>treatment</a:t>
              </a:r>
              <a:r>
                <a:rPr lang="pt-PT" sz="1600" dirty="0"/>
                <a:t>: </a:t>
              </a:r>
              <a:r>
                <a:rPr lang="pt-PT" sz="1600" b="1" dirty="0"/>
                <a:t>facial </a:t>
              </a:r>
              <a:r>
                <a:rPr lang="pt-PT" sz="1600" b="1" dirty="0" err="1"/>
                <a:t>nerve</a:t>
              </a:r>
              <a:r>
                <a:rPr lang="pt-PT" sz="1600" b="1" dirty="0"/>
                <a:t> </a:t>
              </a:r>
              <a:r>
                <a:rPr lang="pt-PT" sz="1600" b="1" dirty="0" err="1"/>
                <a:t>decompression</a:t>
              </a:r>
              <a:r>
                <a:rPr lang="pt-PT" sz="1600" b="1" dirty="0"/>
                <a:t> </a:t>
              </a:r>
              <a:r>
                <a:rPr lang="pt-PT" sz="1600" b="1" dirty="0" err="1"/>
                <a:t>surgery</a:t>
              </a:r>
              <a:endParaRPr lang="pt-PT" sz="1600" b="1" dirty="0"/>
            </a:p>
            <a:p>
              <a:pPr marL="742950" lvl="1" indent="-285750" algn="just">
                <a:buFontTx/>
                <a:buChar char="-"/>
              </a:pPr>
              <a:r>
                <a:rPr lang="pt-PT" sz="1600" dirty="0" err="1"/>
                <a:t>Only</a:t>
              </a:r>
              <a:r>
                <a:rPr lang="pt-PT" sz="1600" dirty="0"/>
                <a:t> in </a:t>
              </a:r>
              <a:r>
                <a:rPr lang="pt-PT" sz="1600" u="sng" dirty="0"/>
                <a:t>cases </a:t>
              </a:r>
              <a:r>
                <a:rPr lang="pt-PT" sz="1600" u="sng" dirty="0" err="1"/>
                <a:t>of</a:t>
              </a:r>
              <a:r>
                <a:rPr lang="pt-PT" sz="1600" u="sng" dirty="0"/>
                <a:t> </a:t>
              </a:r>
              <a:r>
                <a:rPr lang="pt-PT" sz="1600" u="sng" dirty="0" err="1"/>
                <a:t>severe</a:t>
              </a:r>
              <a:r>
                <a:rPr lang="pt-PT" sz="1600" u="sng" dirty="0"/>
                <a:t> </a:t>
              </a:r>
              <a:r>
                <a:rPr lang="pt-PT" sz="1600" u="sng" dirty="0" err="1"/>
                <a:t>degeneration</a:t>
              </a:r>
              <a:r>
                <a:rPr lang="pt-PT" sz="1600" u="sng" dirty="0"/>
                <a:t> </a:t>
              </a:r>
              <a:r>
                <a:rPr lang="pt-PT" sz="1600" dirty="0" err="1"/>
                <a:t>of</a:t>
              </a:r>
              <a:r>
                <a:rPr lang="pt-PT" sz="1600" dirty="0"/>
                <a:t> </a:t>
              </a:r>
              <a:r>
                <a:rPr lang="pt-PT" sz="1600" dirty="0" err="1"/>
                <a:t>the</a:t>
              </a:r>
              <a:r>
                <a:rPr lang="pt-PT" sz="1600" dirty="0"/>
                <a:t> facial </a:t>
              </a:r>
              <a:r>
                <a:rPr lang="pt-PT" sz="1600" dirty="0" err="1"/>
                <a:t>nerve</a:t>
              </a:r>
              <a:r>
                <a:rPr lang="pt-PT" sz="1600" dirty="0"/>
                <a:t> (</a:t>
              </a:r>
              <a:r>
                <a:rPr lang="pt-PT" sz="1600" dirty="0" err="1"/>
                <a:t>without</a:t>
              </a:r>
              <a:r>
                <a:rPr lang="pt-PT" sz="1600" dirty="0"/>
                <a:t> </a:t>
              </a:r>
              <a:r>
                <a:rPr lang="pt-PT" sz="1600" dirty="0" err="1"/>
                <a:t>active</a:t>
              </a:r>
              <a:r>
                <a:rPr lang="pt-PT" sz="1600" dirty="0"/>
                <a:t> motor </a:t>
              </a:r>
              <a:r>
                <a:rPr lang="pt-PT" sz="1600" dirty="0" err="1"/>
                <a:t>units</a:t>
              </a:r>
              <a:r>
                <a:rPr lang="pt-PT" sz="1600" dirty="0"/>
                <a:t> </a:t>
              </a:r>
              <a:r>
                <a:rPr lang="pt-PT" sz="1600" dirty="0" err="1"/>
                <a:t>on</a:t>
              </a:r>
              <a:r>
                <a:rPr lang="pt-PT" sz="1600" dirty="0"/>
                <a:t> </a:t>
              </a:r>
              <a:r>
                <a:rPr lang="pt-PT" sz="1600" dirty="0" err="1"/>
                <a:t>eletromyography</a:t>
              </a:r>
              <a:r>
                <a:rPr lang="pt-PT" sz="1600" dirty="0"/>
                <a:t>)</a:t>
              </a:r>
            </a:p>
            <a:p>
              <a:pPr marL="742950" lvl="1" indent="-285750" algn="just">
                <a:buFontTx/>
                <a:buChar char="-"/>
              </a:pPr>
              <a:r>
                <a:rPr lang="pt-PT" sz="1600" dirty="0" err="1"/>
                <a:t>Technically</a:t>
              </a:r>
              <a:r>
                <a:rPr lang="pt-PT" sz="1600" dirty="0"/>
                <a:t> </a:t>
              </a:r>
              <a:r>
                <a:rPr lang="pt-PT" sz="1600" dirty="0" err="1"/>
                <a:t>advanced</a:t>
              </a:r>
              <a:r>
                <a:rPr lang="pt-PT" sz="1600" dirty="0"/>
                <a:t> </a:t>
              </a:r>
              <a:r>
                <a:rPr lang="pt-PT" sz="1600" dirty="0" err="1"/>
                <a:t>otologic</a:t>
              </a:r>
              <a:r>
                <a:rPr lang="pt-PT" sz="1600" dirty="0"/>
                <a:t> </a:t>
              </a:r>
              <a:r>
                <a:rPr lang="pt-PT" sz="1600" dirty="0" err="1"/>
                <a:t>surgery</a:t>
              </a:r>
              <a:r>
                <a:rPr lang="pt-PT" sz="1600" dirty="0"/>
                <a:t> </a:t>
              </a:r>
              <a:r>
                <a:rPr lang="pt-PT" sz="1600" dirty="0" err="1"/>
                <a:t>with</a:t>
              </a:r>
              <a:r>
                <a:rPr lang="pt-PT" sz="1600" dirty="0"/>
                <a:t> </a:t>
              </a:r>
              <a:r>
                <a:rPr lang="pt-PT" sz="1600" dirty="0" err="1"/>
                <a:t>multiple</a:t>
              </a:r>
              <a:r>
                <a:rPr lang="pt-PT" sz="1600" dirty="0"/>
                <a:t> </a:t>
              </a:r>
              <a:r>
                <a:rPr lang="pt-PT" sz="1600" dirty="0" err="1"/>
                <a:t>complications</a:t>
              </a:r>
              <a:r>
                <a:rPr lang="pt-PT" sz="1600" dirty="0"/>
                <a:t> </a:t>
              </a:r>
            </a:p>
            <a:p>
              <a:pPr marL="742950" lvl="1" indent="-285750" algn="just">
                <a:buFontTx/>
                <a:buChar char="-"/>
              </a:pPr>
              <a:r>
                <a:rPr lang="pt-PT" sz="1600" dirty="0" err="1"/>
                <a:t>Prolongued</a:t>
              </a:r>
              <a:r>
                <a:rPr lang="pt-PT" sz="1600" dirty="0"/>
                <a:t> </a:t>
              </a:r>
              <a:r>
                <a:rPr lang="pt-PT" sz="1600" dirty="0" err="1"/>
                <a:t>recovery</a:t>
              </a:r>
              <a:r>
                <a:rPr lang="pt-PT" sz="1600" dirty="0"/>
                <a:t> (3-6 </a:t>
              </a:r>
              <a:r>
                <a:rPr lang="pt-PT" sz="1600" dirty="0" err="1"/>
                <a:t>months</a:t>
              </a:r>
              <a:r>
                <a:rPr lang="pt-PT" sz="1600" dirty="0"/>
                <a:t>)</a:t>
              </a:r>
            </a:p>
          </p:txBody>
        </p:sp>
      </p:grpSp>
      <p:sp>
        <p:nvSpPr>
          <p:cNvPr id="1050" name="Retângulo 1049">
            <a:extLst>
              <a:ext uri="{FF2B5EF4-FFF2-40B4-BE49-F238E27FC236}">
                <a16:creationId xmlns:a16="http://schemas.microsoft.com/office/drawing/2014/main" id="{AD617DB5-0BCA-48B5-9039-A2C37FD590C0}"/>
              </a:ext>
            </a:extLst>
          </p:cNvPr>
          <p:cNvSpPr/>
          <p:nvPr/>
        </p:nvSpPr>
        <p:spPr>
          <a:xfrm>
            <a:off x="4203439" y="6243569"/>
            <a:ext cx="3328091" cy="523220"/>
          </a:xfrm>
          <a:prstGeom prst="rect">
            <a:avLst/>
          </a:prstGeom>
          <a:solidFill>
            <a:srgbClr val="EBF2F2">
              <a:alpha val="58000"/>
            </a:srgbClr>
          </a:solidFill>
        </p:spPr>
        <p:txBody>
          <a:bodyPr wrap="none">
            <a:spAutoFit/>
          </a:bodyPr>
          <a:lstStyle/>
          <a:p>
            <a:pPr algn="ctr">
              <a:spcAft>
                <a:spcPts val="600"/>
              </a:spcAft>
            </a:pPr>
            <a:r>
              <a:rPr lang="pt-PT" sz="2800" dirty="0">
                <a:latin typeface="+mj-lt"/>
                <a:ea typeface="+mj-ea"/>
                <a:cs typeface="+mj-cs"/>
              </a:rPr>
              <a:t>Material </a:t>
            </a:r>
            <a:r>
              <a:rPr lang="pt-PT" sz="2800" dirty="0" err="1">
                <a:latin typeface="+mj-lt"/>
                <a:ea typeface="+mj-ea"/>
                <a:cs typeface="+mj-cs"/>
              </a:rPr>
              <a:t>and</a:t>
            </a:r>
            <a:r>
              <a:rPr lang="pt-PT" sz="2800" dirty="0">
                <a:latin typeface="+mj-lt"/>
                <a:ea typeface="+mj-ea"/>
                <a:cs typeface="+mj-cs"/>
              </a:rPr>
              <a:t> </a:t>
            </a:r>
            <a:r>
              <a:rPr lang="pt-PT" sz="2800" dirty="0" err="1">
                <a:latin typeface="+mj-lt"/>
                <a:ea typeface="+mj-ea"/>
                <a:cs typeface="+mj-cs"/>
              </a:rPr>
              <a:t>Methods</a:t>
            </a:r>
            <a:endParaRPr lang="pt-PT" sz="2800" dirty="0">
              <a:latin typeface="+mj-lt"/>
              <a:ea typeface="+mj-ea"/>
              <a:cs typeface="+mj-cs"/>
            </a:endParaRPr>
          </a:p>
        </p:txBody>
      </p:sp>
      <p:sp>
        <p:nvSpPr>
          <p:cNvPr id="25" name="CaixaDeTexto 24">
            <a:extLst>
              <a:ext uri="{FF2B5EF4-FFF2-40B4-BE49-F238E27FC236}">
                <a16:creationId xmlns:a16="http://schemas.microsoft.com/office/drawing/2014/main" id="{C6D1288C-5C7A-2052-FBD2-0E03E81C95E3}"/>
              </a:ext>
            </a:extLst>
          </p:cNvPr>
          <p:cNvSpPr txBox="1"/>
          <p:nvPr/>
        </p:nvSpPr>
        <p:spPr>
          <a:xfrm>
            <a:off x="287080" y="6889659"/>
            <a:ext cx="5860440" cy="4801314"/>
          </a:xfrm>
          <a:prstGeom prst="rect">
            <a:avLst/>
          </a:prstGeom>
          <a:noFill/>
        </p:spPr>
        <p:txBody>
          <a:bodyPr wrap="square">
            <a:spAutoFit/>
          </a:bodyPr>
          <a:lstStyle/>
          <a:p>
            <a:pPr algn="just"/>
            <a:r>
              <a:rPr lang="pt-PT" sz="1600" dirty="0"/>
              <a:t>	</a:t>
            </a:r>
          </a:p>
          <a:p>
            <a:pPr algn="just"/>
            <a:endParaRPr lang="pt-PT" sz="1600" dirty="0">
              <a:ea typeface="+mj-ea"/>
              <a:cs typeface="+mj-cs"/>
            </a:endParaRPr>
          </a:p>
          <a:p>
            <a:pPr algn="ctr"/>
            <a:r>
              <a:rPr lang="pt-PT" sz="1600" dirty="0">
                <a:ea typeface="+mj-ea"/>
                <a:cs typeface="Arial" panose="020B0604020202020204" pitchFamily="34" charset="0"/>
              </a:rPr>
              <a:t>♀, 21 </a:t>
            </a:r>
            <a:r>
              <a:rPr lang="pt-PT" sz="1600" dirty="0" err="1">
                <a:ea typeface="+mj-ea"/>
                <a:cs typeface="Arial" panose="020B0604020202020204" pitchFamily="34" charset="0"/>
              </a:rPr>
              <a:t>year</a:t>
            </a:r>
            <a:r>
              <a:rPr lang="pt-PT" sz="1600" dirty="0">
                <a:ea typeface="+mj-ea"/>
                <a:cs typeface="Arial" panose="020B0604020202020204" pitchFamily="34" charset="0"/>
              </a:rPr>
              <a:t> </a:t>
            </a:r>
            <a:r>
              <a:rPr lang="pt-PT" sz="1600" dirty="0" err="1">
                <a:ea typeface="+mj-ea"/>
                <a:cs typeface="Arial" panose="020B0604020202020204" pitchFamily="34" charset="0"/>
              </a:rPr>
              <a:t>old</a:t>
            </a:r>
            <a:endParaRPr lang="pt-PT" sz="1600" dirty="0">
              <a:ea typeface="+mj-ea"/>
              <a:cs typeface="+mj-cs"/>
            </a:endParaRPr>
          </a:p>
          <a:p>
            <a:pPr algn="ctr"/>
            <a:r>
              <a:rPr lang="pt-PT" sz="1600" dirty="0" err="1">
                <a:ea typeface="+mj-ea"/>
                <a:cs typeface="+mj-cs"/>
              </a:rPr>
              <a:t>Chickenpox</a:t>
            </a:r>
            <a:r>
              <a:rPr lang="pt-PT" sz="1600" dirty="0">
                <a:ea typeface="+mj-ea"/>
                <a:cs typeface="+mj-cs"/>
              </a:rPr>
              <a:t> in </a:t>
            </a:r>
            <a:r>
              <a:rPr lang="pt-PT" sz="1600" dirty="0" err="1">
                <a:ea typeface="+mj-ea"/>
                <a:cs typeface="+mj-cs"/>
              </a:rPr>
              <a:t>childhood</a:t>
            </a:r>
            <a:endParaRPr lang="pt-PT" sz="1600" dirty="0">
              <a:ea typeface="+mj-ea"/>
              <a:cs typeface="+mj-cs"/>
            </a:endParaRPr>
          </a:p>
          <a:p>
            <a:pPr algn="just"/>
            <a:endParaRPr lang="pt-PT" sz="1600" dirty="0">
              <a:ea typeface="+mj-ea"/>
              <a:cs typeface="+mj-cs"/>
            </a:endParaRPr>
          </a:p>
          <a:p>
            <a:pPr algn="ctr"/>
            <a:r>
              <a:rPr lang="pt-PT" sz="1600" dirty="0">
                <a:ea typeface="+mj-ea"/>
                <a:cs typeface="+mj-cs"/>
              </a:rPr>
              <a:t>Intense </a:t>
            </a:r>
            <a:r>
              <a:rPr lang="pt-PT" sz="1600" dirty="0" err="1">
                <a:ea typeface="+mj-ea"/>
                <a:cs typeface="+mj-cs"/>
              </a:rPr>
              <a:t>ear</a:t>
            </a:r>
            <a:r>
              <a:rPr lang="pt-PT" sz="1600" dirty="0">
                <a:ea typeface="+mj-ea"/>
                <a:cs typeface="+mj-cs"/>
              </a:rPr>
              <a:t> </a:t>
            </a:r>
            <a:r>
              <a:rPr lang="pt-PT" sz="1600" dirty="0" err="1">
                <a:ea typeface="+mj-ea"/>
                <a:cs typeface="+mj-cs"/>
              </a:rPr>
              <a:t>pain</a:t>
            </a:r>
            <a:r>
              <a:rPr lang="pt-PT" sz="1600" dirty="0">
                <a:ea typeface="+mj-ea"/>
                <a:cs typeface="+mj-cs"/>
              </a:rPr>
              <a:t> </a:t>
            </a:r>
            <a:r>
              <a:rPr lang="pt-PT" sz="1600" dirty="0" err="1">
                <a:ea typeface="+mj-ea"/>
                <a:cs typeface="+mj-cs"/>
              </a:rPr>
              <a:t>of</a:t>
            </a:r>
            <a:r>
              <a:rPr lang="pt-PT" sz="1600" dirty="0">
                <a:ea typeface="+mj-ea"/>
                <a:cs typeface="+mj-cs"/>
              </a:rPr>
              <a:t> </a:t>
            </a:r>
            <a:r>
              <a:rPr lang="pt-PT" sz="1600" dirty="0" err="1">
                <a:ea typeface="+mj-ea"/>
                <a:cs typeface="+mj-cs"/>
              </a:rPr>
              <a:t>sudden</a:t>
            </a:r>
            <a:r>
              <a:rPr lang="pt-PT" sz="1600" dirty="0">
                <a:ea typeface="+mj-ea"/>
                <a:cs typeface="+mj-cs"/>
              </a:rPr>
              <a:t> </a:t>
            </a:r>
            <a:r>
              <a:rPr lang="pt-PT" sz="1600" dirty="0" err="1">
                <a:ea typeface="+mj-ea"/>
                <a:cs typeface="+mj-cs"/>
              </a:rPr>
              <a:t>installationI</a:t>
            </a:r>
            <a:r>
              <a:rPr lang="pt-PT" sz="1600" dirty="0">
                <a:ea typeface="+mj-ea"/>
                <a:cs typeface="+mj-cs"/>
              </a:rPr>
              <a:t> (7/10)</a:t>
            </a:r>
          </a:p>
          <a:p>
            <a:pPr algn="just"/>
            <a:endParaRPr lang="pt-PT" sz="1600" dirty="0">
              <a:ea typeface="+mj-ea"/>
              <a:cs typeface="+mj-cs"/>
            </a:endParaRPr>
          </a:p>
          <a:p>
            <a:pPr algn="just"/>
            <a:endParaRPr lang="pt-PT" sz="1600" dirty="0">
              <a:ea typeface="+mj-ea"/>
              <a:cs typeface="+mj-cs"/>
            </a:endParaRPr>
          </a:p>
          <a:p>
            <a:pPr algn="just"/>
            <a:r>
              <a:rPr lang="pt-PT" sz="1600" dirty="0">
                <a:ea typeface="+mj-ea"/>
                <a:cs typeface="+mj-cs"/>
              </a:rPr>
              <a:t> </a:t>
            </a:r>
            <a:r>
              <a:rPr lang="pt-PT" sz="1600" dirty="0">
                <a:ea typeface="+mj-ea"/>
                <a:cs typeface="+mj-cs"/>
                <a:sym typeface="Wingdings" panose="05000000000000000000" pitchFamily="2" charset="2"/>
              </a:rPr>
              <a:t>			Unilateral </a:t>
            </a:r>
            <a:r>
              <a:rPr lang="pt-PT" sz="1600" dirty="0" err="1">
                <a:ea typeface="+mj-ea"/>
                <a:cs typeface="+mj-cs"/>
                <a:sym typeface="Wingdings" panose="05000000000000000000" pitchFamily="2" charset="2"/>
              </a:rPr>
              <a:t>right</a:t>
            </a:r>
            <a:r>
              <a:rPr lang="pt-PT" sz="1600" dirty="0">
                <a:ea typeface="+mj-ea"/>
                <a:cs typeface="+mj-cs"/>
                <a:sym typeface="Wingdings" panose="05000000000000000000" pitchFamily="2" charset="2"/>
              </a:rPr>
              <a:t> facial </a:t>
            </a:r>
            <a:r>
              <a:rPr lang="pt-PT" sz="1600" dirty="0" err="1">
                <a:ea typeface="+mj-ea"/>
                <a:cs typeface="+mj-cs"/>
                <a:sym typeface="Wingdings" panose="05000000000000000000" pitchFamily="2" charset="2"/>
              </a:rPr>
              <a:t>palsy</a:t>
            </a:r>
            <a:endParaRPr lang="pt-PT" sz="1600" dirty="0">
              <a:ea typeface="+mj-ea"/>
              <a:cs typeface="+mj-cs"/>
              <a:sym typeface="Wingdings" panose="05000000000000000000" pitchFamily="2" charset="2"/>
            </a:endParaRPr>
          </a:p>
          <a:p>
            <a:pPr algn="just"/>
            <a:r>
              <a:rPr lang="pt-PT" sz="1600" dirty="0">
                <a:ea typeface="+mj-ea"/>
                <a:cs typeface="+mj-cs"/>
                <a:sym typeface="Wingdings" panose="05000000000000000000" pitchFamily="2" charset="2"/>
              </a:rPr>
              <a:t> 	</a:t>
            </a:r>
            <a:r>
              <a:rPr lang="pt-PT" sz="1600" dirty="0" err="1">
                <a:ea typeface="+mj-ea"/>
                <a:cs typeface="+mj-cs"/>
                <a:sym typeface="Wingdings" panose="05000000000000000000" pitchFamily="2" charset="2"/>
              </a:rPr>
              <a:t>Headache</a:t>
            </a:r>
            <a:r>
              <a:rPr lang="pt-PT" sz="1600" dirty="0">
                <a:ea typeface="+mj-ea"/>
                <a:cs typeface="+mj-cs"/>
                <a:sym typeface="Wingdings" panose="05000000000000000000" pitchFamily="2" charset="2"/>
              </a:rPr>
              <a:t>, </a:t>
            </a:r>
            <a:r>
              <a:rPr lang="pt-PT" sz="1600" dirty="0" err="1">
                <a:ea typeface="+mj-ea"/>
                <a:cs typeface="+mj-cs"/>
                <a:sym typeface="Wingdings" panose="05000000000000000000" pitchFamily="2" charset="2"/>
              </a:rPr>
              <a:t>myalgia</a:t>
            </a:r>
            <a:r>
              <a:rPr lang="pt-PT" sz="1600" dirty="0">
                <a:ea typeface="+mj-ea"/>
                <a:cs typeface="+mj-cs"/>
                <a:sym typeface="Wingdings" panose="05000000000000000000" pitchFamily="2" charset="2"/>
              </a:rPr>
              <a:t> </a:t>
            </a:r>
            <a:r>
              <a:rPr lang="pt-PT" sz="1600" dirty="0" err="1">
                <a:ea typeface="+mj-ea"/>
                <a:cs typeface="+mj-cs"/>
                <a:sym typeface="Wingdings" panose="05000000000000000000" pitchFamily="2" charset="2"/>
              </a:rPr>
              <a:t>and</a:t>
            </a:r>
            <a:r>
              <a:rPr lang="pt-PT" sz="1600" dirty="0">
                <a:ea typeface="+mj-ea"/>
                <a:cs typeface="+mj-cs"/>
                <a:sym typeface="Wingdings" panose="05000000000000000000" pitchFamily="2" charset="2"/>
              </a:rPr>
              <a:t> </a:t>
            </a:r>
            <a:r>
              <a:rPr lang="pt-PT" sz="1600" dirty="0" err="1">
                <a:ea typeface="+mj-ea"/>
                <a:cs typeface="+mj-cs"/>
                <a:sym typeface="Wingdings" panose="05000000000000000000" pitchFamily="2" charset="2"/>
              </a:rPr>
              <a:t>sudden</a:t>
            </a:r>
            <a:r>
              <a:rPr lang="pt-PT" sz="1600" dirty="0">
                <a:ea typeface="+mj-ea"/>
                <a:cs typeface="+mj-cs"/>
                <a:sym typeface="Wingdings" panose="05000000000000000000" pitchFamily="2" charset="2"/>
              </a:rPr>
              <a:t> </a:t>
            </a:r>
            <a:r>
              <a:rPr lang="pt-PT" sz="1600" dirty="0" err="1">
                <a:ea typeface="+mj-ea"/>
                <a:cs typeface="+mj-cs"/>
                <a:sym typeface="Wingdings" panose="05000000000000000000" pitchFamily="2" charset="2"/>
              </a:rPr>
              <a:t>hearing</a:t>
            </a:r>
            <a:r>
              <a:rPr lang="pt-PT" sz="1600" dirty="0">
                <a:ea typeface="+mj-ea"/>
                <a:cs typeface="+mj-cs"/>
                <a:sym typeface="Wingdings" panose="05000000000000000000" pitchFamily="2" charset="2"/>
              </a:rPr>
              <a:t> </a:t>
            </a:r>
            <a:r>
              <a:rPr lang="pt-PT" sz="1600" dirty="0" err="1">
                <a:ea typeface="+mj-ea"/>
                <a:cs typeface="+mj-cs"/>
                <a:sym typeface="Wingdings" panose="05000000000000000000" pitchFamily="2" charset="2"/>
              </a:rPr>
              <a:t>loss</a:t>
            </a:r>
            <a:endParaRPr lang="pt-PT" sz="1600" dirty="0">
              <a:ea typeface="+mj-ea"/>
              <a:cs typeface="+mj-cs"/>
            </a:endParaRPr>
          </a:p>
          <a:p>
            <a:pPr algn="ctr"/>
            <a:r>
              <a:rPr lang="pt-PT" sz="1600" dirty="0" err="1">
                <a:ea typeface="+mj-ea"/>
                <a:cs typeface="+mj-cs"/>
              </a:rPr>
              <a:t>Emergency</a:t>
            </a:r>
            <a:r>
              <a:rPr lang="pt-PT" sz="1600" dirty="0">
                <a:ea typeface="+mj-ea"/>
                <a:cs typeface="+mj-cs"/>
              </a:rPr>
              <a:t> </a:t>
            </a:r>
            <a:r>
              <a:rPr lang="pt-PT" sz="1600" dirty="0" err="1">
                <a:ea typeface="+mj-ea"/>
                <a:cs typeface="+mj-cs"/>
              </a:rPr>
              <a:t>department</a:t>
            </a:r>
            <a:r>
              <a:rPr lang="pt-PT" sz="1600" dirty="0">
                <a:ea typeface="+mj-ea"/>
                <a:cs typeface="+mj-cs"/>
              </a:rPr>
              <a:t>: </a:t>
            </a:r>
          </a:p>
          <a:p>
            <a:pPr marL="285750" indent="-285750" algn="just">
              <a:buFont typeface="Wingdings" panose="05000000000000000000" pitchFamily="2" charset="2"/>
              <a:buChar char="q"/>
            </a:pPr>
            <a:r>
              <a:rPr lang="pt-PT" sz="1600" b="1" dirty="0">
                <a:ea typeface="+mj-ea"/>
                <a:cs typeface="+mj-cs"/>
              </a:rPr>
              <a:t>	</a:t>
            </a:r>
            <a:r>
              <a:rPr lang="pt-PT" sz="1600" b="1" dirty="0" err="1">
                <a:ea typeface="+mj-ea"/>
                <a:cs typeface="+mj-cs"/>
              </a:rPr>
              <a:t>Right</a:t>
            </a:r>
            <a:r>
              <a:rPr lang="pt-PT" sz="1600" b="1" dirty="0">
                <a:ea typeface="+mj-ea"/>
                <a:cs typeface="+mj-cs"/>
              </a:rPr>
              <a:t> facial </a:t>
            </a:r>
            <a:r>
              <a:rPr lang="pt-PT" sz="1600" b="1" dirty="0" err="1">
                <a:ea typeface="+mj-ea"/>
                <a:cs typeface="+mj-cs"/>
              </a:rPr>
              <a:t>palsy</a:t>
            </a:r>
            <a:r>
              <a:rPr lang="pt-PT" sz="1600" b="1" dirty="0">
                <a:ea typeface="+mj-ea"/>
                <a:cs typeface="+mj-cs"/>
              </a:rPr>
              <a:t> </a:t>
            </a:r>
            <a:r>
              <a:rPr lang="pt-PT" sz="1600" dirty="0" err="1">
                <a:ea typeface="+mj-ea"/>
                <a:cs typeface="+mj-cs"/>
              </a:rPr>
              <a:t>House-Brackmann</a:t>
            </a:r>
            <a:r>
              <a:rPr lang="pt-PT" sz="1600" dirty="0">
                <a:ea typeface="+mj-ea"/>
                <a:cs typeface="+mj-cs"/>
              </a:rPr>
              <a:t> IV</a:t>
            </a:r>
          </a:p>
          <a:p>
            <a:pPr marL="285750" indent="-285750" algn="just">
              <a:buFont typeface="Wingdings" panose="05000000000000000000" pitchFamily="2" charset="2"/>
              <a:buChar char="q"/>
            </a:pPr>
            <a:r>
              <a:rPr lang="pt-PT" sz="1600" dirty="0">
                <a:ea typeface="+mj-ea"/>
                <a:cs typeface="+mj-cs"/>
              </a:rPr>
              <a:t>	No </a:t>
            </a:r>
            <a:r>
              <a:rPr lang="pt-PT" sz="1600" dirty="0" err="1">
                <a:ea typeface="+mj-ea"/>
                <a:cs typeface="+mj-cs"/>
              </a:rPr>
              <a:t>alterations</a:t>
            </a:r>
            <a:r>
              <a:rPr lang="pt-PT" sz="1600" dirty="0">
                <a:ea typeface="+mj-ea"/>
                <a:cs typeface="+mj-cs"/>
              </a:rPr>
              <a:t> </a:t>
            </a:r>
            <a:r>
              <a:rPr lang="pt-PT" sz="1600" dirty="0" err="1">
                <a:ea typeface="+mj-ea"/>
                <a:cs typeface="+mj-cs"/>
              </a:rPr>
              <a:t>on</a:t>
            </a:r>
            <a:r>
              <a:rPr lang="pt-PT" sz="1600" dirty="0">
                <a:ea typeface="+mj-ea"/>
                <a:cs typeface="+mj-cs"/>
              </a:rPr>
              <a:t> </a:t>
            </a:r>
            <a:r>
              <a:rPr lang="pt-PT" sz="1600" dirty="0" err="1">
                <a:ea typeface="+mj-ea"/>
                <a:cs typeface="+mj-cs"/>
              </a:rPr>
              <a:t>otoscopy</a:t>
            </a:r>
            <a:r>
              <a:rPr lang="pt-PT" sz="1600" dirty="0">
                <a:ea typeface="+mj-ea"/>
                <a:cs typeface="+mj-cs"/>
              </a:rPr>
              <a:t> </a:t>
            </a:r>
            <a:r>
              <a:rPr lang="pt-PT" sz="1600" dirty="0" err="1">
                <a:ea typeface="+mj-ea"/>
                <a:cs typeface="+mj-cs"/>
              </a:rPr>
              <a:t>and</a:t>
            </a:r>
            <a:r>
              <a:rPr lang="pt-PT" sz="1600" dirty="0">
                <a:ea typeface="+mj-ea"/>
                <a:cs typeface="+mj-cs"/>
              </a:rPr>
              <a:t> </a:t>
            </a:r>
            <a:r>
              <a:rPr lang="pt-PT" sz="1600" dirty="0" err="1">
                <a:ea typeface="+mj-ea"/>
                <a:cs typeface="+mj-cs"/>
              </a:rPr>
              <a:t>slight</a:t>
            </a:r>
            <a:r>
              <a:rPr lang="pt-PT" sz="1600" dirty="0">
                <a:ea typeface="+mj-ea"/>
                <a:cs typeface="+mj-cs"/>
              </a:rPr>
              <a:t> </a:t>
            </a:r>
            <a:r>
              <a:rPr lang="pt-PT" sz="1600" dirty="0" err="1">
                <a:ea typeface="+mj-ea"/>
                <a:cs typeface="+mj-cs"/>
              </a:rPr>
              <a:t>hearing</a:t>
            </a:r>
            <a:r>
              <a:rPr lang="pt-PT" sz="1600" dirty="0">
                <a:ea typeface="+mj-ea"/>
                <a:cs typeface="+mj-cs"/>
              </a:rPr>
              <a:t> </a:t>
            </a:r>
            <a:r>
              <a:rPr lang="pt-PT" sz="1600" dirty="0" err="1">
                <a:ea typeface="+mj-ea"/>
                <a:cs typeface="+mj-cs"/>
              </a:rPr>
              <a:t>loss</a:t>
            </a:r>
            <a:r>
              <a:rPr lang="pt-PT" sz="1600" dirty="0">
                <a:ea typeface="+mj-ea"/>
                <a:cs typeface="+mj-cs"/>
              </a:rPr>
              <a:t> (</a:t>
            </a:r>
            <a:r>
              <a:rPr lang="pt-PT" sz="1600" dirty="0" err="1">
                <a:ea typeface="+mj-ea"/>
                <a:cs typeface="+mj-cs"/>
              </a:rPr>
              <a:t>without</a:t>
            </a:r>
            <a:r>
              <a:rPr lang="pt-PT" sz="1600" dirty="0">
                <a:ea typeface="+mj-ea"/>
                <a:cs typeface="+mj-cs"/>
              </a:rPr>
              <a:t> </a:t>
            </a:r>
            <a:r>
              <a:rPr lang="pt-PT" sz="1600" dirty="0" err="1">
                <a:ea typeface="+mj-ea"/>
                <a:cs typeface="+mj-cs"/>
              </a:rPr>
              <a:t>criteria</a:t>
            </a:r>
            <a:r>
              <a:rPr lang="pt-PT" sz="1600" dirty="0">
                <a:ea typeface="+mj-ea"/>
                <a:cs typeface="+mj-cs"/>
              </a:rPr>
              <a:t> for </a:t>
            </a:r>
            <a:r>
              <a:rPr lang="pt-PT" sz="1600" dirty="0" err="1">
                <a:ea typeface="+mj-ea"/>
                <a:cs typeface="+mj-cs"/>
              </a:rPr>
              <a:t>sudden</a:t>
            </a:r>
            <a:r>
              <a:rPr lang="pt-PT" sz="1600" dirty="0">
                <a:ea typeface="+mj-ea"/>
                <a:cs typeface="+mj-cs"/>
              </a:rPr>
              <a:t> </a:t>
            </a:r>
            <a:r>
              <a:rPr lang="pt-PT" sz="1600" dirty="0" err="1">
                <a:ea typeface="+mj-ea"/>
                <a:cs typeface="+mj-cs"/>
              </a:rPr>
              <a:t>deafness</a:t>
            </a:r>
            <a:r>
              <a:rPr lang="pt-PT" sz="1600" dirty="0">
                <a:ea typeface="+mj-ea"/>
                <a:cs typeface="+mj-cs"/>
              </a:rPr>
              <a:t>) </a:t>
            </a:r>
          </a:p>
          <a:p>
            <a:pPr algn="ctr"/>
            <a:r>
              <a:rPr lang="pt-PT" b="1" dirty="0" err="1">
                <a:ea typeface="+mj-ea"/>
                <a:cs typeface="+mj-cs"/>
              </a:rPr>
              <a:t>Valaciclovir</a:t>
            </a:r>
            <a:r>
              <a:rPr lang="pt-PT" b="1" dirty="0">
                <a:ea typeface="+mj-ea"/>
                <a:cs typeface="+mj-cs"/>
              </a:rPr>
              <a:t> </a:t>
            </a:r>
            <a:r>
              <a:rPr lang="pt-PT" b="1" dirty="0" err="1">
                <a:ea typeface="+mj-ea"/>
                <a:cs typeface="+mj-cs"/>
              </a:rPr>
              <a:t>and</a:t>
            </a:r>
            <a:r>
              <a:rPr lang="pt-PT" b="1" dirty="0">
                <a:ea typeface="+mj-ea"/>
                <a:cs typeface="+mj-cs"/>
              </a:rPr>
              <a:t> prednisolone1mg/kg/dia </a:t>
            </a:r>
          </a:p>
          <a:p>
            <a:pPr marL="285750" indent="-285750" algn="just">
              <a:buFontTx/>
              <a:buChar char="-"/>
            </a:pPr>
            <a:endParaRPr lang="pt-PT" sz="1600" dirty="0">
              <a:ea typeface="+mj-ea"/>
              <a:cs typeface="+mj-cs"/>
            </a:endParaRPr>
          </a:p>
          <a:p>
            <a:pPr marL="285750" indent="-285750" algn="just">
              <a:buFontTx/>
              <a:buChar char="-"/>
            </a:pPr>
            <a:endParaRPr lang="pt-PT" sz="1600" dirty="0">
              <a:ea typeface="+mj-ea"/>
              <a:cs typeface="+mj-cs"/>
            </a:endParaRPr>
          </a:p>
          <a:p>
            <a:pPr algn="just"/>
            <a:r>
              <a:rPr lang="en-US" sz="1600" dirty="0"/>
              <a:t>Rash distributed along multiple thoracic and lumbar dermatomes</a:t>
            </a:r>
            <a:endParaRPr lang="pt-PT" sz="1600" dirty="0">
              <a:ea typeface="+mj-ea"/>
              <a:cs typeface="+mj-cs"/>
            </a:endParaRPr>
          </a:p>
        </p:txBody>
      </p:sp>
      <p:sp>
        <p:nvSpPr>
          <p:cNvPr id="96" name="CaixaDeTexto 95">
            <a:extLst>
              <a:ext uri="{FF2B5EF4-FFF2-40B4-BE49-F238E27FC236}">
                <a16:creationId xmlns:a16="http://schemas.microsoft.com/office/drawing/2014/main" id="{4AF3AD00-0B01-4311-8691-2569B942B374}"/>
              </a:ext>
            </a:extLst>
          </p:cNvPr>
          <p:cNvSpPr txBox="1"/>
          <p:nvPr/>
        </p:nvSpPr>
        <p:spPr>
          <a:xfrm>
            <a:off x="890016" y="14313926"/>
            <a:ext cx="4587071" cy="246221"/>
          </a:xfrm>
          <a:prstGeom prst="rect">
            <a:avLst/>
          </a:prstGeom>
          <a:solidFill>
            <a:srgbClr val="EBF2F2">
              <a:alpha val="58000"/>
            </a:srgbClr>
          </a:solidFill>
        </p:spPr>
        <p:txBody>
          <a:bodyPr wrap="square" rtlCol="0">
            <a:spAutoFit/>
          </a:bodyPr>
          <a:lstStyle/>
          <a:p>
            <a:pPr algn="ctr"/>
            <a:r>
              <a:rPr lang="pt-PT" sz="1000" dirty="0"/>
              <a:t>Fig. 1 </a:t>
            </a:r>
            <a:r>
              <a:rPr lang="pt-PT" sz="1000" dirty="0" err="1"/>
              <a:t>and</a:t>
            </a:r>
            <a:r>
              <a:rPr lang="pt-PT" sz="1000" dirty="0"/>
              <a:t> 2: Facial </a:t>
            </a:r>
            <a:r>
              <a:rPr lang="pt-PT" sz="1000" dirty="0" err="1"/>
              <a:t>movement</a:t>
            </a:r>
            <a:r>
              <a:rPr lang="pt-PT" sz="1000" dirty="0"/>
              <a:t> </a:t>
            </a:r>
            <a:r>
              <a:rPr lang="pt-PT" sz="1000" dirty="0" err="1"/>
              <a:t>at</a:t>
            </a:r>
            <a:r>
              <a:rPr lang="pt-PT" sz="1000" dirty="0"/>
              <a:t> </a:t>
            </a:r>
            <a:r>
              <a:rPr lang="pt-PT" sz="1000" dirty="0" err="1"/>
              <a:t>the</a:t>
            </a:r>
            <a:r>
              <a:rPr lang="pt-PT" sz="1000" dirty="0"/>
              <a:t> </a:t>
            </a:r>
            <a:r>
              <a:rPr lang="pt-PT" sz="1000" dirty="0" err="1"/>
              <a:t>moment</a:t>
            </a:r>
            <a:r>
              <a:rPr lang="pt-PT" sz="1000" dirty="0"/>
              <a:t> </a:t>
            </a:r>
            <a:r>
              <a:rPr lang="pt-PT" sz="1000" dirty="0" err="1"/>
              <a:t>of</a:t>
            </a:r>
            <a:r>
              <a:rPr lang="pt-PT" sz="1000" dirty="0"/>
              <a:t> </a:t>
            </a:r>
            <a:r>
              <a:rPr lang="pt-PT" sz="1000" dirty="0" err="1"/>
              <a:t>diagnosis</a:t>
            </a:r>
            <a:endParaRPr lang="pt-PT" sz="1000" dirty="0"/>
          </a:p>
        </p:txBody>
      </p:sp>
      <p:sp>
        <p:nvSpPr>
          <p:cNvPr id="97" name="CaixaDeTexto 96">
            <a:extLst>
              <a:ext uri="{FF2B5EF4-FFF2-40B4-BE49-F238E27FC236}">
                <a16:creationId xmlns:a16="http://schemas.microsoft.com/office/drawing/2014/main" id="{CECBBB37-215D-435D-AF04-CA435E3B9F2F}"/>
              </a:ext>
            </a:extLst>
          </p:cNvPr>
          <p:cNvSpPr txBox="1"/>
          <p:nvPr/>
        </p:nvSpPr>
        <p:spPr>
          <a:xfrm>
            <a:off x="10064158" y="11213227"/>
            <a:ext cx="1408372" cy="246221"/>
          </a:xfrm>
          <a:prstGeom prst="rect">
            <a:avLst/>
          </a:prstGeom>
          <a:solidFill>
            <a:srgbClr val="EBF2F2">
              <a:alpha val="58000"/>
            </a:srgbClr>
          </a:solidFill>
        </p:spPr>
        <p:txBody>
          <a:bodyPr wrap="square" rtlCol="0">
            <a:spAutoFit/>
          </a:bodyPr>
          <a:lstStyle>
            <a:defPPr>
              <a:defRPr lang="en-US"/>
            </a:defPPr>
            <a:lvl1pPr algn="ctr">
              <a:defRPr sz="1000"/>
            </a:lvl1pPr>
          </a:lstStyle>
          <a:p>
            <a:r>
              <a:rPr lang="pt-PT" dirty="0"/>
              <a:t>Fig. 3: Exantema</a:t>
            </a:r>
          </a:p>
        </p:txBody>
      </p:sp>
      <p:sp>
        <p:nvSpPr>
          <p:cNvPr id="3" name="Retângulo 2">
            <a:extLst>
              <a:ext uri="{FF2B5EF4-FFF2-40B4-BE49-F238E27FC236}">
                <a16:creationId xmlns:a16="http://schemas.microsoft.com/office/drawing/2014/main" id="{F215EA7C-8099-E5E0-F92E-36D2BC06EA6F}"/>
              </a:ext>
            </a:extLst>
          </p:cNvPr>
          <p:cNvSpPr/>
          <p:nvPr/>
        </p:nvSpPr>
        <p:spPr>
          <a:xfrm>
            <a:off x="121919" y="14545150"/>
            <a:ext cx="6025601" cy="3939207"/>
          </a:xfrm>
          <a:prstGeom prst="rect">
            <a:avLst/>
          </a:prstGeom>
          <a:solidFill>
            <a:srgbClr val="EBF2F2">
              <a:alpha val="5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8" name="Retângulo 7">
            <a:extLst>
              <a:ext uri="{FF2B5EF4-FFF2-40B4-BE49-F238E27FC236}">
                <a16:creationId xmlns:a16="http://schemas.microsoft.com/office/drawing/2014/main" id="{3033E1B9-EFC8-ECD3-AF14-10E10AE70C9B}"/>
              </a:ext>
            </a:extLst>
          </p:cNvPr>
          <p:cNvSpPr/>
          <p:nvPr/>
        </p:nvSpPr>
        <p:spPr>
          <a:xfrm>
            <a:off x="6288377" y="14549129"/>
            <a:ext cx="5837426" cy="4474625"/>
          </a:xfrm>
          <a:prstGeom prst="rect">
            <a:avLst/>
          </a:prstGeom>
          <a:solidFill>
            <a:srgbClr val="EBF2F2">
              <a:alpha val="5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grpSp>
        <p:nvGrpSpPr>
          <p:cNvPr id="15" name="Agrupar 14">
            <a:extLst>
              <a:ext uri="{FF2B5EF4-FFF2-40B4-BE49-F238E27FC236}">
                <a16:creationId xmlns:a16="http://schemas.microsoft.com/office/drawing/2014/main" id="{7EBD609E-C9ED-A183-4D5D-AC327105AD76}"/>
              </a:ext>
            </a:extLst>
          </p:cNvPr>
          <p:cNvGrpSpPr/>
          <p:nvPr/>
        </p:nvGrpSpPr>
        <p:grpSpPr>
          <a:xfrm>
            <a:off x="102304" y="18253788"/>
            <a:ext cx="12005445" cy="1560971"/>
            <a:chOff x="102304" y="18437998"/>
            <a:chExt cx="12005445" cy="1560971"/>
          </a:xfrm>
        </p:grpSpPr>
        <p:sp>
          <p:nvSpPr>
            <p:cNvPr id="4" name="Retângulo 3">
              <a:extLst>
                <a:ext uri="{FF2B5EF4-FFF2-40B4-BE49-F238E27FC236}">
                  <a16:creationId xmlns:a16="http://schemas.microsoft.com/office/drawing/2014/main" id="{734E60D2-910C-01E3-FE30-581CF32B20BE}"/>
                </a:ext>
              </a:extLst>
            </p:cNvPr>
            <p:cNvSpPr/>
            <p:nvPr/>
          </p:nvSpPr>
          <p:spPr>
            <a:xfrm>
              <a:off x="102304" y="19023754"/>
              <a:ext cx="12005445" cy="975215"/>
            </a:xfrm>
            <a:prstGeom prst="rect">
              <a:avLst/>
            </a:prstGeom>
            <a:solidFill>
              <a:srgbClr val="F4DB8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7" name="Retângulo 6">
              <a:extLst>
                <a:ext uri="{FF2B5EF4-FFF2-40B4-BE49-F238E27FC236}">
                  <a16:creationId xmlns:a16="http://schemas.microsoft.com/office/drawing/2014/main" id="{0AC6FBA8-905D-48AF-8CAA-730585132F5C}"/>
                </a:ext>
              </a:extLst>
            </p:cNvPr>
            <p:cNvSpPr/>
            <p:nvPr/>
          </p:nvSpPr>
          <p:spPr>
            <a:xfrm>
              <a:off x="102304" y="18437998"/>
              <a:ext cx="6046926" cy="664460"/>
            </a:xfrm>
            <a:prstGeom prst="rect">
              <a:avLst/>
            </a:prstGeom>
            <a:solidFill>
              <a:srgbClr val="F4DB8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33" name="CaixaDeTexto 32">
            <a:extLst>
              <a:ext uri="{FF2B5EF4-FFF2-40B4-BE49-F238E27FC236}">
                <a16:creationId xmlns:a16="http://schemas.microsoft.com/office/drawing/2014/main" id="{8A0B448D-DCD2-597A-AE33-52C5760C2E5E}"/>
              </a:ext>
            </a:extLst>
          </p:cNvPr>
          <p:cNvSpPr txBox="1"/>
          <p:nvPr/>
        </p:nvSpPr>
        <p:spPr>
          <a:xfrm>
            <a:off x="192377" y="18176527"/>
            <a:ext cx="12191999" cy="1352614"/>
          </a:xfrm>
          <a:prstGeom prst="rect">
            <a:avLst/>
          </a:prstGeom>
          <a:noFill/>
        </p:spPr>
        <p:txBody>
          <a:bodyPr wrap="square">
            <a:spAutoFit/>
          </a:bodyPr>
          <a:lstStyle/>
          <a:p>
            <a:pPr>
              <a:lnSpc>
                <a:spcPct val="115000"/>
              </a:lnSpc>
            </a:pPr>
            <a:r>
              <a:rPr lang="pt-PT" sz="2800" dirty="0">
                <a:latin typeface="+mj-lt"/>
                <a:ea typeface="+mj-ea"/>
                <a:cs typeface="+mj-cs"/>
              </a:rPr>
              <a:t>                            </a:t>
            </a:r>
            <a:r>
              <a:rPr lang="pt-PT" sz="2800">
                <a:latin typeface="+mj-lt"/>
                <a:ea typeface="+mj-ea"/>
                <a:cs typeface="+mj-cs"/>
              </a:rPr>
              <a:t>Conclusion</a:t>
            </a:r>
            <a:endParaRPr lang="pt-PT" sz="2800" dirty="0">
              <a:latin typeface="+mj-lt"/>
              <a:ea typeface="+mj-ea"/>
              <a:cs typeface="+mj-cs"/>
            </a:endParaRPr>
          </a:p>
          <a:p>
            <a:pPr>
              <a:lnSpc>
                <a:spcPct val="115000"/>
              </a:lnSpc>
            </a:pPr>
            <a:r>
              <a:rPr lang="pt-PT" sz="2800" dirty="0">
                <a:latin typeface="+mj-lt"/>
                <a:ea typeface="+mj-ea"/>
                <a:cs typeface="+mj-cs"/>
              </a:rPr>
              <a:t> </a:t>
            </a:r>
            <a:r>
              <a:rPr lang="en-US" sz="1600" dirty="0"/>
              <a:t>In Bell’s palsy of probable viral etiology, particularly in cases with significant asymmetry and no improvement with medical therapy, adjunctive treatment with hyperbaric oxygen therapy may help reduce recovery time and minimize motor sequelae.</a:t>
            </a:r>
            <a:endParaRPr lang="pt-PT" sz="1600" dirty="0">
              <a:latin typeface="Aptos" panose="020B0004020202020204" pitchFamily="34" charset="0"/>
              <a:cs typeface="Times New Roman" panose="02020603050405020304" pitchFamily="18" charset="0"/>
            </a:endParaRPr>
          </a:p>
        </p:txBody>
      </p:sp>
      <p:sp>
        <p:nvSpPr>
          <p:cNvPr id="29" name="CaixaDeTexto 28">
            <a:extLst>
              <a:ext uri="{FF2B5EF4-FFF2-40B4-BE49-F238E27FC236}">
                <a16:creationId xmlns:a16="http://schemas.microsoft.com/office/drawing/2014/main" id="{A50E2284-80EC-01A1-C372-612D0D0DB844}"/>
              </a:ext>
            </a:extLst>
          </p:cNvPr>
          <p:cNvSpPr txBox="1"/>
          <p:nvPr/>
        </p:nvSpPr>
        <p:spPr>
          <a:xfrm>
            <a:off x="6288377" y="14474148"/>
            <a:ext cx="5622924" cy="2569934"/>
          </a:xfrm>
          <a:prstGeom prst="rect">
            <a:avLst/>
          </a:prstGeom>
          <a:noFill/>
        </p:spPr>
        <p:txBody>
          <a:bodyPr wrap="square">
            <a:spAutoFit/>
          </a:bodyPr>
          <a:lstStyle/>
          <a:p>
            <a:pPr algn="ctr">
              <a:spcAft>
                <a:spcPts val="600"/>
              </a:spcAft>
            </a:pPr>
            <a:r>
              <a:rPr lang="pt-PT" sz="2800" dirty="0" err="1">
                <a:latin typeface="+mj-lt"/>
                <a:ea typeface="+mj-ea"/>
                <a:cs typeface="+mj-cs"/>
              </a:rPr>
              <a:t>Discussion</a:t>
            </a:r>
            <a:endParaRPr lang="pt-PT" sz="2800" dirty="0">
              <a:latin typeface="+mj-lt"/>
              <a:ea typeface="+mj-ea"/>
              <a:cs typeface="+mj-cs"/>
            </a:endParaRPr>
          </a:p>
          <a:p>
            <a:r>
              <a:rPr lang="en-US" sz="1600" dirty="0"/>
              <a:t>The edema associated with nerve inflammation and the resulting hypoxia of its fibers form the pathophysiological basis of neuropraxia, which is initially reversible but, if prolonged, may lead to Wallerian degeneration. Hyperbaric oxygen therapy may play a facilitating role in reducing edema and shortening recovery time, as well as minimizing motor sequelae in facial paresis, particularly in patients for whom surgical decompression is not indicated.</a:t>
            </a:r>
          </a:p>
        </p:txBody>
      </p:sp>
      <p:grpSp>
        <p:nvGrpSpPr>
          <p:cNvPr id="12" name="Agrupar 11">
            <a:extLst>
              <a:ext uri="{FF2B5EF4-FFF2-40B4-BE49-F238E27FC236}">
                <a16:creationId xmlns:a16="http://schemas.microsoft.com/office/drawing/2014/main" id="{46392F11-B755-4746-DA5F-770F31FA6544}"/>
              </a:ext>
            </a:extLst>
          </p:cNvPr>
          <p:cNvGrpSpPr/>
          <p:nvPr/>
        </p:nvGrpSpPr>
        <p:grpSpPr>
          <a:xfrm>
            <a:off x="6317520" y="17260247"/>
            <a:ext cx="5671378" cy="1472717"/>
            <a:chOff x="6298645" y="17426749"/>
            <a:chExt cx="5671378" cy="1472717"/>
          </a:xfrm>
        </p:grpSpPr>
        <p:grpSp>
          <p:nvGrpSpPr>
            <p:cNvPr id="62" name="Agrupar 61">
              <a:extLst>
                <a:ext uri="{FF2B5EF4-FFF2-40B4-BE49-F238E27FC236}">
                  <a16:creationId xmlns:a16="http://schemas.microsoft.com/office/drawing/2014/main" id="{C86F975B-2761-01E5-4468-8A2B354A3361}"/>
                </a:ext>
              </a:extLst>
            </p:cNvPr>
            <p:cNvGrpSpPr/>
            <p:nvPr/>
          </p:nvGrpSpPr>
          <p:grpSpPr>
            <a:xfrm>
              <a:off x="6298645" y="17426749"/>
              <a:ext cx="5671378" cy="1224541"/>
              <a:chOff x="6810617" y="18146105"/>
              <a:chExt cx="4641502" cy="822527"/>
            </a:xfrm>
          </p:grpSpPr>
          <p:pic>
            <p:nvPicPr>
              <p:cNvPr id="50" name="Imagem 49" descr="Uma imagem com vestuário, Cara humana, pessoa, Selfie&#10;&#10;Descrição gerada automaticamente">
                <a:extLst>
                  <a:ext uri="{FF2B5EF4-FFF2-40B4-BE49-F238E27FC236}">
                    <a16:creationId xmlns:a16="http://schemas.microsoft.com/office/drawing/2014/main" id="{18FB878D-310E-4E4C-8BDF-6F357E6199C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8152" t="38008" r="16461" b="42389"/>
              <a:stretch/>
            </p:blipFill>
            <p:spPr bwMode="auto">
              <a:xfrm>
                <a:off x="6810617" y="18146105"/>
                <a:ext cx="1282620" cy="822527"/>
              </a:xfrm>
              <a:prstGeom prst="rect">
                <a:avLst/>
              </a:prstGeom>
              <a:solidFill>
                <a:srgbClr val="EBF2F2"/>
              </a:solidFill>
              <a:ln>
                <a:noFill/>
              </a:ln>
              <a:extLst>
                <a:ext uri="{53640926-AAD7-44D8-BBD7-CCE9431645EC}">
                  <a14:shadowObscured xmlns:a14="http://schemas.microsoft.com/office/drawing/2010/main"/>
                </a:ext>
              </a:extLst>
            </p:spPr>
          </p:pic>
          <p:pic>
            <p:nvPicPr>
              <p:cNvPr id="51" name="Imagem 50" descr="Uma imagem com vestuário, pessoa, Cara humana, sorrir&#10;&#10;Descrição gerada automaticamente">
                <a:extLst>
                  <a:ext uri="{FF2B5EF4-FFF2-40B4-BE49-F238E27FC236}">
                    <a16:creationId xmlns:a16="http://schemas.microsoft.com/office/drawing/2014/main" id="{8BE3DD75-6703-9D6C-2ED0-B319ED77600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7172" t="48252" r="25019" b="43546"/>
              <a:stretch/>
            </p:blipFill>
            <p:spPr bwMode="auto">
              <a:xfrm>
                <a:off x="8171993" y="18241935"/>
                <a:ext cx="1918750" cy="589000"/>
              </a:xfrm>
              <a:prstGeom prst="rect">
                <a:avLst/>
              </a:prstGeom>
              <a:solidFill>
                <a:srgbClr val="EBF2F2"/>
              </a:solidFill>
              <a:ln>
                <a:noFill/>
              </a:ln>
              <a:extLst>
                <a:ext uri="{53640926-AAD7-44D8-BBD7-CCE9431645EC}">
                  <a14:shadowObscured xmlns:a14="http://schemas.microsoft.com/office/drawing/2010/main"/>
                </a:ext>
              </a:extLst>
            </p:spPr>
          </p:pic>
          <p:pic>
            <p:nvPicPr>
              <p:cNvPr id="52" name="Imagem 51" descr="Uma imagem com vestuário, pessoa, Cara humana, Selfie&#10;&#10;Descrição gerada automaticamente">
                <a:extLst>
                  <a:ext uri="{FF2B5EF4-FFF2-40B4-BE49-F238E27FC236}">
                    <a16:creationId xmlns:a16="http://schemas.microsoft.com/office/drawing/2014/main" id="{BD29DB54-639F-89D3-19DA-C29253C45B8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28313" t="48593" r="37574" b="41807"/>
              <a:stretch/>
            </p:blipFill>
            <p:spPr bwMode="auto">
              <a:xfrm>
                <a:off x="10169499" y="18146105"/>
                <a:ext cx="1282620" cy="822527"/>
              </a:xfrm>
              <a:prstGeom prst="rect">
                <a:avLst/>
              </a:prstGeom>
              <a:solidFill>
                <a:srgbClr val="EBF2F2"/>
              </a:solidFill>
              <a:ln>
                <a:noFill/>
              </a:ln>
              <a:extLst>
                <a:ext uri="{53640926-AAD7-44D8-BBD7-CCE9431645EC}">
                  <a14:shadowObscured xmlns:a14="http://schemas.microsoft.com/office/drawing/2010/main"/>
                </a:ext>
              </a:extLst>
            </p:spPr>
          </p:pic>
          <p:sp>
            <p:nvSpPr>
              <p:cNvPr id="54" name="Retângulo 53">
                <a:extLst>
                  <a:ext uri="{FF2B5EF4-FFF2-40B4-BE49-F238E27FC236}">
                    <a16:creationId xmlns:a16="http://schemas.microsoft.com/office/drawing/2014/main" id="{604FC618-3DCD-B5C9-7430-137194261090}"/>
                  </a:ext>
                </a:extLst>
              </p:cNvPr>
              <p:cNvSpPr/>
              <p:nvPr/>
            </p:nvSpPr>
            <p:spPr>
              <a:xfrm>
                <a:off x="6810617" y="18457766"/>
                <a:ext cx="1282621" cy="233679"/>
              </a:xfrm>
              <a:prstGeom prst="rect">
                <a:avLst/>
              </a:prstGeom>
              <a:solidFill>
                <a:srgbClr val="EB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1037" name="CaixaDeTexto 1036">
              <a:extLst>
                <a:ext uri="{FF2B5EF4-FFF2-40B4-BE49-F238E27FC236}">
                  <a16:creationId xmlns:a16="http://schemas.microsoft.com/office/drawing/2014/main" id="{0A971612-EC0A-43FA-CB5F-211A16635B16}"/>
                </a:ext>
              </a:extLst>
            </p:cNvPr>
            <p:cNvSpPr txBox="1"/>
            <p:nvPr/>
          </p:nvSpPr>
          <p:spPr>
            <a:xfrm>
              <a:off x="6532895" y="18653245"/>
              <a:ext cx="5196205" cy="246221"/>
            </a:xfrm>
            <a:prstGeom prst="rect">
              <a:avLst/>
            </a:prstGeom>
            <a:solidFill>
              <a:srgbClr val="CCE1E6"/>
            </a:solidFill>
          </p:spPr>
          <p:txBody>
            <a:bodyPr wrap="square">
              <a:spAutoFit/>
            </a:bodyPr>
            <a:lstStyle/>
            <a:p>
              <a:pPr algn="ctr"/>
              <a:r>
                <a:rPr lang="pt-PT" sz="1000" dirty="0"/>
                <a:t>Fig. 6, 7 e 8– </a:t>
              </a:r>
              <a:r>
                <a:rPr lang="pt-PT" sz="1000" dirty="0" err="1"/>
                <a:t>Pictures</a:t>
              </a:r>
              <a:r>
                <a:rPr lang="pt-PT" sz="1000" dirty="0"/>
                <a:t> </a:t>
              </a:r>
              <a:r>
                <a:rPr lang="pt-PT" sz="1000" dirty="0" err="1"/>
                <a:t>after</a:t>
              </a:r>
              <a:r>
                <a:rPr lang="pt-PT" sz="1000" dirty="0"/>
                <a:t> </a:t>
              </a:r>
              <a:r>
                <a:rPr lang="pt-PT" sz="1000" dirty="0" err="1"/>
                <a:t>treatment</a:t>
              </a:r>
              <a:endParaRPr lang="pt-PT" sz="1000" dirty="0"/>
            </a:p>
          </p:txBody>
        </p:sp>
      </p:grpSp>
      <p:sp>
        <p:nvSpPr>
          <p:cNvPr id="1051" name="Seta: Para Baixo 1050">
            <a:extLst>
              <a:ext uri="{FF2B5EF4-FFF2-40B4-BE49-F238E27FC236}">
                <a16:creationId xmlns:a16="http://schemas.microsoft.com/office/drawing/2014/main" id="{13C5DD3B-27AB-4178-9CD8-D5CABA6529D8}"/>
              </a:ext>
            </a:extLst>
          </p:cNvPr>
          <p:cNvSpPr/>
          <p:nvPr/>
        </p:nvSpPr>
        <p:spPr>
          <a:xfrm>
            <a:off x="2977171" y="8446101"/>
            <a:ext cx="330925" cy="424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3" name="Retângulo 92">
            <a:extLst>
              <a:ext uri="{FF2B5EF4-FFF2-40B4-BE49-F238E27FC236}">
                <a16:creationId xmlns:a16="http://schemas.microsoft.com/office/drawing/2014/main" id="{0BDF575D-3EE1-4587-8876-8A87985E17E9}"/>
              </a:ext>
            </a:extLst>
          </p:cNvPr>
          <p:cNvSpPr/>
          <p:nvPr/>
        </p:nvSpPr>
        <p:spPr>
          <a:xfrm>
            <a:off x="2183785" y="8648055"/>
            <a:ext cx="813043" cy="261610"/>
          </a:xfrm>
          <a:prstGeom prst="rect">
            <a:avLst/>
          </a:prstGeom>
        </p:spPr>
        <p:txBody>
          <a:bodyPr wrap="none">
            <a:spAutoFit/>
          </a:bodyPr>
          <a:lstStyle/>
          <a:p>
            <a:pPr algn="ctr">
              <a:spcAft>
                <a:spcPts val="600"/>
              </a:spcAft>
            </a:pPr>
            <a:r>
              <a:rPr lang="pt-PT" sz="1100" dirty="0"/>
              <a:t>1 </a:t>
            </a:r>
            <a:r>
              <a:rPr lang="pt-PT" sz="1100" dirty="0" err="1"/>
              <a:t>day</a:t>
            </a:r>
            <a:r>
              <a:rPr lang="pt-PT" sz="1100" dirty="0"/>
              <a:t> later</a:t>
            </a:r>
          </a:p>
        </p:txBody>
      </p:sp>
      <p:sp>
        <p:nvSpPr>
          <p:cNvPr id="94" name="Seta: Para Baixo 93">
            <a:extLst>
              <a:ext uri="{FF2B5EF4-FFF2-40B4-BE49-F238E27FC236}">
                <a16:creationId xmlns:a16="http://schemas.microsoft.com/office/drawing/2014/main" id="{87411B40-E25E-4D51-B79B-749C0B370C8D}"/>
              </a:ext>
            </a:extLst>
          </p:cNvPr>
          <p:cNvSpPr/>
          <p:nvPr/>
        </p:nvSpPr>
        <p:spPr>
          <a:xfrm>
            <a:off x="3026481" y="10709593"/>
            <a:ext cx="330925" cy="4241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5" name="Retângulo 94">
            <a:extLst>
              <a:ext uri="{FF2B5EF4-FFF2-40B4-BE49-F238E27FC236}">
                <a16:creationId xmlns:a16="http://schemas.microsoft.com/office/drawing/2014/main" id="{EFAE5A15-C68F-452A-91DB-829318FE4F32}"/>
              </a:ext>
            </a:extLst>
          </p:cNvPr>
          <p:cNvSpPr/>
          <p:nvPr/>
        </p:nvSpPr>
        <p:spPr>
          <a:xfrm>
            <a:off x="1976877" y="10774090"/>
            <a:ext cx="912429" cy="261610"/>
          </a:xfrm>
          <a:prstGeom prst="rect">
            <a:avLst/>
          </a:prstGeom>
        </p:spPr>
        <p:txBody>
          <a:bodyPr wrap="none">
            <a:spAutoFit/>
          </a:bodyPr>
          <a:lstStyle/>
          <a:p>
            <a:pPr algn="ctr">
              <a:spcAft>
                <a:spcPts val="600"/>
              </a:spcAft>
            </a:pPr>
            <a:r>
              <a:rPr lang="pt-PT" sz="1100" dirty="0"/>
              <a:t>1 </a:t>
            </a:r>
            <a:r>
              <a:rPr lang="pt-PT" sz="1100" dirty="0" err="1"/>
              <a:t>week</a:t>
            </a:r>
            <a:r>
              <a:rPr lang="pt-PT" sz="1100" dirty="0"/>
              <a:t> later</a:t>
            </a:r>
          </a:p>
        </p:txBody>
      </p:sp>
      <p:cxnSp>
        <p:nvCxnSpPr>
          <p:cNvPr id="10" name="Conexão reta unidirecional 9">
            <a:extLst>
              <a:ext uri="{FF2B5EF4-FFF2-40B4-BE49-F238E27FC236}">
                <a16:creationId xmlns:a16="http://schemas.microsoft.com/office/drawing/2014/main" id="{787C41F6-EC6A-EC73-3639-730BD0A3F529}"/>
              </a:ext>
            </a:extLst>
          </p:cNvPr>
          <p:cNvCxnSpPr>
            <a:cxnSpLocks/>
          </p:cNvCxnSpPr>
          <p:nvPr/>
        </p:nvCxnSpPr>
        <p:spPr>
          <a:xfrm flipH="1" flipV="1">
            <a:off x="8999381" y="12132299"/>
            <a:ext cx="292878" cy="319954"/>
          </a:xfrm>
          <a:prstGeom prst="straightConnector1">
            <a:avLst/>
          </a:prstGeom>
          <a:ln w="41275">
            <a:solidFill>
              <a:srgbClr val="F4DB80"/>
            </a:solidFill>
            <a:tailEnd type="triangle"/>
          </a:ln>
        </p:spPr>
        <p:style>
          <a:lnRef idx="2">
            <a:schemeClr val="accent1"/>
          </a:lnRef>
          <a:fillRef idx="0">
            <a:schemeClr val="accent1"/>
          </a:fillRef>
          <a:effectRef idx="1">
            <a:schemeClr val="accent1"/>
          </a:effectRef>
          <a:fontRef idx="minor">
            <a:schemeClr val="tx1"/>
          </a:fontRef>
        </p:style>
      </p:cxnSp>
      <p:sp>
        <p:nvSpPr>
          <p:cNvPr id="31" name="CaixaDeTexto 30">
            <a:extLst>
              <a:ext uri="{FF2B5EF4-FFF2-40B4-BE49-F238E27FC236}">
                <a16:creationId xmlns:a16="http://schemas.microsoft.com/office/drawing/2014/main" id="{3D82B776-F95A-53F3-0057-60A84061A879}"/>
              </a:ext>
            </a:extLst>
          </p:cNvPr>
          <p:cNvSpPr txBox="1"/>
          <p:nvPr/>
        </p:nvSpPr>
        <p:spPr>
          <a:xfrm>
            <a:off x="378076" y="14426155"/>
            <a:ext cx="5781424" cy="3787960"/>
          </a:xfrm>
          <a:prstGeom prst="rect">
            <a:avLst/>
          </a:prstGeom>
          <a:noFill/>
        </p:spPr>
        <p:txBody>
          <a:bodyPr wrap="square">
            <a:spAutoFit/>
          </a:bodyPr>
          <a:lstStyle/>
          <a:p>
            <a:pPr algn="ctr">
              <a:lnSpc>
                <a:spcPct val="115000"/>
              </a:lnSpc>
              <a:spcAft>
                <a:spcPts val="600"/>
              </a:spcAft>
            </a:pPr>
            <a:r>
              <a:rPr lang="pt-PT" sz="2800" dirty="0" err="1">
                <a:latin typeface="+mj-lt"/>
                <a:ea typeface="+mj-ea"/>
                <a:cs typeface="+mj-cs"/>
              </a:rPr>
              <a:t>Results</a:t>
            </a:r>
            <a:endParaRPr lang="pt-PT" sz="2800" dirty="0">
              <a:latin typeface="+mj-lt"/>
              <a:ea typeface="+mj-ea"/>
              <a:cs typeface="+mj-cs"/>
            </a:endParaRPr>
          </a:p>
          <a:p>
            <a:pPr marL="285750" indent="-285750" algn="just">
              <a:lnSpc>
                <a:spcPct val="115000"/>
              </a:lnSpc>
              <a:spcAft>
                <a:spcPts val="800"/>
              </a:spcAft>
              <a:buFont typeface="Wingdings" panose="05000000000000000000" pitchFamily="2" charset="2"/>
              <a:buChar char="q"/>
            </a:pPr>
            <a:r>
              <a:rPr lang="pt-PT" sz="1600" dirty="0" err="1">
                <a:ea typeface="+mj-ea"/>
                <a:cs typeface="+mj-cs"/>
              </a:rPr>
              <a:t>Ear</a:t>
            </a:r>
            <a:r>
              <a:rPr lang="pt-PT" sz="1600" dirty="0">
                <a:ea typeface="+mj-ea"/>
                <a:cs typeface="+mj-cs"/>
              </a:rPr>
              <a:t> </a:t>
            </a:r>
            <a:r>
              <a:rPr lang="pt-PT" sz="1600" dirty="0" err="1">
                <a:ea typeface="+mj-ea"/>
                <a:cs typeface="+mj-cs"/>
              </a:rPr>
              <a:t>and</a:t>
            </a:r>
            <a:r>
              <a:rPr lang="pt-PT" sz="1600" dirty="0">
                <a:ea typeface="+mj-ea"/>
                <a:cs typeface="+mj-cs"/>
              </a:rPr>
              <a:t> </a:t>
            </a:r>
            <a:r>
              <a:rPr lang="pt-PT" sz="1600" dirty="0" err="1">
                <a:ea typeface="+mj-ea"/>
                <a:cs typeface="+mj-cs"/>
              </a:rPr>
              <a:t>Brain</a:t>
            </a:r>
            <a:r>
              <a:rPr lang="pt-PT" sz="1600" dirty="0">
                <a:ea typeface="+mj-ea"/>
                <a:cs typeface="+mj-cs"/>
              </a:rPr>
              <a:t> MRI: “</a:t>
            </a:r>
            <a:r>
              <a:rPr lang="en-US" sz="1600" dirty="0"/>
              <a:t>Signal enhancement involving the distal third of the internal auditory canal (with involvement of the facial–vestibulocochlear nerve complex), extending to the ipsilateral geniculate ganglion, likely related to an infectious process</a:t>
            </a:r>
            <a:r>
              <a:rPr lang="pt-PT" sz="1600" dirty="0">
                <a:ea typeface="+mj-ea"/>
                <a:cs typeface="+mj-cs"/>
              </a:rPr>
              <a:t>”. </a:t>
            </a:r>
          </a:p>
          <a:p>
            <a:pPr marL="285750" indent="-285750" algn="just">
              <a:lnSpc>
                <a:spcPct val="115000"/>
              </a:lnSpc>
              <a:spcAft>
                <a:spcPts val="800"/>
              </a:spcAft>
              <a:buFont typeface="Wingdings" panose="05000000000000000000" pitchFamily="2" charset="2"/>
              <a:buChar char="q"/>
            </a:pPr>
            <a:r>
              <a:rPr lang="pt-PT" sz="1600" dirty="0">
                <a:solidFill>
                  <a:srgbClr val="474747"/>
                </a:solidFill>
                <a:latin typeface="Arial" panose="020B0604020202020204" pitchFamily="34" charset="0"/>
                <a:ea typeface="+mj-ea"/>
                <a:cs typeface="+mj-cs"/>
              </a:rPr>
              <a:t>No </a:t>
            </a:r>
            <a:r>
              <a:rPr lang="pt-PT" sz="1600" dirty="0" err="1">
                <a:solidFill>
                  <a:srgbClr val="474747"/>
                </a:solidFill>
                <a:latin typeface="Arial" panose="020B0604020202020204" pitchFamily="34" charset="0"/>
                <a:ea typeface="+mj-ea"/>
                <a:cs typeface="+mj-cs"/>
              </a:rPr>
              <a:t>improvement</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with</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treatment</a:t>
            </a:r>
            <a:endParaRPr lang="pt-PT" sz="1600" dirty="0">
              <a:solidFill>
                <a:srgbClr val="474747"/>
              </a:solidFill>
              <a:latin typeface="Arial" panose="020B0604020202020204" pitchFamily="34" charset="0"/>
              <a:ea typeface="+mj-ea"/>
              <a:cs typeface="+mj-cs"/>
            </a:endParaRPr>
          </a:p>
          <a:p>
            <a:pPr marL="285750" indent="-285750" algn="just">
              <a:lnSpc>
                <a:spcPct val="115000"/>
              </a:lnSpc>
              <a:spcAft>
                <a:spcPts val="800"/>
              </a:spcAft>
              <a:buFont typeface="Wingdings" panose="05000000000000000000" pitchFamily="2" charset="2"/>
              <a:buChar char="q"/>
            </a:pPr>
            <a:r>
              <a:rPr lang="pt-PT" sz="1600" dirty="0" err="1">
                <a:solidFill>
                  <a:srgbClr val="474747"/>
                </a:solidFill>
                <a:latin typeface="Arial" panose="020B0604020202020204" pitchFamily="34" charset="0"/>
                <a:ea typeface="+mj-ea"/>
                <a:cs typeface="+mj-cs"/>
              </a:rPr>
              <a:t>Significant</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improvement</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of</a:t>
            </a:r>
            <a:r>
              <a:rPr lang="pt-PT" sz="1600" dirty="0">
                <a:solidFill>
                  <a:srgbClr val="474747"/>
                </a:solidFill>
                <a:latin typeface="Arial" panose="020B0604020202020204" pitchFamily="34" charset="0"/>
                <a:ea typeface="+mj-ea"/>
                <a:cs typeface="+mj-cs"/>
              </a:rPr>
              <a:t> facial </a:t>
            </a:r>
            <a:r>
              <a:rPr lang="pt-PT" sz="1600" dirty="0" err="1">
                <a:solidFill>
                  <a:srgbClr val="474747"/>
                </a:solidFill>
                <a:latin typeface="Arial" panose="020B0604020202020204" pitchFamily="34" charset="0"/>
                <a:ea typeface="+mj-ea"/>
                <a:cs typeface="+mj-cs"/>
              </a:rPr>
              <a:t>mobility</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after</a:t>
            </a:r>
            <a:r>
              <a:rPr lang="pt-PT" sz="1600" dirty="0">
                <a:solidFill>
                  <a:srgbClr val="474747"/>
                </a:solidFill>
                <a:latin typeface="Arial" panose="020B0604020202020204" pitchFamily="34" charset="0"/>
                <a:ea typeface="+mj-ea"/>
                <a:cs typeface="+mj-cs"/>
              </a:rPr>
              <a:t> 4 </a:t>
            </a:r>
            <a:r>
              <a:rPr lang="pt-PT" sz="1600" dirty="0" err="1">
                <a:solidFill>
                  <a:srgbClr val="474747"/>
                </a:solidFill>
                <a:latin typeface="Arial" panose="020B0604020202020204" pitchFamily="34" charset="0"/>
                <a:ea typeface="+mj-ea"/>
                <a:cs typeface="+mj-cs"/>
              </a:rPr>
              <a:t>sessions</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of</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Hyperbaric</a:t>
            </a:r>
            <a:r>
              <a:rPr lang="pt-PT" sz="1600" dirty="0">
                <a:solidFill>
                  <a:srgbClr val="474747"/>
                </a:solidFill>
                <a:latin typeface="Arial" panose="020B0604020202020204" pitchFamily="34" charset="0"/>
                <a:ea typeface="+mj-ea"/>
                <a:cs typeface="+mj-cs"/>
              </a:rPr>
              <a:t> Medicine (</a:t>
            </a:r>
            <a:r>
              <a:rPr lang="pt-PT" sz="1600" dirty="0" err="1">
                <a:solidFill>
                  <a:srgbClr val="474747"/>
                </a:solidFill>
                <a:latin typeface="Arial" panose="020B0604020202020204" pitchFamily="34" charset="0"/>
                <a:ea typeface="+mj-ea"/>
                <a:cs typeface="+mj-cs"/>
              </a:rPr>
              <a:t>House-Brackmann</a:t>
            </a:r>
            <a:r>
              <a:rPr lang="pt-PT" sz="1600" dirty="0">
                <a:solidFill>
                  <a:srgbClr val="474747"/>
                </a:solidFill>
                <a:latin typeface="Arial" panose="020B0604020202020204" pitchFamily="34" charset="0"/>
                <a:ea typeface="+mj-ea"/>
                <a:cs typeface="+mj-cs"/>
              </a:rPr>
              <a:t> IV -&gt; III).</a:t>
            </a:r>
          </a:p>
          <a:p>
            <a:pPr marL="285750" indent="-285750" algn="just">
              <a:lnSpc>
                <a:spcPct val="115000"/>
              </a:lnSpc>
              <a:spcAft>
                <a:spcPts val="800"/>
              </a:spcAft>
              <a:buFont typeface="Wingdings" panose="05000000000000000000" pitchFamily="2" charset="2"/>
              <a:buChar char="q"/>
            </a:pPr>
            <a:r>
              <a:rPr lang="pt-PT" sz="1600" dirty="0" err="1">
                <a:solidFill>
                  <a:srgbClr val="474747"/>
                </a:solidFill>
                <a:latin typeface="Arial" panose="020B0604020202020204" pitchFamily="34" charset="0"/>
                <a:ea typeface="+mj-ea"/>
                <a:cs typeface="+mj-cs"/>
              </a:rPr>
              <a:t>After</a:t>
            </a:r>
            <a:r>
              <a:rPr lang="pt-PT" sz="1600" dirty="0">
                <a:solidFill>
                  <a:srgbClr val="474747"/>
                </a:solidFill>
                <a:latin typeface="Arial" panose="020B0604020202020204" pitchFamily="34" charset="0"/>
                <a:ea typeface="+mj-ea"/>
                <a:cs typeface="+mj-cs"/>
              </a:rPr>
              <a:t> 20 </a:t>
            </a:r>
            <a:r>
              <a:rPr lang="pt-PT" sz="1600" dirty="0" err="1">
                <a:solidFill>
                  <a:srgbClr val="474747"/>
                </a:solidFill>
                <a:latin typeface="Arial" panose="020B0604020202020204" pitchFamily="34" charset="0"/>
                <a:ea typeface="+mj-ea"/>
                <a:cs typeface="+mj-cs"/>
              </a:rPr>
              <a:t>sessions</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House-Brackmann</a:t>
            </a:r>
            <a:r>
              <a:rPr lang="pt-PT" sz="1600" dirty="0">
                <a:solidFill>
                  <a:srgbClr val="474747"/>
                </a:solidFill>
                <a:latin typeface="Arial" panose="020B0604020202020204" pitchFamily="34" charset="0"/>
                <a:ea typeface="+mj-ea"/>
                <a:cs typeface="+mj-cs"/>
              </a:rPr>
              <a:t> II (</a:t>
            </a:r>
            <a:r>
              <a:rPr lang="pt-PT" sz="1600" dirty="0" err="1">
                <a:solidFill>
                  <a:srgbClr val="474747"/>
                </a:solidFill>
                <a:latin typeface="Arial" panose="020B0604020202020204" pitchFamily="34" charset="0"/>
                <a:ea typeface="+mj-ea"/>
                <a:cs typeface="+mj-cs"/>
              </a:rPr>
              <a:t>Only</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slight</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asymmetry</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on</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careful</a:t>
            </a:r>
            <a:r>
              <a:rPr lang="pt-PT" sz="1600" dirty="0">
                <a:solidFill>
                  <a:srgbClr val="474747"/>
                </a:solidFill>
                <a:latin typeface="Arial" panose="020B0604020202020204" pitchFamily="34" charset="0"/>
                <a:ea typeface="+mj-ea"/>
                <a:cs typeface="+mj-cs"/>
              </a:rPr>
              <a:t> </a:t>
            </a:r>
            <a:r>
              <a:rPr lang="pt-PT" sz="1600" dirty="0" err="1">
                <a:solidFill>
                  <a:srgbClr val="474747"/>
                </a:solidFill>
                <a:latin typeface="Arial" panose="020B0604020202020204" pitchFamily="34" charset="0"/>
                <a:ea typeface="+mj-ea"/>
                <a:cs typeface="+mj-cs"/>
              </a:rPr>
              <a:t>inspection</a:t>
            </a:r>
            <a:r>
              <a:rPr lang="pt-PT" sz="1600" dirty="0">
                <a:solidFill>
                  <a:srgbClr val="474747"/>
                </a:solidFill>
                <a:latin typeface="Arial" panose="020B0604020202020204" pitchFamily="34" charset="0"/>
                <a:ea typeface="+mj-ea"/>
                <a:cs typeface="+mj-cs"/>
              </a:rPr>
              <a:t>). </a:t>
            </a:r>
            <a:endParaRPr lang="pt-PT" sz="1600" dirty="0">
              <a:ea typeface="+mj-ea"/>
              <a:cs typeface="+mj-cs"/>
            </a:endParaRPr>
          </a:p>
        </p:txBody>
      </p:sp>
      <p:pic>
        <p:nvPicPr>
          <p:cNvPr id="11" name="Imagem 10">
            <a:extLst>
              <a:ext uri="{FF2B5EF4-FFF2-40B4-BE49-F238E27FC236}">
                <a16:creationId xmlns:a16="http://schemas.microsoft.com/office/drawing/2014/main" id="{F89C0ECF-52D2-D9A7-F848-C1C3CE0D06B7}"/>
              </a:ext>
            </a:extLst>
          </p:cNvPr>
          <p:cNvPicPr>
            <a:picLocks noChangeAspect="1"/>
          </p:cNvPicPr>
          <p:nvPr/>
        </p:nvPicPr>
        <p:blipFill>
          <a:blip r:embed="rId12"/>
          <a:stretch>
            <a:fillRect/>
          </a:stretch>
        </p:blipFill>
        <p:spPr>
          <a:xfrm>
            <a:off x="3466" y="-16235"/>
            <a:ext cx="12192000" cy="2258484"/>
          </a:xfrm>
          <a:prstGeom prst="rect">
            <a:avLst/>
          </a:prstGeom>
        </p:spPr>
      </p:pic>
    </p:spTree>
    <p:extLst>
      <p:ext uri="{BB962C8B-B14F-4D97-AF65-F5344CB8AC3E}">
        <p14:creationId xmlns:p14="http://schemas.microsoft.com/office/powerpoint/2010/main" val="2158825800"/>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ema do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4138</TotalTime>
  <Words>933</Words>
  <Application>Microsoft Office PowerPoint</Application>
  <PresentationFormat>Personalizados</PresentationFormat>
  <Paragraphs>58</Paragraphs>
  <Slides>1</Slides>
  <Notes>1</Notes>
  <HiddenSlides>0</HiddenSlides>
  <MMClips>0</MMClips>
  <ScaleCrop>false</ScaleCrop>
  <HeadingPairs>
    <vt:vector size="6" baseType="variant">
      <vt:variant>
        <vt:lpstr>Tipos de letra usados</vt:lpstr>
      </vt:variant>
      <vt:variant>
        <vt:i4>7</vt:i4>
      </vt:variant>
      <vt:variant>
        <vt:lpstr>Tema</vt:lpstr>
      </vt:variant>
      <vt:variant>
        <vt:i4>1</vt:i4>
      </vt:variant>
      <vt:variant>
        <vt:lpstr>Títulos dos diapositivos</vt:lpstr>
      </vt:variant>
      <vt:variant>
        <vt:i4>1</vt:i4>
      </vt:variant>
    </vt:vector>
  </HeadingPairs>
  <TitlesOfParts>
    <vt:vector size="9" baseType="lpstr">
      <vt:lpstr>Aptos</vt:lpstr>
      <vt:lpstr>Aptos Display</vt:lpstr>
      <vt:lpstr>Arial</vt:lpstr>
      <vt:lpstr>BlinkMacSystemFont</vt:lpstr>
      <vt:lpstr>Helvetica</vt:lpstr>
      <vt:lpstr>Roboto Mono Web</vt:lpstr>
      <vt:lpstr>Wingdings</vt:lpstr>
      <vt:lpstr>Tema do Office</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1TEN MN Helena Sofia Teles</dc:creator>
  <cp:lastModifiedBy>TEC SUP BD Leonor Isabel Costa</cp:lastModifiedBy>
  <cp:revision>24</cp:revision>
  <dcterms:created xsi:type="dcterms:W3CDTF">2025-04-15T21:21:59Z</dcterms:created>
  <dcterms:modified xsi:type="dcterms:W3CDTF">2025-12-18T10:09:51Z</dcterms:modified>
</cp:coreProperties>
</file>